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0" r:id="rId2"/>
  </p:sldMasterIdLst>
  <p:notesMasterIdLst>
    <p:notesMasterId r:id="rId28"/>
  </p:notesMasterIdLst>
  <p:sldIdLst>
    <p:sldId id="256" r:id="rId3"/>
    <p:sldId id="1663" r:id="rId4"/>
    <p:sldId id="390" r:id="rId5"/>
    <p:sldId id="357" r:id="rId6"/>
    <p:sldId id="386" r:id="rId7"/>
    <p:sldId id="1666" r:id="rId8"/>
    <p:sldId id="1667" r:id="rId9"/>
    <p:sldId id="1670" r:id="rId10"/>
    <p:sldId id="290" r:id="rId11"/>
    <p:sldId id="282" r:id="rId12"/>
    <p:sldId id="1668" r:id="rId13"/>
    <p:sldId id="1671" r:id="rId14"/>
    <p:sldId id="291" r:id="rId15"/>
    <p:sldId id="292" r:id="rId16"/>
    <p:sldId id="260" r:id="rId17"/>
    <p:sldId id="1672" r:id="rId18"/>
    <p:sldId id="263" r:id="rId19"/>
    <p:sldId id="264" r:id="rId20"/>
    <p:sldId id="266" r:id="rId21"/>
    <p:sldId id="1674" r:id="rId22"/>
    <p:sldId id="1673" r:id="rId23"/>
    <p:sldId id="1680" r:id="rId24"/>
    <p:sldId id="1683" r:id="rId25"/>
    <p:sldId id="169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5C409-C0C4-41AA-90BF-BAF3B107B5E9}" v="9" dt="2024-09-09T14:58:54.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98" d="100"/>
          <a:sy n="98" d="100"/>
        </p:scale>
        <p:origin x="276"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37DC7-ED9B-4B55-BFD5-08ED3592089B}"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EED82-97F7-4F88-BBC3-8409CF246547}" type="slidenum">
              <a:rPr lang="en-US" smtClean="0"/>
              <a:t>‹#›</a:t>
            </a:fld>
            <a:endParaRPr lang="en-US"/>
          </a:p>
        </p:txBody>
      </p:sp>
    </p:spTree>
    <p:extLst>
      <p:ext uri="{BB962C8B-B14F-4D97-AF65-F5344CB8AC3E}">
        <p14:creationId xmlns:p14="http://schemas.microsoft.com/office/powerpoint/2010/main" val="393902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68369-00F7-4830-BEE0-9CF17C6D0E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55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https://www.federalregister.gov/agencies/national-telecommunications-and-information-administration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68369-00F7-4830-BEE0-9CF17C6D0E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4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in the ITU each member state is sovereign over the use of spectrum in its territory no matter what groups they may belong to.</a:t>
            </a:r>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15</a:t>
            </a:fld>
            <a:endParaRPr lang="en-US"/>
          </a:p>
        </p:txBody>
      </p:sp>
    </p:spTree>
    <p:extLst>
      <p:ext uri="{BB962C8B-B14F-4D97-AF65-F5344CB8AC3E}">
        <p14:creationId xmlns:p14="http://schemas.microsoft.com/office/powerpoint/2010/main" val="380921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3051848"/>
            <a:ext cx="7318248" cy="457048"/>
          </a:xfrm>
          <a:prstGeom prst="rect">
            <a:avLst/>
          </a:prstGeom>
        </p:spPr>
        <p:txBody>
          <a:bodyPr wrap="square" lIns="0" tIns="0" rIns="0" bIns="0" anchor="ctr">
            <a:spAutoFit/>
          </a:bodyPr>
          <a:lstStyle>
            <a:lvl1pPr algn="ctr">
              <a:lnSpc>
                <a:spcPct val="90000"/>
              </a:lnSpc>
              <a:defRPr sz="33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7"/>
            <a:ext cx="7318248" cy="182679"/>
          </a:xfrm>
          <a:prstGeom prst="rect">
            <a:avLst/>
          </a:prstGeom>
        </p:spPr>
        <p:txBody>
          <a:bodyPr wrap="square" lIns="0" tIns="0" rIns="0" bIns="0">
            <a:spAutoFit/>
          </a:bodyPr>
          <a:lstStyle>
            <a:lvl1pPr marL="0" indent="0" algn="ctr">
              <a:spcBef>
                <a:spcPts val="300"/>
              </a:spcBef>
              <a:buNone/>
              <a:defRPr sz="105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2" y="5324488"/>
            <a:ext cx="824231"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3" y="5347970"/>
            <a:ext cx="824231" cy="824230"/>
          </a:xfrm>
          <a:prstGeom prst="rect">
            <a:avLst/>
          </a:prstGeom>
        </p:spPr>
      </p:pic>
      <p:pic>
        <p:nvPicPr>
          <p:cNvPr id="11" name="Picture 10" descr="Text&#10;&#10;Description automatically generated">
            <a:extLst>
              <a:ext uri="{FF2B5EF4-FFF2-40B4-BE49-F238E27FC236}">
                <a16:creationId xmlns:a16="http://schemas.microsoft.com/office/drawing/2014/main" id="{FB6F9782-2C33-4968-B436-BF10D6E4A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12615" y="165100"/>
            <a:ext cx="2523744" cy="1261872"/>
          </a:xfrm>
          <a:prstGeom prst="rect">
            <a:avLst/>
          </a:prstGeom>
        </p:spPr>
      </p:pic>
    </p:spTree>
    <p:extLst>
      <p:ext uri="{BB962C8B-B14F-4D97-AF65-F5344CB8AC3E}">
        <p14:creationId xmlns:p14="http://schemas.microsoft.com/office/powerpoint/2010/main" val="8727623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4" y="3525244"/>
            <a:ext cx="2447117" cy="156581"/>
          </a:xfrm>
          <a:prstGeom prst="rect">
            <a:avLst/>
          </a:prstGeom>
        </p:spPr>
        <p:txBody>
          <a:bodyPr wrap="square" lIns="0" tIns="0" rIns="0" bIns="0">
            <a:spAutoFit/>
          </a:bodyPr>
          <a:lstStyle>
            <a:lvl1pPr marL="0" indent="0">
              <a:buNone/>
              <a:defRPr sz="9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4"/>
            <a:ext cx="2429256" cy="156581"/>
          </a:xfrm>
          <a:prstGeom prst="rect">
            <a:avLst/>
          </a:prstGeom>
        </p:spPr>
        <p:txBody>
          <a:bodyPr wrap="square" lIns="0" tIns="0" rIns="0" bIns="0">
            <a:spAutoFit/>
          </a:bodyPr>
          <a:lstStyle>
            <a:lvl1pPr marL="0" indent="0">
              <a:buNone/>
              <a:defRPr sz="9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4"/>
            <a:ext cx="2429256" cy="156581"/>
          </a:xfrm>
          <a:prstGeom prst="rect">
            <a:avLst/>
          </a:prstGeom>
        </p:spPr>
        <p:txBody>
          <a:bodyPr wrap="square" lIns="0" tIns="0" rIns="0" bIns="0">
            <a:spAutoFit/>
          </a:bodyPr>
          <a:lstStyle>
            <a:lvl1pPr marL="0" indent="0">
              <a:buNone/>
              <a:defRPr sz="9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7" y="2940618"/>
            <a:ext cx="2430193" cy="138499"/>
          </a:xfrm>
          <a:prstGeom prst="rect">
            <a:avLst/>
          </a:prstGeom>
        </p:spPr>
        <p:txBody>
          <a:bodyPr wrap="square" lIns="0" tIns="0" rIns="0" bIns="0">
            <a:spAutoFit/>
          </a:bodyPr>
          <a:lstStyle>
            <a:lvl1pPr marL="0" indent="0">
              <a:lnSpc>
                <a:spcPct val="100000"/>
              </a:lnSpc>
              <a:buNone/>
              <a:defRPr sz="900" b="1" i="0">
                <a:solidFill>
                  <a:schemeClr val="accent2"/>
                </a:solidFill>
                <a:latin typeface="Georgia" panose="02040502050405020303" pitchFamily="18" charset="0"/>
                <a:cs typeface="Arial" panose="020B0604020202020204" pitchFamily="34" charset="0"/>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dirty="0"/>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10" y="2940618"/>
            <a:ext cx="2430193" cy="138499"/>
          </a:xfrm>
          <a:prstGeom prst="rect">
            <a:avLst/>
          </a:prstGeom>
        </p:spPr>
        <p:txBody>
          <a:bodyPr wrap="square" lIns="0" tIns="0" rIns="0" bIns="0">
            <a:spAutoFit/>
          </a:bodyPr>
          <a:lstStyle>
            <a:lvl1pPr marL="0" indent="0">
              <a:lnSpc>
                <a:spcPct val="100000"/>
              </a:lnSpc>
              <a:buNone/>
              <a:defRPr sz="900" b="1" i="0">
                <a:solidFill>
                  <a:schemeClr val="accent2"/>
                </a:solidFill>
                <a:latin typeface="Georgia" panose="02040502050405020303" pitchFamily="18" charset="0"/>
                <a:cs typeface="Arial" panose="020B0604020202020204" pitchFamily="34" charset="0"/>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dirty="0"/>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6" y="2940618"/>
            <a:ext cx="2412324" cy="138499"/>
          </a:xfrm>
          <a:prstGeom prst="rect">
            <a:avLst/>
          </a:prstGeom>
        </p:spPr>
        <p:txBody>
          <a:bodyPr wrap="square" lIns="0" tIns="0" rIns="0" bIns="0">
            <a:spAutoFit/>
          </a:bodyPr>
          <a:lstStyle>
            <a:lvl1pPr marL="0" indent="0">
              <a:lnSpc>
                <a:spcPct val="100000"/>
              </a:lnSpc>
              <a:buNone/>
              <a:defRPr sz="900" b="1" i="0">
                <a:solidFill>
                  <a:schemeClr val="accent2"/>
                </a:solidFill>
                <a:latin typeface="Georgia" panose="02040502050405020303" pitchFamily="18" charset="0"/>
                <a:cs typeface="Arial" panose="020B0604020202020204" pitchFamily="34" charset="0"/>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dirty="0"/>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3"/>
            <a:ext cx="8229600" cy="208775"/>
          </a:xfrm>
          <a:prstGeom prst="rect">
            <a:avLst/>
          </a:prstGeom>
        </p:spPr>
        <p:txBody>
          <a:bodyPr wrap="square" lIns="0" tIns="0" rIns="0" bIns="0">
            <a:spAutoFit/>
          </a:bodyPr>
          <a:lstStyle>
            <a:lvl1pPr marL="0" indent="0">
              <a:buNone/>
              <a:defRPr sz="12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1800" b="1">
                <a:latin typeface="+mj-lt"/>
              </a:defRPr>
            </a:lvl1pPr>
          </a:lstStyle>
          <a:p>
            <a:pPr lvl="0"/>
            <a:r>
              <a:rPr lang="en-US" dirty="0"/>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4" y="2815984"/>
            <a:ext cx="611292" cy="613019"/>
          </a:xfrm>
          <a:prstGeom prst="ellipse">
            <a:avLst/>
          </a:prstGeom>
          <a:solidFill>
            <a:schemeClr val="accent5"/>
          </a:solidFill>
        </p:spPr>
        <p:txBody>
          <a:bodyPr anchor="ctr"/>
          <a:lstStyle>
            <a:lvl1pPr marL="0" indent="0" algn="ctr">
              <a:buNone/>
              <a:defRPr sz="1800" b="1">
                <a:latin typeface="+mj-lt"/>
              </a:defRPr>
            </a:lvl1pPr>
          </a:lstStyle>
          <a:p>
            <a:pPr lvl="0"/>
            <a:r>
              <a:rPr lang="en-US" dirty="0"/>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5"/>
            <a:ext cx="611292" cy="613019"/>
          </a:xfrm>
          <a:prstGeom prst="ellipse">
            <a:avLst/>
          </a:prstGeom>
          <a:solidFill>
            <a:schemeClr val="accent5"/>
          </a:solidFill>
        </p:spPr>
        <p:txBody>
          <a:bodyPr anchor="ctr"/>
          <a:lstStyle>
            <a:lvl1pPr marL="0" indent="0" algn="ctr">
              <a:buNone/>
              <a:defRPr sz="1800" b="1">
                <a:latin typeface="+mj-lt"/>
              </a:defRPr>
            </a:lvl1pPr>
          </a:lstStyle>
          <a:p>
            <a:pPr lvl="0"/>
            <a:r>
              <a:rPr lang="en-US" dirty="0"/>
              <a:t>3</a:t>
            </a:r>
          </a:p>
        </p:txBody>
      </p:sp>
    </p:spTree>
    <p:extLst>
      <p:ext uri="{BB962C8B-B14F-4D97-AF65-F5344CB8AC3E}">
        <p14:creationId xmlns:p14="http://schemas.microsoft.com/office/powerpoint/2010/main" val="158824192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9135"/>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3" y="6356871"/>
            <a:ext cx="1088259"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9"/>
            <a:ext cx="8229600" cy="2908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black&#10;&#10;Description automatically generated">
            <a:extLst>
              <a:ext uri="{FF2B5EF4-FFF2-40B4-BE49-F238E27FC236}">
                <a16:creationId xmlns:a16="http://schemas.microsoft.com/office/drawing/2014/main" id="{A9A9FDF1-EEF0-4079-A1F4-F98F21C10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3995" y="24050"/>
            <a:ext cx="1353312" cy="676656"/>
          </a:xfrm>
          <a:prstGeom prst="rect">
            <a:avLst/>
          </a:prstGeom>
        </p:spPr>
      </p:pic>
      <p:sp>
        <p:nvSpPr>
          <p:cNvPr id="8" name="TextBox 7">
            <a:extLst>
              <a:ext uri="{FF2B5EF4-FFF2-40B4-BE49-F238E27FC236}">
                <a16:creationId xmlns:a16="http://schemas.microsoft.com/office/drawing/2014/main" id="{F67808EA-0703-4B69-B12E-79C6972285A7}"/>
              </a:ext>
            </a:extLst>
          </p:cNvPr>
          <p:cNvSpPr txBox="1"/>
          <p:nvPr userDrawn="1"/>
        </p:nvSpPr>
        <p:spPr>
          <a:xfrm>
            <a:off x="832589" y="6460429"/>
            <a:ext cx="402243" cy="207749"/>
          </a:xfrm>
          <a:prstGeom prst="rect">
            <a:avLst/>
          </a:prstGeom>
          <a:noFill/>
        </p:spPr>
        <p:txBody>
          <a:bodyPr wrap="square" rtlCol="0">
            <a:spAutoFit/>
          </a:bodyPr>
          <a:lstStyle/>
          <a:p>
            <a:fld id="{BEF3A15C-E04C-4B43-931F-AAC232C18946}" type="slidenum">
              <a:rPr lang="en-US" sz="750" smtClean="0">
                <a:solidFill>
                  <a:schemeClr val="bg1">
                    <a:lumMod val="50000"/>
                  </a:schemeClr>
                </a:solidFill>
              </a:rPr>
              <a:t>‹#›</a:t>
            </a:fld>
            <a:endParaRPr lang="en-US" sz="75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9"/>
            <a:ext cx="1668780" cy="207749"/>
          </a:xfrm>
          <a:prstGeom prst="rect">
            <a:avLst/>
          </a:prstGeom>
          <a:noFill/>
        </p:spPr>
        <p:txBody>
          <a:bodyPr wrap="square" rtlCol="0">
            <a:spAutoFit/>
          </a:bodyPr>
          <a:lstStyle/>
          <a:p>
            <a:r>
              <a:rPr lang="en-US" sz="75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3" y="6460428"/>
            <a:ext cx="3657599" cy="207749"/>
          </a:xfrm>
          <a:prstGeom prst="rect">
            <a:avLst/>
          </a:prstGeom>
          <a:noFill/>
        </p:spPr>
        <p:txBody>
          <a:bodyPr wrap="square" rtlCol="0">
            <a:spAutoFit/>
          </a:bodyPr>
          <a:lstStyle/>
          <a:p>
            <a:pPr algn="ctr"/>
            <a:r>
              <a:rPr lang="en-US" sz="750" b="1" cap="all" baseline="0">
                <a:solidFill>
                  <a:srgbClr val="C00000"/>
                </a:solidFill>
              </a:rPr>
              <a:t>Draft | Pre-decisional</a:t>
            </a:r>
          </a:p>
        </p:txBody>
      </p:sp>
    </p:spTree>
    <p:extLst>
      <p:ext uri="{BB962C8B-B14F-4D97-AF65-F5344CB8AC3E}">
        <p14:creationId xmlns:p14="http://schemas.microsoft.com/office/powerpoint/2010/main" val="3698016784"/>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74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52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7"/>
            <a:ext cx="7318248" cy="182679"/>
          </a:xfrm>
          <a:prstGeom prst="rect">
            <a:avLst/>
          </a:prstGeom>
        </p:spPr>
        <p:txBody>
          <a:bodyPr wrap="square" lIns="0" tIns="0" rIns="0" bIns="0">
            <a:spAutoFit/>
          </a:bodyPr>
          <a:lstStyle>
            <a:lvl1pPr marL="0" indent="0" algn="ctr">
              <a:buNone/>
              <a:defRPr sz="105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3403981"/>
            <a:ext cx="7315200" cy="415498"/>
          </a:xfrm>
          <a:prstGeom prst="rect">
            <a:avLst/>
          </a:prstGeom>
        </p:spPr>
        <p:txBody>
          <a:bodyPr wrap="square" lIns="0" tIns="0" rIns="0" bIns="0" anchor="b">
            <a:spAutoFit/>
          </a:bodyPr>
          <a:lstStyle>
            <a:lvl1pPr algn="ctr">
              <a:lnSpc>
                <a:spcPct val="90000"/>
              </a:lnSpc>
              <a:defRPr sz="3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2" y="5324488"/>
            <a:ext cx="824231"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3" y="5347970"/>
            <a:ext cx="824231" cy="824230"/>
          </a:xfrm>
          <a:prstGeom prst="rect">
            <a:avLst/>
          </a:prstGeom>
        </p:spPr>
      </p:pic>
      <p:pic>
        <p:nvPicPr>
          <p:cNvPr id="13" name="Picture 12" descr="Text&#10;&#10;Description automatically generated">
            <a:extLst>
              <a:ext uri="{FF2B5EF4-FFF2-40B4-BE49-F238E27FC236}">
                <a16:creationId xmlns:a16="http://schemas.microsoft.com/office/drawing/2014/main" id="{94C2C830-22A3-4F18-8FDA-0D73F5C4C8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2615" y="165100"/>
            <a:ext cx="2523744" cy="1261872"/>
          </a:xfrm>
          <a:prstGeom prst="rect">
            <a:avLst/>
          </a:prstGeom>
        </p:spPr>
      </p:pic>
    </p:spTree>
    <p:extLst>
      <p:ext uri="{BB962C8B-B14F-4D97-AF65-F5344CB8AC3E}">
        <p14:creationId xmlns:p14="http://schemas.microsoft.com/office/powerpoint/2010/main" val="37148451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6"/>
          <p:cNvSpPr>
            <a:spLocks noGrp="1"/>
          </p:cNvSpPr>
          <p:nvPr>
            <p:ph type="title" hasCustomPrompt="1"/>
          </p:nvPr>
        </p:nvSpPr>
        <p:spPr>
          <a:xfrm>
            <a:off x="711200" y="2590800"/>
            <a:ext cx="10972800" cy="762001"/>
          </a:xfrm>
          <a:prstGeom prst="rect">
            <a:avLst/>
          </a:prstGeom>
        </p:spPr>
        <p:txBody>
          <a:bodyPr/>
          <a:lstStyle>
            <a:lvl1pPr>
              <a:defRPr baseline="0">
                <a:latin typeface="Calibri" panose="020F0502020204030204" pitchFamily="34" charset="0"/>
              </a:defRPr>
            </a:lvl1pPr>
          </a:lstStyle>
          <a:p>
            <a:r>
              <a:rPr lang="en-US"/>
              <a:t>[Presentation Title]</a:t>
            </a:r>
          </a:p>
        </p:txBody>
      </p:sp>
      <p:cxnSp>
        <p:nvCxnSpPr>
          <p:cNvPr id="6" name="Straight Connector 5"/>
          <p:cNvCxnSpPr/>
          <p:nvPr userDrawn="1"/>
        </p:nvCxnSpPr>
        <p:spPr>
          <a:xfrm>
            <a:off x="914400" y="3429001"/>
            <a:ext cx="10464800" cy="0"/>
          </a:xfrm>
          <a:prstGeom prst="line">
            <a:avLst/>
          </a:prstGeom>
          <a:ln w="19050">
            <a:solidFill>
              <a:srgbClr val="250383"/>
            </a:solidFill>
          </a:ln>
        </p:spPr>
        <p:style>
          <a:lnRef idx="1">
            <a:schemeClr val="accent1"/>
          </a:lnRef>
          <a:fillRef idx="0">
            <a:schemeClr val="accent1"/>
          </a:fillRef>
          <a:effectRef idx="0">
            <a:schemeClr val="accent1"/>
          </a:effectRef>
          <a:fontRef idx="minor">
            <a:schemeClr val="tx1"/>
          </a:fontRef>
        </p:style>
      </p:cxnSp>
      <p:sp>
        <p:nvSpPr>
          <p:cNvPr id="7" name="Text Placeholder 15"/>
          <p:cNvSpPr>
            <a:spLocks noGrp="1"/>
          </p:cNvSpPr>
          <p:nvPr>
            <p:ph type="body" sz="quarter" idx="13" hasCustomPrompt="1"/>
          </p:nvPr>
        </p:nvSpPr>
        <p:spPr>
          <a:xfrm>
            <a:off x="3556000" y="3581400"/>
            <a:ext cx="5080000" cy="457200"/>
          </a:xfrm>
          <a:prstGeom prst="rect">
            <a:avLst/>
          </a:prstGeom>
        </p:spPr>
        <p:txBody>
          <a:bodyPr>
            <a:noAutofit/>
          </a:bodyPr>
          <a:lstStyle>
            <a:lvl1pPr marL="0" indent="0" algn="ctr">
              <a:buNone/>
              <a:defRPr sz="2800">
                <a:latin typeface="Calibri" panose="020F0502020204030204" pitchFamily="34" charset="0"/>
              </a:defRPr>
            </a:lvl1pPr>
          </a:lstStyle>
          <a:p>
            <a:pPr lvl="0"/>
            <a:r>
              <a:rPr lang="en-US"/>
              <a:t>[Presentation Subtitle]</a:t>
            </a:r>
          </a:p>
        </p:txBody>
      </p:sp>
      <p:sp>
        <p:nvSpPr>
          <p:cNvPr id="8" name="Text Placeholder 18"/>
          <p:cNvSpPr>
            <a:spLocks noGrp="1"/>
          </p:cNvSpPr>
          <p:nvPr>
            <p:ph type="body" sz="quarter" idx="14" hasCustomPrompt="1"/>
          </p:nvPr>
        </p:nvSpPr>
        <p:spPr>
          <a:xfrm>
            <a:off x="3556000" y="4267200"/>
            <a:ext cx="5080000" cy="304800"/>
          </a:xfrm>
          <a:prstGeom prst="rect">
            <a:avLst/>
          </a:prstGeom>
        </p:spPr>
        <p:txBody>
          <a:bodyPr>
            <a:noAutofit/>
          </a:bodyPr>
          <a:lstStyle>
            <a:lvl1pPr marL="0" indent="0" algn="ctr">
              <a:buNone/>
              <a:defRPr sz="2000">
                <a:latin typeface="Calibri" panose="020F0502020204030204" pitchFamily="34" charset="0"/>
              </a:defRPr>
            </a:lvl1pPr>
          </a:lstStyle>
          <a:p>
            <a:pPr lvl="0"/>
            <a:r>
              <a:rPr lang="en-US"/>
              <a:t>[Date]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228600"/>
            <a:ext cx="3048000" cy="2209800"/>
          </a:xfrm>
          <a:prstGeom prst="rect">
            <a:avLst/>
          </a:prstGeom>
        </p:spPr>
      </p:pic>
      <p:sp>
        <p:nvSpPr>
          <p:cNvPr id="15" name="Text Placeholder 15"/>
          <p:cNvSpPr>
            <a:spLocks noGrp="1"/>
          </p:cNvSpPr>
          <p:nvPr>
            <p:ph type="body" sz="quarter" idx="15" hasCustomPrompt="1"/>
          </p:nvPr>
        </p:nvSpPr>
        <p:spPr>
          <a:xfrm>
            <a:off x="1016000" y="4724400"/>
            <a:ext cx="5080000" cy="1066800"/>
          </a:xfrm>
          <a:prstGeom prst="rect">
            <a:avLst/>
          </a:prstGeom>
        </p:spPr>
        <p:txBody>
          <a:bodyPr>
            <a:noAutofit/>
          </a:bodyPr>
          <a:lstStyle>
            <a:lvl1pPr marL="0" indent="0" algn="l">
              <a:buNone/>
              <a:defRPr sz="2000">
                <a:latin typeface="Calibri" panose="020F0502020204030204" pitchFamily="34" charset="0"/>
              </a:defRPr>
            </a:lvl1pPr>
          </a:lstStyle>
          <a:p>
            <a:pPr lvl="0"/>
            <a:r>
              <a:rPr lang="en-US"/>
              <a:t>[Name]</a:t>
            </a:r>
            <a:br>
              <a:rPr lang="en-US"/>
            </a:br>
            <a:r>
              <a:rPr lang="en-US"/>
              <a:t>[Title]</a:t>
            </a:r>
            <a:br>
              <a:rPr lang="en-US"/>
            </a:br>
            <a:r>
              <a:rPr lang="en-US"/>
              <a:t>[Office]</a:t>
            </a:r>
          </a:p>
        </p:txBody>
      </p:sp>
      <p:sp>
        <p:nvSpPr>
          <p:cNvPr id="11" name="Text Placeholder 10"/>
          <p:cNvSpPr>
            <a:spLocks noGrp="1"/>
          </p:cNvSpPr>
          <p:nvPr>
            <p:ph type="body" sz="quarter" idx="16" hasCustomPrompt="1"/>
          </p:nvPr>
        </p:nvSpPr>
        <p:spPr>
          <a:xfrm>
            <a:off x="4064000" y="6172200"/>
            <a:ext cx="4368800" cy="304800"/>
          </a:xfrm>
          <a:prstGeom prst="rect">
            <a:avLst/>
          </a:prstGeom>
        </p:spPr>
        <p:txBody>
          <a:bodyPr/>
          <a:lstStyle>
            <a:lvl1pPr marL="0" indent="0">
              <a:buNone/>
              <a:defRPr sz="1400" b="1" baseline="0">
                <a:solidFill>
                  <a:srgbClr val="FF0000"/>
                </a:solidFill>
              </a:defRPr>
            </a:lvl1pPr>
          </a:lstStyle>
          <a:p>
            <a:pPr lvl="0"/>
            <a:r>
              <a:rPr lang="en-US" sz="1400"/>
              <a:t>Placeholder – Mark if sensitive, draft, etc.</a:t>
            </a:r>
            <a:endParaRPr lang="en-US"/>
          </a:p>
        </p:txBody>
      </p:sp>
    </p:spTree>
    <p:extLst>
      <p:ext uri="{BB962C8B-B14F-4D97-AF65-F5344CB8AC3E}">
        <p14:creationId xmlns:p14="http://schemas.microsoft.com/office/powerpoint/2010/main" val="83511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33400"/>
            <a:ext cx="9753600" cy="685800"/>
          </a:xfrm>
          <a:prstGeom prst="rect">
            <a:avLst/>
          </a:prstGeom>
        </p:spPr>
        <p:txBody>
          <a:bodyPr anchor="b"/>
          <a:lstStyle>
            <a:lvl1pPr algn="ctr">
              <a:defRPr sz="3600" b="0">
                <a:latin typeface="Calibri" panose="020F0502020204030204" pitchFamily="34" charset="0"/>
              </a:defRPr>
            </a:lvl1pPr>
          </a:lstStyle>
          <a:p>
            <a:r>
              <a:rPr lang="en-US"/>
              <a:t>[Slide Title]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1" y="1371600"/>
            <a:ext cx="10469033"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4"/>
          </p:nvPr>
        </p:nvSpPr>
        <p:spPr>
          <a:xfrm>
            <a:off x="9245600" y="63246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a:p>
        </p:txBody>
      </p:sp>
      <p:sp>
        <p:nvSpPr>
          <p:cNvPr id="6" name="Rectangle 5"/>
          <p:cNvSpPr/>
          <p:nvPr userDrawn="1"/>
        </p:nvSpPr>
        <p:spPr>
          <a:xfrm>
            <a:off x="812800" y="6172810"/>
            <a:ext cx="99568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userDrawn="1"/>
        </p:nvSpPr>
        <p:spPr>
          <a:xfrm>
            <a:off x="1016000" y="6190928"/>
            <a:ext cx="9652000" cy="307777"/>
          </a:xfrm>
          <a:prstGeom prst="rect">
            <a:avLst/>
          </a:prstGeom>
          <a:noFill/>
        </p:spPr>
        <p:txBody>
          <a:bodyPr wrap="square" rtlCol="0">
            <a:spAutoFit/>
          </a:bodyPr>
          <a:lstStyle/>
          <a:p>
            <a:pPr algn="l"/>
            <a:r>
              <a:rPr lang="en-US" sz="1400" b="1">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976515"/>
            <a:ext cx="1016000" cy="736600"/>
          </a:xfrm>
          <a:prstGeom prst="rect">
            <a:avLst/>
          </a:prstGeom>
        </p:spPr>
      </p:pic>
      <p:sp>
        <p:nvSpPr>
          <p:cNvPr id="13" name="Text Placeholder 9"/>
          <p:cNvSpPr>
            <a:spLocks noGrp="1"/>
          </p:cNvSpPr>
          <p:nvPr>
            <p:ph type="body" sz="quarter" idx="10"/>
          </p:nvPr>
        </p:nvSpPr>
        <p:spPr>
          <a:xfrm>
            <a:off x="914400" y="1600200"/>
            <a:ext cx="1016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a:p>
        </p:txBody>
      </p:sp>
      <p:sp>
        <p:nvSpPr>
          <p:cNvPr id="3" name="TextBox 2"/>
          <p:cNvSpPr txBox="1"/>
          <p:nvPr userDrawn="1"/>
        </p:nvSpPr>
        <p:spPr>
          <a:xfrm>
            <a:off x="1016000" y="6516824"/>
            <a:ext cx="4775200" cy="369332"/>
          </a:xfrm>
          <a:prstGeom prst="rect">
            <a:avLst/>
          </a:prstGeom>
          <a:noFill/>
        </p:spPr>
        <p:txBody>
          <a:bodyPr wrap="square" rtlCol="0">
            <a:spAutoFit/>
          </a:bodyPr>
          <a:lstStyle/>
          <a:p>
            <a:endParaRPr lang="en-US" sz="1800"/>
          </a:p>
        </p:txBody>
      </p:sp>
      <p:sp>
        <p:nvSpPr>
          <p:cNvPr id="14" name="Text Placeholder 10"/>
          <p:cNvSpPr>
            <a:spLocks noGrp="1"/>
          </p:cNvSpPr>
          <p:nvPr>
            <p:ph type="body" sz="quarter" idx="16" hasCustomPrompt="1"/>
          </p:nvPr>
        </p:nvSpPr>
        <p:spPr>
          <a:xfrm>
            <a:off x="3862916" y="76200"/>
            <a:ext cx="4368800" cy="304800"/>
          </a:xfrm>
          <a:prstGeom prst="rect">
            <a:avLst/>
          </a:prstGeom>
        </p:spPr>
        <p:txBody>
          <a:bodyPr/>
          <a:lstStyle>
            <a:lvl1pPr marL="0" indent="0">
              <a:buNone/>
              <a:defRPr sz="1400" b="1" baseline="0">
                <a:solidFill>
                  <a:srgbClr val="FF0000"/>
                </a:solidFill>
              </a:defRPr>
            </a:lvl1pPr>
          </a:lstStyle>
          <a:p>
            <a:pPr lvl="0"/>
            <a:r>
              <a:rPr lang="en-US" sz="1400"/>
              <a:t>Placeholder – Mark if sensitive, draft, etc.</a:t>
            </a:r>
            <a:endParaRPr lang="en-US"/>
          </a:p>
        </p:txBody>
      </p:sp>
    </p:spTree>
    <p:extLst>
      <p:ext uri="{BB962C8B-B14F-4D97-AF65-F5344CB8AC3E}">
        <p14:creationId xmlns:p14="http://schemas.microsoft.com/office/powerpoint/2010/main" val="395869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out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33400"/>
            <a:ext cx="9753600" cy="685800"/>
          </a:xfrm>
          <a:prstGeom prst="rect">
            <a:avLst/>
          </a:prstGeom>
        </p:spPr>
        <p:txBody>
          <a:bodyPr anchor="b"/>
          <a:lstStyle>
            <a:lvl1pPr algn="ctr">
              <a:defRPr sz="3600" b="0">
                <a:latin typeface="Calibri" panose="020F0502020204030204" pitchFamily="34" charset="0"/>
              </a:defRPr>
            </a:lvl1pPr>
          </a:lstStyle>
          <a:p>
            <a:r>
              <a:rPr lang="en-US"/>
              <a:t>[Slide Title]</a:t>
            </a:r>
          </a:p>
        </p:txBody>
      </p:sp>
      <p:sp>
        <p:nvSpPr>
          <p:cNvPr id="5" name="Slide Number Placeholder 2"/>
          <p:cNvSpPr>
            <a:spLocks noGrp="1"/>
          </p:cNvSpPr>
          <p:nvPr>
            <p:ph type="sldNum" sz="quarter" idx="4"/>
          </p:nvPr>
        </p:nvSpPr>
        <p:spPr>
          <a:xfrm>
            <a:off x="9245600" y="63246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a:p>
        </p:txBody>
      </p:sp>
      <p:sp>
        <p:nvSpPr>
          <p:cNvPr id="6" name="Rectangle 5"/>
          <p:cNvSpPr/>
          <p:nvPr userDrawn="1"/>
        </p:nvSpPr>
        <p:spPr>
          <a:xfrm>
            <a:off x="812800" y="6172810"/>
            <a:ext cx="99568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p:cNvSpPr txBox="1"/>
          <p:nvPr userDrawn="1"/>
        </p:nvSpPr>
        <p:spPr>
          <a:xfrm>
            <a:off x="1016000" y="6190928"/>
            <a:ext cx="9652000" cy="307777"/>
          </a:xfrm>
          <a:prstGeom prst="rect">
            <a:avLst/>
          </a:prstGeom>
          <a:noFill/>
        </p:spPr>
        <p:txBody>
          <a:bodyPr wrap="square" rtlCol="0">
            <a:spAutoFit/>
          </a:bodyPr>
          <a:lstStyle/>
          <a:p>
            <a:pPr algn="l"/>
            <a:r>
              <a:rPr lang="en-US" sz="1400" b="1">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976515"/>
            <a:ext cx="1016000" cy="736600"/>
          </a:xfrm>
          <a:prstGeom prst="rect">
            <a:avLst/>
          </a:prstGeom>
        </p:spPr>
      </p:pic>
      <p:sp>
        <p:nvSpPr>
          <p:cNvPr id="11" name="Text Placeholder 9"/>
          <p:cNvSpPr>
            <a:spLocks noGrp="1"/>
          </p:cNvSpPr>
          <p:nvPr>
            <p:ph type="body" sz="quarter" idx="10"/>
          </p:nvPr>
        </p:nvSpPr>
        <p:spPr>
          <a:xfrm>
            <a:off x="914400" y="1600200"/>
            <a:ext cx="1016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a:p>
        </p:txBody>
      </p:sp>
      <p:sp>
        <p:nvSpPr>
          <p:cNvPr id="9" name="Text Placeholder 10"/>
          <p:cNvSpPr>
            <a:spLocks noGrp="1"/>
          </p:cNvSpPr>
          <p:nvPr>
            <p:ph type="body" sz="quarter" idx="16" hasCustomPrompt="1"/>
          </p:nvPr>
        </p:nvSpPr>
        <p:spPr>
          <a:xfrm>
            <a:off x="3862916" y="76200"/>
            <a:ext cx="4368800" cy="304800"/>
          </a:xfrm>
          <a:prstGeom prst="rect">
            <a:avLst/>
          </a:prstGeom>
        </p:spPr>
        <p:txBody>
          <a:bodyPr/>
          <a:lstStyle>
            <a:lvl1pPr marL="0" indent="0">
              <a:buNone/>
              <a:defRPr sz="1400" b="1" baseline="0">
                <a:solidFill>
                  <a:srgbClr val="FF0000"/>
                </a:solidFill>
              </a:defRPr>
            </a:lvl1pPr>
          </a:lstStyle>
          <a:p>
            <a:pPr lvl="0"/>
            <a:r>
              <a:rPr lang="en-US" sz="1400"/>
              <a:t>Placeholder – Mark if sensitive, draft, etc.</a:t>
            </a:r>
            <a:endParaRPr lang="en-US"/>
          </a:p>
        </p:txBody>
      </p:sp>
    </p:spTree>
    <p:extLst>
      <p:ext uri="{BB962C8B-B14F-4D97-AF65-F5344CB8AC3E}">
        <p14:creationId xmlns:p14="http://schemas.microsoft.com/office/powerpoint/2010/main" val="418333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17600" y="2514600"/>
            <a:ext cx="9753600" cy="793750"/>
          </a:xfrm>
          <a:prstGeom prst="rect">
            <a:avLst/>
          </a:prstGeom>
        </p:spPr>
        <p:txBody>
          <a:bodyPr anchor="b"/>
          <a:lstStyle>
            <a:lvl1pPr algn="ctr">
              <a:defRPr sz="4400" b="0">
                <a:latin typeface="Calibri" panose="020F0502020204030204" pitchFamily="34" charset="0"/>
              </a:defRPr>
            </a:lvl1pPr>
          </a:lstStyle>
          <a:p>
            <a:r>
              <a:rPr lang="en-US"/>
              <a:t>Questions? </a:t>
            </a:r>
          </a:p>
        </p:txBody>
      </p:sp>
      <p:sp>
        <p:nvSpPr>
          <p:cNvPr id="7" name="Text Placeholder 10"/>
          <p:cNvSpPr>
            <a:spLocks noGrp="1"/>
          </p:cNvSpPr>
          <p:nvPr>
            <p:ph type="body" sz="quarter" idx="16" hasCustomPrompt="1"/>
          </p:nvPr>
        </p:nvSpPr>
        <p:spPr>
          <a:xfrm>
            <a:off x="4064000" y="152400"/>
            <a:ext cx="4368800" cy="304800"/>
          </a:xfrm>
          <a:prstGeom prst="rect">
            <a:avLst/>
          </a:prstGeom>
        </p:spPr>
        <p:txBody>
          <a:bodyPr/>
          <a:lstStyle>
            <a:lvl1pPr marL="0" indent="0">
              <a:buNone/>
              <a:defRPr sz="1400" b="1" baseline="0">
                <a:solidFill>
                  <a:srgbClr val="FF0000"/>
                </a:solidFill>
              </a:defRPr>
            </a:lvl1pPr>
          </a:lstStyle>
          <a:p>
            <a:pPr lvl="0"/>
            <a:r>
              <a:rPr lang="en-US" sz="1400"/>
              <a:t>Placeholder – Mark if sensitive, draft, etc.</a:t>
            </a:r>
            <a:endParaRPr lang="en-US"/>
          </a:p>
        </p:txBody>
      </p:sp>
      <p:sp>
        <p:nvSpPr>
          <p:cNvPr id="9" name="Rectangle 8"/>
          <p:cNvSpPr/>
          <p:nvPr userDrawn="1"/>
        </p:nvSpPr>
        <p:spPr>
          <a:xfrm>
            <a:off x="812800" y="6172810"/>
            <a:ext cx="99568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1016000" y="6190928"/>
            <a:ext cx="9652000" cy="307777"/>
          </a:xfrm>
          <a:prstGeom prst="rect">
            <a:avLst/>
          </a:prstGeom>
          <a:noFill/>
        </p:spPr>
        <p:txBody>
          <a:bodyPr wrap="square" rtlCol="0">
            <a:spAutoFit/>
          </a:bodyPr>
          <a:lstStyle/>
          <a:p>
            <a:pPr algn="l"/>
            <a:r>
              <a:rPr lang="en-US" sz="1400" b="1">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400" y="5976515"/>
            <a:ext cx="1016000" cy="736600"/>
          </a:xfrm>
          <a:prstGeom prst="rect">
            <a:avLst/>
          </a:prstGeom>
        </p:spPr>
      </p:pic>
    </p:spTree>
    <p:extLst>
      <p:ext uri="{BB962C8B-B14F-4D97-AF65-F5344CB8AC3E}">
        <p14:creationId xmlns:p14="http://schemas.microsoft.com/office/powerpoint/2010/main" val="78434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845253"/>
            <a:ext cx="9753600" cy="373949"/>
          </a:xfrm>
          <a:prstGeom prst="rect">
            <a:avLst/>
          </a:prstGeom>
        </p:spPr>
        <p:txBody>
          <a:bodyPr anchor="b"/>
          <a:lstStyle>
            <a:lvl1pPr algn="ctr">
              <a:defRPr sz="2700" b="0">
                <a:latin typeface="Calibri" panose="020F0502020204030204" pitchFamily="34" charset="0"/>
              </a:defRPr>
            </a:lvl1pPr>
          </a:lstStyle>
          <a:p>
            <a:r>
              <a:rPr lang="en-US" dirty="0"/>
              <a:t>[Slide Title]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5" y="1371600"/>
            <a:ext cx="10469033"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4"/>
          </p:nvPr>
        </p:nvSpPr>
        <p:spPr>
          <a:xfrm>
            <a:off x="9245600" y="632460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E3D097-A581-4933-943F-92A622067F56}" type="slidenum">
              <a:rPr lang="en-US" smtClean="0"/>
              <a:t>‹#›</a:t>
            </a:fld>
            <a:endParaRPr lang="en-US" dirty="0"/>
          </a:p>
        </p:txBody>
      </p:sp>
      <p:sp>
        <p:nvSpPr>
          <p:cNvPr id="6" name="Rectangle 5"/>
          <p:cNvSpPr/>
          <p:nvPr userDrawn="1"/>
        </p:nvSpPr>
        <p:spPr>
          <a:xfrm>
            <a:off x="812800" y="6172816"/>
            <a:ext cx="99568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userDrawn="1"/>
        </p:nvSpPr>
        <p:spPr>
          <a:xfrm>
            <a:off x="1016000" y="6190929"/>
            <a:ext cx="9652000" cy="253916"/>
          </a:xfrm>
          <a:prstGeom prst="rect">
            <a:avLst/>
          </a:prstGeom>
          <a:noFill/>
        </p:spPr>
        <p:txBody>
          <a:bodyPr wrap="square" rtlCol="0">
            <a:spAutoFit/>
          </a:bodyPr>
          <a:lstStyle/>
          <a:p>
            <a:pPr algn="l"/>
            <a:r>
              <a:rPr lang="en-US" sz="105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6400" y="5976515"/>
            <a:ext cx="1016000" cy="736600"/>
          </a:xfrm>
          <a:prstGeom prst="rect">
            <a:avLst/>
          </a:prstGeom>
        </p:spPr>
      </p:pic>
      <p:sp>
        <p:nvSpPr>
          <p:cNvPr id="13" name="Text Placeholder 9"/>
          <p:cNvSpPr>
            <a:spLocks noGrp="1"/>
          </p:cNvSpPr>
          <p:nvPr>
            <p:ph type="body" sz="quarter" idx="10"/>
          </p:nvPr>
        </p:nvSpPr>
        <p:spPr>
          <a:xfrm>
            <a:off x="914400" y="1600200"/>
            <a:ext cx="10160000" cy="3962400"/>
          </a:xfrm>
          <a:prstGeom prst="rect">
            <a:avLst/>
          </a:prstGeom>
        </p:spPr>
        <p:txBody>
          <a:bodyPr>
            <a:normAutofit/>
          </a:bodyPr>
          <a:lstStyle>
            <a:lvl1pPr marL="342900" indent="-342900">
              <a:buFont typeface="Arial" panose="020B0604020202020204" pitchFamily="34" charset="0"/>
              <a:buChar char="•"/>
              <a:defRPr sz="2400">
                <a:latin typeface="Calibri" panose="020F0502020204030204" pitchFamily="34" charset="0"/>
              </a:defRPr>
            </a:lvl1pPr>
          </a:lstStyle>
          <a:p>
            <a:pPr lvl="0"/>
            <a:endParaRPr lang="en-US" dirty="0"/>
          </a:p>
        </p:txBody>
      </p:sp>
      <p:sp>
        <p:nvSpPr>
          <p:cNvPr id="3" name="TextBox 2"/>
          <p:cNvSpPr txBox="1"/>
          <p:nvPr userDrawn="1"/>
        </p:nvSpPr>
        <p:spPr>
          <a:xfrm>
            <a:off x="1016000" y="6516824"/>
            <a:ext cx="4775200" cy="300082"/>
          </a:xfrm>
          <a:prstGeom prst="rect">
            <a:avLst/>
          </a:prstGeom>
          <a:noFill/>
        </p:spPr>
        <p:txBody>
          <a:bodyPr wrap="square" rtlCol="0">
            <a:spAutoFit/>
          </a:bodyPr>
          <a:lstStyle/>
          <a:p>
            <a:endParaRPr lang="en-US" sz="1350" dirty="0"/>
          </a:p>
        </p:txBody>
      </p:sp>
      <p:sp>
        <p:nvSpPr>
          <p:cNvPr id="14" name="Text Placeholder 10"/>
          <p:cNvSpPr>
            <a:spLocks noGrp="1"/>
          </p:cNvSpPr>
          <p:nvPr>
            <p:ph type="body" sz="quarter" idx="16" hasCustomPrompt="1"/>
          </p:nvPr>
        </p:nvSpPr>
        <p:spPr>
          <a:xfrm>
            <a:off x="3862916" y="76200"/>
            <a:ext cx="4368800" cy="304800"/>
          </a:xfrm>
          <a:prstGeom prst="rect">
            <a:avLst/>
          </a:prstGeom>
        </p:spPr>
        <p:txBody>
          <a:bodyPr/>
          <a:lstStyle>
            <a:lvl1pPr marL="0" indent="0">
              <a:buNone/>
              <a:defRPr sz="1050" b="1" baseline="0">
                <a:solidFill>
                  <a:srgbClr val="FF0000"/>
                </a:solidFill>
              </a:defRPr>
            </a:lvl1pPr>
          </a:lstStyle>
          <a:p>
            <a:pPr lvl="0"/>
            <a:r>
              <a:rPr lang="en-US" sz="1050" dirty="0"/>
              <a:t>Placeholder – Mark if sensitive, draft, etc.</a:t>
            </a:r>
            <a:endParaRPr lang="en-US" dirty="0"/>
          </a:p>
        </p:txBody>
      </p:sp>
    </p:spTree>
    <p:extLst>
      <p:ext uri="{BB962C8B-B14F-4D97-AF65-F5344CB8AC3E}">
        <p14:creationId xmlns:p14="http://schemas.microsoft.com/office/powerpoint/2010/main" val="339035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5"/>
          <p:cNvSpPr>
            <a:spLocks noGrp="1"/>
          </p:cNvSpPr>
          <p:nvPr>
            <p:ph type="body" sz="quarter" idx="15" hasCustomPrompt="1"/>
          </p:nvPr>
        </p:nvSpPr>
        <p:spPr>
          <a:xfrm>
            <a:off x="2641600" y="914400"/>
            <a:ext cx="6617563" cy="1981200"/>
          </a:xfrm>
          <a:prstGeom prst="rect">
            <a:avLst/>
          </a:prstGeom>
        </p:spPr>
        <p:txBody>
          <a:bodyPr>
            <a:noAutofit/>
          </a:bodyPr>
          <a:lstStyle>
            <a:lvl1pPr marL="0" indent="0" algn="ctr">
              <a:buNone/>
              <a:defRPr sz="2800" baseline="0">
                <a:latin typeface="Calibri" panose="020F0502020204030204" pitchFamily="34" charset="0"/>
              </a:defRPr>
            </a:lvl1pPr>
          </a:lstStyle>
          <a:p>
            <a:pPr lvl="0"/>
            <a:r>
              <a:rPr lang="en-US"/>
              <a:t>[Contact Information]</a:t>
            </a:r>
          </a:p>
        </p:txBody>
      </p:sp>
      <p:sp>
        <p:nvSpPr>
          <p:cNvPr id="5" name="TextBox 4"/>
          <p:cNvSpPr txBox="1"/>
          <p:nvPr userDrawn="1"/>
        </p:nvSpPr>
        <p:spPr>
          <a:xfrm>
            <a:off x="6696229" y="4114800"/>
            <a:ext cx="5495772" cy="400110"/>
          </a:xfrm>
          <a:prstGeom prst="rect">
            <a:avLst/>
          </a:prstGeom>
          <a:noFill/>
        </p:spPr>
        <p:txBody>
          <a:bodyPr wrap="square" rtlCol="0">
            <a:spAutoFit/>
          </a:bodyPr>
          <a:lstStyle/>
          <a:p>
            <a:pPr algn="l"/>
            <a:r>
              <a:rPr lang="en-US" sz="2000" b="1">
                <a:solidFill>
                  <a:schemeClr val="tx1"/>
                </a:solidFill>
                <a:latin typeface="+mj-lt"/>
                <a:ea typeface="Verdana" panose="020B0604030504040204" pitchFamily="34" charset="0"/>
                <a:cs typeface="Verdana" panose="020B0604030504040204" pitchFamily="34" charset="0"/>
              </a:rPr>
              <a:t>Website: NTIA.DOC.GOV </a:t>
            </a:r>
          </a:p>
        </p:txBody>
      </p:sp>
      <p:sp>
        <p:nvSpPr>
          <p:cNvPr id="6" name="TextBox 5"/>
          <p:cNvSpPr txBox="1"/>
          <p:nvPr userDrawn="1"/>
        </p:nvSpPr>
        <p:spPr>
          <a:xfrm>
            <a:off x="6696229" y="4514910"/>
            <a:ext cx="3851428" cy="400110"/>
          </a:xfrm>
          <a:prstGeom prst="rect">
            <a:avLst/>
          </a:prstGeom>
          <a:noFill/>
        </p:spPr>
        <p:txBody>
          <a:bodyPr wrap="square" rtlCol="0">
            <a:spAutoFit/>
          </a:bodyPr>
          <a:lstStyle/>
          <a:p>
            <a:pPr algn="l"/>
            <a:r>
              <a:rPr lang="en-US" sz="2000" b="1">
                <a:solidFill>
                  <a:schemeClr val="tx1"/>
                </a:solidFill>
                <a:latin typeface="+mj-lt"/>
                <a:ea typeface="Verdana" panose="020B0604030504040204" pitchFamily="34" charset="0"/>
                <a:cs typeface="Verdana" panose="020B0604030504040204" pitchFamily="34" charset="0"/>
              </a:rPr>
              <a:t>Twitter: @NTIAgov</a:t>
            </a:r>
          </a:p>
        </p:txBody>
      </p:sp>
      <p:sp>
        <p:nvSpPr>
          <p:cNvPr id="7" name="Text Placeholder 10"/>
          <p:cNvSpPr>
            <a:spLocks noGrp="1"/>
          </p:cNvSpPr>
          <p:nvPr>
            <p:ph type="body" sz="quarter" idx="16" hasCustomPrompt="1"/>
          </p:nvPr>
        </p:nvSpPr>
        <p:spPr>
          <a:xfrm>
            <a:off x="3860800" y="76200"/>
            <a:ext cx="4368800" cy="304800"/>
          </a:xfrm>
          <a:prstGeom prst="rect">
            <a:avLst/>
          </a:prstGeom>
        </p:spPr>
        <p:txBody>
          <a:bodyPr/>
          <a:lstStyle>
            <a:lvl1pPr marL="0" indent="0">
              <a:buNone/>
              <a:defRPr sz="1400" b="1" baseline="0">
                <a:solidFill>
                  <a:srgbClr val="FF0000"/>
                </a:solidFill>
              </a:defRPr>
            </a:lvl1pPr>
          </a:lstStyle>
          <a:p>
            <a:pPr lvl="0"/>
            <a:r>
              <a:rPr lang="en-US" sz="1400"/>
              <a:t>Placeholder – Mark if sensitive, draft, etc.</a:t>
            </a:r>
            <a:endParaRPr lang="en-US"/>
          </a:p>
        </p:txBody>
      </p:sp>
      <p:sp>
        <p:nvSpPr>
          <p:cNvPr id="8" name="TextBox 7"/>
          <p:cNvSpPr txBox="1"/>
          <p:nvPr userDrawn="1"/>
        </p:nvSpPr>
        <p:spPr>
          <a:xfrm>
            <a:off x="6696228" y="4915020"/>
            <a:ext cx="5125869" cy="400110"/>
          </a:xfrm>
          <a:prstGeom prst="rect">
            <a:avLst/>
          </a:prstGeom>
          <a:noFill/>
        </p:spPr>
        <p:txBody>
          <a:bodyPr wrap="square" rtlCol="0">
            <a:spAutoFit/>
          </a:bodyPr>
          <a:lstStyle/>
          <a:p>
            <a:pPr algn="l"/>
            <a:r>
              <a:rPr lang="en-US" sz="2000" b="1">
                <a:solidFill>
                  <a:schemeClr val="tx1"/>
                </a:solidFill>
                <a:latin typeface="+mj-lt"/>
                <a:ea typeface="Verdana" panose="020B0604030504040204" pitchFamily="34" charset="0"/>
                <a:cs typeface="Verdana" panose="020B0604030504040204" pitchFamily="34" charset="0"/>
              </a:rPr>
              <a:t>Facebook: Facebook.com/NTIAgov</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000" y="3737427"/>
            <a:ext cx="2696656" cy="1955076"/>
          </a:xfrm>
          <a:prstGeom prst="rect">
            <a:avLst/>
          </a:prstGeom>
        </p:spPr>
      </p:pic>
    </p:spTree>
    <p:extLst>
      <p:ext uri="{BB962C8B-B14F-4D97-AF65-F5344CB8AC3E}">
        <p14:creationId xmlns:p14="http://schemas.microsoft.com/office/powerpoint/2010/main" val="412741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D18FF-D8F8-48FE-AE7F-333C30ABB8DF}"/>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3" name="Footer Placeholder 2">
            <a:extLst>
              <a:ext uri="{FF2B5EF4-FFF2-40B4-BE49-F238E27FC236}">
                <a16:creationId xmlns:a16="http://schemas.microsoft.com/office/drawing/2014/main" id="{EE9B7EA3-8053-43CA-9E90-95A2CBA3B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16621-779D-4673-A29A-99F7D21E9BF9}"/>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387061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3403981"/>
            <a:ext cx="7315200" cy="415498"/>
          </a:xfrm>
          <a:prstGeom prst="rect">
            <a:avLst/>
          </a:prstGeom>
        </p:spPr>
        <p:txBody>
          <a:bodyPr wrap="square" lIns="0" tIns="0" rIns="0" bIns="0" anchor="b">
            <a:spAutoFit/>
          </a:bodyPr>
          <a:lstStyle>
            <a:lvl1pPr algn="ctr">
              <a:lnSpc>
                <a:spcPct val="90000"/>
              </a:lnSpc>
              <a:defRPr sz="3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Tree>
    <p:extLst>
      <p:ext uri="{BB962C8B-B14F-4D97-AF65-F5344CB8AC3E}">
        <p14:creationId xmlns:p14="http://schemas.microsoft.com/office/powerpoint/2010/main" val="8335795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202" y="1371600"/>
            <a:ext cx="10515599" cy="4114800"/>
          </a:xfrm>
          <a:prstGeom prst="rect">
            <a:avLst/>
          </a:prstGeom>
        </p:spPr>
        <p:txBody>
          <a:bodyPr wrap="square" lIns="0" tIns="0" rIns="0" bIns="0" anchor="ctr">
            <a:noAutofit/>
          </a:bodyPr>
          <a:lstStyle>
            <a:lvl1pPr marL="0" indent="0">
              <a:lnSpc>
                <a:spcPct val="150000"/>
              </a:lnSpc>
              <a:buNone/>
              <a:defRPr sz="1200" b="0">
                <a:solidFill>
                  <a:schemeClr val="tx1"/>
                </a:solidFill>
              </a:defRPr>
            </a:lvl1pPr>
            <a:lvl2pPr marL="557213" indent="-214313">
              <a:lnSpc>
                <a:spcPct val="150000"/>
              </a:lnSpc>
              <a:buFont typeface="Arial" panose="020B0604020202020204" pitchFamily="34" charset="0"/>
              <a:buChar char="•"/>
              <a:defRPr sz="1200">
                <a:solidFill>
                  <a:schemeClr val="tx1"/>
                </a:solidFill>
              </a:defRPr>
            </a:lvl2pPr>
            <a:lvl3pPr marL="900113" indent="-214313">
              <a:lnSpc>
                <a:spcPct val="150000"/>
              </a:lnSpc>
              <a:buFont typeface="Arial" panose="020B0604020202020204" pitchFamily="34" charset="0"/>
              <a:buChar char="•"/>
              <a:defRPr sz="1200">
                <a:solidFill>
                  <a:schemeClr val="tx1"/>
                </a:solidFill>
              </a:defRPr>
            </a:lvl3pPr>
            <a:lvl4pPr marL="1243013" indent="-214313">
              <a:lnSpc>
                <a:spcPct val="150000"/>
              </a:lnSpc>
              <a:buFont typeface="Arial" panose="020B0604020202020204" pitchFamily="34" charset="0"/>
              <a:buChar char="•"/>
              <a:defRPr sz="1200">
                <a:solidFill>
                  <a:schemeClr val="tx1"/>
                </a:solidFill>
              </a:defRPr>
            </a:lvl4pPr>
            <a:lvl5pPr marL="1585913" indent="-214313">
              <a:lnSpc>
                <a:spcPct val="150000"/>
              </a:lnSpc>
              <a:buFont typeface="Arial" panose="020B0604020202020204" pitchFamily="34"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948784"/>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7"/>
            <a:ext cx="10515600" cy="2325687"/>
          </a:xfrm>
          <a:prstGeom prst="rect">
            <a:avLst/>
          </a:prstGeo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3" y="4025245"/>
            <a:ext cx="5029200" cy="1918356"/>
          </a:xfrm>
          <a:prstGeom prst="rect">
            <a:avLst/>
          </a:prstGeo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7397482"/>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3"/>
            <a:ext cx="8229600" cy="208775"/>
          </a:xfrm>
          <a:prstGeom prst="rect">
            <a:avLst/>
          </a:prstGeom>
        </p:spPr>
        <p:txBody>
          <a:bodyPr wrap="square" lIns="0" tIns="0" rIns="0" bIns="0">
            <a:spAutoFit/>
          </a:bodyPr>
          <a:lstStyle>
            <a:lvl1pPr marL="0" indent="0">
              <a:buNone/>
              <a:defRPr sz="12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3"/>
            <a:ext cx="5029200" cy="208775"/>
          </a:xfrm>
          <a:prstGeom prst="rect">
            <a:avLst/>
          </a:prstGeom>
        </p:spPr>
        <p:txBody>
          <a:bodyPr wrap="square" lIns="0" tIns="0" rIns="0" bIns="0">
            <a:spAutoFit/>
          </a:bodyPr>
          <a:lstStyle>
            <a:lvl1pPr marL="0" indent="0">
              <a:buNone/>
              <a:defRPr sz="1200" b="1">
                <a:solidFill>
                  <a:schemeClr val="accent2"/>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900" b="0">
                <a:solidFill>
                  <a:schemeClr val="tx1"/>
                </a:solidFill>
              </a:defRPr>
            </a:lvl1pPr>
            <a:lvl2pPr marL="557213" indent="-214313">
              <a:buFont typeface="Arial" panose="020B0604020202020204" pitchFamily="34" charset="0"/>
              <a:buChar char="•"/>
              <a:defRPr sz="900">
                <a:solidFill>
                  <a:schemeClr val="tx1"/>
                </a:solidFill>
              </a:defRPr>
            </a:lvl2pPr>
            <a:lvl3pPr marL="900113" indent="-214313">
              <a:buFont typeface="Arial" panose="020B0604020202020204" pitchFamily="34" charset="0"/>
              <a:buChar char="•"/>
              <a:defRPr sz="900">
                <a:solidFill>
                  <a:schemeClr val="tx1"/>
                </a:solidFill>
              </a:defRPr>
            </a:lvl3pPr>
            <a:lvl4pPr marL="1243013" indent="-214313">
              <a:buFont typeface="Arial" panose="020B0604020202020204" pitchFamily="34" charset="0"/>
              <a:buChar char="•"/>
              <a:defRPr sz="900">
                <a:solidFill>
                  <a:schemeClr val="tx1"/>
                </a:solidFill>
              </a:defRPr>
            </a:lvl4pPr>
            <a:lvl5pPr marL="1585913" indent="-214313">
              <a:buFont typeface="Arial" panose="020B0604020202020204" pitchFamily="34" charset="0"/>
              <a:buChar cha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3"/>
            <a:ext cx="5029200" cy="208775"/>
          </a:xfrm>
          <a:prstGeom prst="rect">
            <a:avLst/>
          </a:prstGeom>
        </p:spPr>
        <p:txBody>
          <a:bodyPr wrap="square" lIns="0" tIns="0" rIns="0" bIns="0">
            <a:spAutoFit/>
          </a:bodyPr>
          <a:lstStyle>
            <a:lvl1pPr marL="0" indent="0">
              <a:buNone/>
              <a:defRPr sz="1200" b="1">
                <a:solidFill>
                  <a:schemeClr val="accent2"/>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900" b="0">
                <a:solidFill>
                  <a:schemeClr val="tx1"/>
                </a:solidFill>
              </a:defRPr>
            </a:lvl1pPr>
            <a:lvl2pPr marL="557213" indent="-214313">
              <a:buFont typeface="Arial" panose="020B0604020202020204" pitchFamily="34" charset="0"/>
              <a:buChar char="•"/>
              <a:defRPr sz="900">
                <a:solidFill>
                  <a:schemeClr val="tx1"/>
                </a:solidFill>
              </a:defRPr>
            </a:lvl2pPr>
            <a:lvl3pPr marL="900113" indent="-214313">
              <a:buFont typeface="Arial" panose="020B0604020202020204" pitchFamily="34" charset="0"/>
              <a:buChar char="•"/>
              <a:defRPr sz="900">
                <a:solidFill>
                  <a:schemeClr val="tx1"/>
                </a:solidFill>
              </a:defRPr>
            </a:lvl3pPr>
            <a:lvl4pPr marL="1243013" indent="-214313">
              <a:buFont typeface="Arial" panose="020B0604020202020204" pitchFamily="34" charset="0"/>
              <a:buChar char="•"/>
              <a:defRPr sz="900">
                <a:solidFill>
                  <a:schemeClr val="tx1"/>
                </a:solidFill>
              </a:defRPr>
            </a:lvl4pPr>
            <a:lvl5pPr marL="1585913" indent="-214313">
              <a:buFont typeface="Arial" panose="020B0604020202020204" pitchFamily="34" charset="0"/>
              <a:buChar cha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994577"/>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5"/>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9"/>
            <a:ext cx="3870960" cy="156581"/>
          </a:xfrm>
          <a:prstGeom prst="rect">
            <a:avLst/>
          </a:prstGeom>
        </p:spPr>
        <p:txBody>
          <a:bodyPr wrap="square" lIns="0" tIns="0" rIns="0" bIns="0">
            <a:spAutoFit/>
          </a:bodyPr>
          <a:lstStyle>
            <a:lvl1pPr marL="0" indent="0">
              <a:buNone/>
              <a:defRPr sz="9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4"/>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70"/>
            <a:ext cx="3870960" cy="2908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69967367"/>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3"/>
            <a:ext cx="8229600" cy="208775"/>
          </a:xfrm>
          <a:prstGeom prst="rect">
            <a:avLst/>
          </a:prstGeom>
        </p:spPr>
        <p:txBody>
          <a:bodyPr wrap="square" lIns="0" tIns="0" rIns="0" bIns="0">
            <a:spAutoFit/>
          </a:bodyPr>
          <a:lstStyle>
            <a:lvl1pPr marL="0" indent="0">
              <a:buNone/>
              <a:defRPr sz="1200" b="0">
                <a:solidFill>
                  <a:schemeClr val="tx1"/>
                </a:solidFill>
              </a:defRPr>
            </a:lvl1pPr>
            <a:lvl2pPr marL="342900" indent="0">
              <a:buNone/>
              <a:defRPr sz="1200">
                <a:solidFill>
                  <a:schemeClr val="tx1"/>
                </a:solidFill>
              </a:defRPr>
            </a:lvl2pPr>
            <a:lvl3pPr marL="685800" indent="0">
              <a:buNone/>
              <a:defRPr sz="1200">
                <a:solidFill>
                  <a:schemeClr val="tx1"/>
                </a:solidFill>
              </a:defRPr>
            </a:lvl3pPr>
            <a:lvl4pPr marL="1028700" indent="0">
              <a:buNone/>
              <a:defRPr sz="1200">
                <a:solidFill>
                  <a:schemeClr val="tx1"/>
                </a:solidFill>
              </a:defRPr>
            </a:lvl4pPr>
            <a:lvl5pPr marL="1371600" indent="0">
              <a:buNone/>
              <a:defRPr sz="12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72"/>
            <a:ext cx="8229600" cy="2908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1" y="2506863"/>
            <a:ext cx="3294507" cy="3432560"/>
          </a:xfrm>
          <a:prstGeom prst="roundRect">
            <a:avLst>
              <a:gd name="adj" fmla="val 4445"/>
            </a:avLst>
          </a:prstGeom>
          <a:solidFill>
            <a:schemeClr val="bg2"/>
          </a:solidFill>
        </p:spPr>
        <p:txBody>
          <a:bodyPr lIns="182880" tIns="182880" rIns="182880" bIns="182880"/>
          <a:lstStyle>
            <a:lvl1pPr marL="0" indent="0">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8" y="2511040"/>
            <a:ext cx="3294507" cy="3432560"/>
          </a:xfrm>
          <a:prstGeom prst="roundRect">
            <a:avLst>
              <a:gd name="adj" fmla="val 4445"/>
            </a:avLst>
          </a:prstGeom>
          <a:solidFill>
            <a:schemeClr val="bg2"/>
          </a:solidFill>
        </p:spPr>
        <p:txBody>
          <a:bodyPr lIns="182880" tIns="182880" rIns="182880" bIns="182880"/>
          <a:lstStyle>
            <a:lvl1pPr marL="0" indent="0">
              <a:buNone/>
              <a:defRPr sz="9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02585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71"/>
            <a:ext cx="8229600" cy="290849"/>
          </a:xfrm>
          <a:prstGeom prst="rect">
            <a:avLst/>
          </a:prstGeom>
        </p:spPr>
        <p:txBody>
          <a:bodyPr vert="horz" wrap="square" lIns="0" tIns="0" rIns="0" bIns="0" rtlCol="0" anchor="t">
            <a:spAutoFit/>
          </a:bodyPr>
          <a:lstStyle/>
          <a:p>
            <a:r>
              <a:rPr lang="en-US" dirty="0"/>
              <a:t>Click To Edit Master Title Style</a:t>
            </a:r>
          </a:p>
        </p:txBody>
      </p:sp>
      <p:sp>
        <p:nvSpPr>
          <p:cNvPr id="6" name="TextBox 5">
            <a:extLst>
              <a:ext uri="{FF2B5EF4-FFF2-40B4-BE49-F238E27FC236}">
                <a16:creationId xmlns:a16="http://schemas.microsoft.com/office/drawing/2014/main" id="{68AEB411-2FE7-14C9-81B2-CB3B3F6C021D}"/>
              </a:ext>
            </a:extLst>
          </p:cNvPr>
          <p:cNvSpPr txBox="1"/>
          <p:nvPr userDrawn="1"/>
        </p:nvSpPr>
        <p:spPr>
          <a:xfrm>
            <a:off x="832589" y="6281525"/>
            <a:ext cx="402243" cy="207749"/>
          </a:xfrm>
          <a:prstGeom prst="rect">
            <a:avLst/>
          </a:prstGeom>
          <a:noFill/>
        </p:spPr>
        <p:txBody>
          <a:bodyPr wrap="square" rtlCol="0">
            <a:spAutoFit/>
          </a:bodyPr>
          <a:lstStyle/>
          <a:p>
            <a:fld id="{BEF3A15C-E04C-4B43-931F-AAC232C18946}" type="slidenum">
              <a:rPr lang="en-US" sz="750" smtClean="0">
                <a:solidFill>
                  <a:schemeClr val="bg1">
                    <a:lumMod val="50000"/>
                  </a:schemeClr>
                </a:solidFill>
              </a:rPr>
              <a:t>‹#›</a:t>
            </a:fld>
            <a:endParaRPr lang="en-US" sz="75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5"/>
            <a:ext cx="1668780" cy="207749"/>
          </a:xfrm>
          <a:prstGeom prst="rect">
            <a:avLst/>
          </a:prstGeom>
          <a:noFill/>
        </p:spPr>
        <p:txBody>
          <a:bodyPr wrap="square" rtlCol="0">
            <a:spAutoFit/>
          </a:bodyPr>
          <a:lstStyle/>
          <a:p>
            <a:r>
              <a:rPr lang="en-US" sz="750">
                <a:solidFill>
                  <a:schemeClr val="bg1">
                    <a:lumMod val="50000"/>
                  </a:schemeClr>
                </a:solidFill>
              </a:rPr>
              <a:t>Internet For All</a:t>
            </a:r>
          </a:p>
        </p:txBody>
      </p:sp>
      <p:sp>
        <p:nvSpPr>
          <p:cNvPr id="10" name="TextBox 9">
            <a:extLst>
              <a:ext uri="{FF2B5EF4-FFF2-40B4-BE49-F238E27FC236}">
                <a16:creationId xmlns:a16="http://schemas.microsoft.com/office/drawing/2014/main" id="{0D3A54ED-B1DF-19E5-FAFC-9B8C1248CA89}"/>
              </a:ext>
            </a:extLst>
          </p:cNvPr>
          <p:cNvSpPr txBox="1"/>
          <p:nvPr userDrawn="1"/>
        </p:nvSpPr>
        <p:spPr>
          <a:xfrm>
            <a:off x="4267203" y="6281524"/>
            <a:ext cx="3657599" cy="207749"/>
          </a:xfrm>
          <a:prstGeom prst="rect">
            <a:avLst/>
          </a:prstGeom>
          <a:noFill/>
        </p:spPr>
        <p:txBody>
          <a:bodyPr wrap="square" rtlCol="0">
            <a:spAutoFit/>
          </a:bodyPr>
          <a:lstStyle/>
          <a:p>
            <a:pPr algn="ctr"/>
            <a:r>
              <a:rPr lang="en-US" sz="750" b="1" cap="all" baseline="0" dirty="0">
                <a:solidFill>
                  <a:srgbClr val="C00000"/>
                </a:solidFill>
              </a:rPr>
              <a:t>Draft | Pre-decisional</a:t>
            </a:r>
          </a:p>
        </p:txBody>
      </p:sp>
      <p:sp>
        <p:nvSpPr>
          <p:cNvPr id="4" name="Rectangle 3">
            <a:extLst>
              <a:ext uri="{FF2B5EF4-FFF2-40B4-BE49-F238E27FC236}">
                <a16:creationId xmlns:a16="http://schemas.microsoft.com/office/drawing/2014/main" id="{AD31FCD2-26E7-9730-8EDC-EBA774188860}"/>
              </a:ext>
            </a:extLst>
          </p:cNvPr>
          <p:cNvSpPr/>
          <p:nvPr userDrawn="1"/>
        </p:nvSpPr>
        <p:spPr>
          <a:xfrm>
            <a:off x="812800" y="6172816"/>
            <a:ext cx="99568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8CE38D91-A36A-2778-8FDF-C783515B0B65}"/>
              </a:ext>
            </a:extLst>
          </p:cNvPr>
          <p:cNvSpPr txBox="1"/>
          <p:nvPr userDrawn="1"/>
        </p:nvSpPr>
        <p:spPr>
          <a:xfrm>
            <a:off x="1016000" y="6190929"/>
            <a:ext cx="9652000" cy="253916"/>
          </a:xfrm>
          <a:prstGeom prst="rect">
            <a:avLst/>
          </a:prstGeom>
          <a:noFill/>
        </p:spPr>
        <p:txBody>
          <a:bodyPr wrap="square" rtlCol="0">
            <a:spAutoFit/>
          </a:bodyPr>
          <a:lstStyle/>
          <a:p>
            <a:pPr algn="l"/>
            <a:r>
              <a:rPr lang="en-US" sz="105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7" name="Picture 6">
            <a:extLst>
              <a:ext uri="{FF2B5EF4-FFF2-40B4-BE49-F238E27FC236}">
                <a16:creationId xmlns:a16="http://schemas.microsoft.com/office/drawing/2014/main" id="{F9DDD556-0A05-8FB6-7F2C-29F6B3E5C59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566400" y="5976515"/>
            <a:ext cx="812800" cy="736600"/>
          </a:xfrm>
          <a:prstGeom prst="rect">
            <a:avLst/>
          </a:prstGeom>
        </p:spPr>
      </p:pic>
    </p:spTree>
    <p:extLst>
      <p:ext uri="{BB962C8B-B14F-4D97-AF65-F5344CB8AC3E}">
        <p14:creationId xmlns:p14="http://schemas.microsoft.com/office/powerpoint/2010/main" val="40989934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dt="0"/>
  <p:txStyles>
    <p:titleStyle>
      <a:lvl1pPr algn="l" defTabSz="685800" rtl="0" eaLnBrk="1" latinLnBrk="0" hangingPunct="1">
        <a:lnSpc>
          <a:spcPct val="90000"/>
        </a:lnSpc>
        <a:spcBef>
          <a:spcPct val="0"/>
        </a:spcBef>
        <a:buNone/>
        <a:defRPr sz="21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171450" indent="-171450" algn="l" defTabSz="685800" rtl="0" eaLnBrk="1" latinLnBrk="0" hangingPunct="1">
        <a:lnSpc>
          <a:spcPct val="125000"/>
        </a:lnSpc>
        <a:spcBef>
          <a:spcPts val="750"/>
        </a:spcBef>
        <a:buFont typeface="Arial" panose="020B0604020202020204" pitchFamily="34" charset="0"/>
        <a:buChar char="•"/>
        <a:defRPr sz="12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514350" indent="-171450" algn="l" defTabSz="685800" rtl="0" eaLnBrk="1" latinLnBrk="0" hangingPunct="1">
        <a:lnSpc>
          <a:spcPct val="125000"/>
        </a:lnSpc>
        <a:spcBef>
          <a:spcPts val="375"/>
        </a:spcBef>
        <a:buFont typeface="Arial" panose="020B0604020202020204" pitchFamily="34" charset="0"/>
        <a:buChar char="•"/>
        <a:defRPr sz="12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857250" indent="-171450" algn="l" defTabSz="685800" rtl="0" eaLnBrk="1" latinLnBrk="0" hangingPunct="1">
        <a:lnSpc>
          <a:spcPct val="125000"/>
        </a:lnSpc>
        <a:spcBef>
          <a:spcPts val="375"/>
        </a:spcBef>
        <a:buFont typeface="Arial" panose="020B0604020202020204" pitchFamily="34" charset="0"/>
        <a:buChar char="•"/>
        <a:defRPr sz="12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200150" indent="-171450" algn="l" defTabSz="685800" rtl="0" eaLnBrk="1" latinLnBrk="0" hangingPunct="1">
        <a:lnSpc>
          <a:spcPct val="125000"/>
        </a:lnSpc>
        <a:spcBef>
          <a:spcPts val="375"/>
        </a:spcBef>
        <a:buFont typeface="Arial" panose="020B0604020202020204" pitchFamily="34" charset="0"/>
        <a:buChar char="•"/>
        <a:defRPr sz="12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543050" indent="-171450" algn="l" defTabSz="685800" rtl="0" eaLnBrk="1" latinLnBrk="0" hangingPunct="1">
        <a:lnSpc>
          <a:spcPct val="125000"/>
        </a:lnSpc>
        <a:spcBef>
          <a:spcPts val="375"/>
        </a:spcBef>
        <a:buFont typeface="Arial" panose="020B0604020202020204" pitchFamily="34" charset="0"/>
        <a:buChar char="•"/>
        <a:defRPr sz="12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297">
          <p15:clr>
            <a:srgbClr val="F26B43"/>
          </p15:clr>
        </p15:guide>
        <p15:guide id="4" orient="horz" pos="264">
          <p15:clr>
            <a:srgbClr val="F26B43"/>
          </p15:clr>
        </p15:guide>
        <p15:guide id="5" orient="horz" pos="3888">
          <p15:clr>
            <a:srgbClr val="F26B43"/>
          </p15:clr>
        </p15:guide>
        <p15:guide id="6" pos="4023">
          <p15:clr>
            <a:srgbClr val="F26B43"/>
          </p15:clr>
        </p15:guide>
        <p15:guide id="7" pos="2484">
          <p15:clr>
            <a:srgbClr val="F26B43"/>
          </p15:clr>
        </p15:guide>
        <p15:guide id="9" pos="1512">
          <p15:clr>
            <a:srgbClr val="F26B43"/>
          </p15:clr>
        </p15:guide>
        <p15:guide id="10" pos="2160">
          <p15:clr>
            <a:srgbClr val="F26B43"/>
          </p15:clr>
        </p15:guide>
        <p15:guide id="11" pos="1836">
          <p15:clr>
            <a:srgbClr val="F26B43"/>
          </p15:clr>
        </p15:guide>
        <p15:guide id="12" pos="2808">
          <p15:clr>
            <a:srgbClr val="F26B43"/>
          </p15:clr>
        </p15:guide>
        <p15:guide id="13" orient="horz" pos="216">
          <p15:clr>
            <a:srgbClr val="F26B43"/>
          </p15:clr>
        </p15:guide>
        <p15:guide id="14" pos="2079">
          <p15:clr>
            <a:srgbClr val="F26B43"/>
          </p15:clr>
        </p15:guide>
        <p15:guide id="15" pos="2241">
          <p15:clr>
            <a:srgbClr val="F26B43"/>
          </p15:clr>
        </p15:guide>
        <p15:guide id="16" pos="3213">
          <p15:clr>
            <a:srgbClr val="F26B43"/>
          </p15:clr>
        </p15:guide>
        <p15:guide id="17" pos="1107">
          <p15:clr>
            <a:srgbClr val="F26B43"/>
          </p15:clr>
        </p15:guide>
        <p15:guide id="18" orient="horz" pos="576">
          <p15:clr>
            <a:srgbClr val="F26B43"/>
          </p15:clr>
        </p15:guide>
        <p15:guide id="19"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300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hyperlink" Target="http://www.itu.int/en/ITU-R/conferences/wrc/2015/Pages/reg-prep.aspx" TargetMode="External"/><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www.itu.int/pub/R-ACT-WRC.16-2024"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itu.int/en/ITU-R/study-groups/rcpm/Pages/wrc-27-studies.aspx" TargetMode="External"/><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www.itu.int/"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90799"/>
            <a:ext cx="8229600" cy="762001"/>
          </a:xfrm>
        </p:spPr>
        <p:txBody>
          <a:bodyPr/>
          <a:lstStyle/>
          <a:p>
            <a:r>
              <a:rPr lang="en-US" sz="4800" dirty="0">
                <a:latin typeface="+mj-lt"/>
              </a:rPr>
              <a:t>The ITU &amp; Regional Groups</a:t>
            </a:r>
          </a:p>
        </p:txBody>
      </p:sp>
      <p:sp>
        <p:nvSpPr>
          <p:cNvPr id="3" name="Text Placeholder 2"/>
          <p:cNvSpPr>
            <a:spLocks noGrp="1"/>
          </p:cNvSpPr>
          <p:nvPr>
            <p:ph type="body" sz="quarter" idx="13"/>
          </p:nvPr>
        </p:nvSpPr>
        <p:spPr>
          <a:xfrm>
            <a:off x="2438400" y="3581400"/>
            <a:ext cx="7467600" cy="457200"/>
          </a:xfrm>
        </p:spPr>
        <p:txBody>
          <a:bodyPr/>
          <a:lstStyle/>
          <a:p>
            <a:r>
              <a:rPr lang="en-US" dirty="0"/>
              <a:t>USTTI Spectrum Management Class</a:t>
            </a:r>
          </a:p>
        </p:txBody>
      </p:sp>
      <p:sp>
        <p:nvSpPr>
          <p:cNvPr id="4" name="Text Placeholder 3"/>
          <p:cNvSpPr>
            <a:spLocks noGrp="1"/>
          </p:cNvSpPr>
          <p:nvPr>
            <p:ph type="body" sz="quarter" idx="14"/>
          </p:nvPr>
        </p:nvSpPr>
        <p:spPr>
          <a:xfrm>
            <a:off x="4195920" y="4267200"/>
            <a:ext cx="4249990" cy="344129"/>
          </a:xfrm>
        </p:spPr>
        <p:txBody>
          <a:bodyPr/>
          <a:lstStyle/>
          <a:p>
            <a:r>
              <a:rPr lang="en-US" dirty="0"/>
              <a:t>September 24, 2024</a:t>
            </a:r>
          </a:p>
        </p:txBody>
      </p:sp>
      <p:sp>
        <p:nvSpPr>
          <p:cNvPr id="5" name="Text Placeholder 4"/>
          <p:cNvSpPr>
            <a:spLocks noGrp="1"/>
          </p:cNvSpPr>
          <p:nvPr>
            <p:ph type="body" sz="quarter" idx="15"/>
          </p:nvPr>
        </p:nvSpPr>
        <p:spPr>
          <a:xfrm>
            <a:off x="3886200" y="4724400"/>
            <a:ext cx="4876800" cy="1066800"/>
          </a:xfrm>
        </p:spPr>
        <p:txBody>
          <a:bodyPr/>
          <a:lstStyle/>
          <a:p>
            <a:pPr algn="ctr"/>
            <a:r>
              <a:rPr lang="en-US" dirty="0"/>
              <a:t>John Alden, Chief (acting)</a:t>
            </a:r>
          </a:p>
          <a:p>
            <a:pPr algn="ctr"/>
            <a:r>
              <a:rPr lang="en-US" dirty="0"/>
              <a:t>Spectrum Affairs and Information Division</a:t>
            </a:r>
          </a:p>
          <a:p>
            <a:pPr algn="ctr"/>
            <a:r>
              <a:rPr lang="en-US" dirty="0"/>
              <a:t>Office of Spectrum Management</a:t>
            </a:r>
          </a:p>
        </p:txBody>
      </p:sp>
    </p:spTree>
    <p:extLst>
      <p:ext uri="{BB962C8B-B14F-4D97-AF65-F5344CB8AC3E}">
        <p14:creationId xmlns:p14="http://schemas.microsoft.com/office/powerpoint/2010/main" val="400991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533400"/>
          </a:xfrm>
        </p:spPr>
        <p:txBody>
          <a:bodyPr/>
          <a:lstStyle/>
          <a:p>
            <a:r>
              <a:rPr lang="en-US" sz="3200" b="1" dirty="0">
                <a:latin typeface="+mj-lt"/>
                <a:cs typeface="Times New Roman" panose="02020603050405020304" pitchFamily="18" charset="0"/>
              </a:rPr>
              <a:t>ITU-R Study Groups</a:t>
            </a:r>
          </a:p>
        </p:txBody>
      </p:sp>
      <p:sp>
        <p:nvSpPr>
          <p:cNvPr id="3" name="Slide Number Placeholder 2"/>
          <p:cNvSpPr>
            <a:spLocks noGrp="1"/>
          </p:cNvSpPr>
          <p:nvPr>
            <p:ph type="sldNum" sz="quarter" idx="4"/>
          </p:nvPr>
        </p:nvSpPr>
        <p:spPr/>
        <p:txBody>
          <a:bodyPr/>
          <a:lstStyle/>
          <a:p>
            <a:fld id="{C4E3D097-A581-4933-943F-92A622067F56}" type="slidenum">
              <a:rPr lang="en-US" smtClean="0"/>
              <a:t>10</a:t>
            </a:fld>
            <a:endParaRPr lang="en-US" dirty="0"/>
          </a:p>
        </p:txBody>
      </p:sp>
      <p:sp>
        <p:nvSpPr>
          <p:cNvPr id="4" name="Text Placeholder 3"/>
          <p:cNvSpPr>
            <a:spLocks noGrp="1"/>
          </p:cNvSpPr>
          <p:nvPr>
            <p:ph type="body" sz="quarter" idx="10"/>
          </p:nvPr>
        </p:nvSpPr>
        <p:spPr>
          <a:xfrm>
            <a:off x="1313233" y="924128"/>
            <a:ext cx="9815209" cy="5171872"/>
          </a:xfrm>
        </p:spPr>
        <p:txBody>
          <a:bodyPr>
            <a:noAutofit/>
          </a:bodyPr>
          <a:lstStyle/>
          <a:p>
            <a:pPr marL="0" indent="0">
              <a:buNone/>
            </a:pPr>
            <a:r>
              <a:rPr lang="en-US" sz="2000" dirty="0"/>
              <a:t>The study groups carry out the technical work to support methods for addressing agenda items under a WRC as well as other work on </a:t>
            </a:r>
            <a:r>
              <a:rPr lang="en-US" sz="2000" i="1" dirty="0"/>
              <a:t>Reports</a:t>
            </a:r>
            <a:r>
              <a:rPr lang="en-US" sz="2000" dirty="0"/>
              <a:t>, </a:t>
            </a:r>
            <a:r>
              <a:rPr lang="en-US" sz="2000" i="1" dirty="0"/>
              <a:t>Recommendations</a:t>
            </a:r>
            <a:r>
              <a:rPr lang="en-US" sz="2000" dirty="0"/>
              <a:t>, and </a:t>
            </a:r>
            <a:r>
              <a:rPr lang="en-US" sz="2000" i="1" dirty="0"/>
              <a:t>Handbooks</a:t>
            </a:r>
            <a:r>
              <a:rPr lang="en-US" sz="2000" dirty="0"/>
              <a:t> for spectrum issues under their area of expertise and sharing and compatibility studies in cooperation with other study groups.</a:t>
            </a:r>
          </a:p>
          <a:p>
            <a:pPr lvl="1">
              <a:buFont typeface="Wingdings" panose="05000000000000000000" pitchFamily="2" charset="2"/>
              <a:buChar char="§"/>
            </a:pPr>
            <a:r>
              <a:rPr lang="en-US" sz="2000" dirty="0"/>
              <a:t>SG1 – Spectrum Management</a:t>
            </a:r>
          </a:p>
          <a:p>
            <a:pPr lvl="1">
              <a:buFont typeface="Wingdings" panose="05000000000000000000" pitchFamily="2" charset="2"/>
              <a:buChar char="§"/>
            </a:pPr>
            <a:r>
              <a:rPr lang="en-US" sz="2000" dirty="0"/>
              <a:t>SG3 – </a:t>
            </a:r>
            <a:r>
              <a:rPr lang="en-US" sz="2000" dirty="0" err="1"/>
              <a:t>Radiowave</a:t>
            </a:r>
            <a:r>
              <a:rPr lang="en-US" sz="2000" dirty="0"/>
              <a:t> Propagation</a:t>
            </a:r>
          </a:p>
          <a:p>
            <a:pPr lvl="1">
              <a:buFont typeface="Wingdings" panose="05000000000000000000" pitchFamily="2" charset="2"/>
              <a:buChar char="§"/>
            </a:pPr>
            <a:r>
              <a:rPr lang="en-US" sz="2000" dirty="0"/>
              <a:t>SG4 – Satellite Services</a:t>
            </a:r>
          </a:p>
          <a:p>
            <a:pPr lvl="1">
              <a:buFont typeface="Wingdings" panose="05000000000000000000" pitchFamily="2" charset="2"/>
              <a:buChar char="§"/>
            </a:pPr>
            <a:r>
              <a:rPr lang="en-US" sz="2000" dirty="0"/>
              <a:t>SG5 – Terrestrial Services</a:t>
            </a:r>
          </a:p>
          <a:p>
            <a:pPr lvl="1">
              <a:buFont typeface="Wingdings" panose="05000000000000000000" pitchFamily="2" charset="2"/>
              <a:buChar char="§"/>
            </a:pPr>
            <a:r>
              <a:rPr lang="en-US" sz="2000" dirty="0"/>
              <a:t>SG6 – Broadcasting Service</a:t>
            </a:r>
          </a:p>
          <a:p>
            <a:pPr lvl="1">
              <a:buFont typeface="Wingdings" panose="05000000000000000000" pitchFamily="2" charset="2"/>
              <a:buChar char="§"/>
            </a:pPr>
            <a:r>
              <a:rPr lang="en-US" sz="2000" dirty="0"/>
              <a:t>SG7 – Science Services</a:t>
            </a:r>
          </a:p>
          <a:p>
            <a:pPr lvl="1">
              <a:buFont typeface="Wingdings" panose="05000000000000000000" pitchFamily="2" charset="2"/>
              <a:buChar char="§"/>
            </a:pPr>
            <a:endParaRPr lang="en-US" sz="2000" dirty="0"/>
          </a:p>
          <a:p>
            <a:pPr lvl="1">
              <a:buFont typeface="Wingdings" panose="05000000000000000000" pitchFamily="2" charset="2"/>
              <a:buChar char="§"/>
            </a:pPr>
            <a:r>
              <a:rPr lang="en-US" sz="2000" dirty="0"/>
              <a:t>Coordination Committee On Vocabulary (CCV)</a:t>
            </a:r>
          </a:p>
          <a:p>
            <a:pPr lvl="1">
              <a:buFont typeface="Wingdings" panose="05000000000000000000" pitchFamily="2" charset="2"/>
              <a:buChar char="§"/>
            </a:pPr>
            <a:r>
              <a:rPr lang="en-US" sz="2000" dirty="0"/>
              <a:t>Conference Preparatory Meetings</a:t>
            </a:r>
          </a:p>
        </p:txBody>
      </p:sp>
    </p:spTree>
    <p:extLst>
      <p:ext uri="{BB962C8B-B14F-4D97-AF65-F5344CB8AC3E}">
        <p14:creationId xmlns:p14="http://schemas.microsoft.com/office/powerpoint/2010/main" val="93039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511B-06CF-DB26-4BDE-7DE5C1C6A0D9}"/>
              </a:ext>
            </a:extLst>
          </p:cNvPr>
          <p:cNvSpPr>
            <a:spLocks noGrp="1"/>
          </p:cNvSpPr>
          <p:nvPr>
            <p:ph type="title"/>
          </p:nvPr>
        </p:nvSpPr>
        <p:spPr/>
        <p:txBody>
          <a:bodyPr/>
          <a:lstStyle/>
          <a:p>
            <a:r>
              <a:rPr lang="en-US" sz="3600" b="1" dirty="0"/>
              <a:t>World Radiocommunication Conferences (WRCs)</a:t>
            </a:r>
            <a:endParaRPr lang="en-US" b="1" dirty="0"/>
          </a:p>
        </p:txBody>
      </p:sp>
      <p:sp>
        <p:nvSpPr>
          <p:cNvPr id="3" name="Slide Number Placeholder 2">
            <a:extLst>
              <a:ext uri="{FF2B5EF4-FFF2-40B4-BE49-F238E27FC236}">
                <a16:creationId xmlns:a16="http://schemas.microsoft.com/office/drawing/2014/main" id="{F2FA2E37-1CE1-EE99-F56B-F2F114927687}"/>
              </a:ext>
            </a:extLst>
          </p:cNvPr>
          <p:cNvSpPr>
            <a:spLocks noGrp="1"/>
          </p:cNvSpPr>
          <p:nvPr>
            <p:ph type="sldNum" sz="quarter" idx="4"/>
          </p:nvPr>
        </p:nvSpPr>
        <p:spPr/>
        <p:txBody>
          <a:bodyPr/>
          <a:lstStyle/>
          <a:p>
            <a:fld id="{C4E3D097-A581-4933-943F-92A622067F56}" type="slidenum">
              <a:rPr lang="en-US" smtClean="0"/>
              <a:t>11</a:t>
            </a:fld>
            <a:endParaRPr lang="en-US"/>
          </a:p>
        </p:txBody>
      </p:sp>
      <p:sp>
        <p:nvSpPr>
          <p:cNvPr id="4" name="Text Placeholder 3">
            <a:extLst>
              <a:ext uri="{FF2B5EF4-FFF2-40B4-BE49-F238E27FC236}">
                <a16:creationId xmlns:a16="http://schemas.microsoft.com/office/drawing/2014/main" id="{1028B685-DE86-DA95-FF10-8555625CA9FE}"/>
              </a:ext>
            </a:extLst>
          </p:cNvPr>
          <p:cNvSpPr>
            <a:spLocks noGrp="1"/>
          </p:cNvSpPr>
          <p:nvPr>
            <p:ph type="body" sz="quarter" idx="10"/>
          </p:nvPr>
        </p:nvSpPr>
        <p:spPr>
          <a:xfrm>
            <a:off x="914400" y="1600200"/>
            <a:ext cx="9426102" cy="3409545"/>
          </a:xfrm>
        </p:spPr>
        <p:txBody>
          <a:bodyPr>
            <a:normAutofit fontScale="92500" lnSpcReduction="20000"/>
          </a:bodyPr>
          <a:lstStyle/>
          <a:p>
            <a:r>
              <a:rPr lang="en-US" sz="2400" dirty="0"/>
              <a:t>WRCs are held every three to four years. It is the job of WRC to review, and, if necessary, revise the Radio Regulations, the international treaty governing the use of the radio-frequency spectrum and the geostationary-satellite and non-geostationary-satellite orbits.</a:t>
            </a:r>
          </a:p>
          <a:p>
            <a:r>
              <a:rPr lang="en-US" sz="2400" dirty="0"/>
              <a:t>Preparation for WRCs, such as conducting sharing and compatibility studies, are done in the ITU-R Study Groups.</a:t>
            </a:r>
          </a:p>
          <a:p>
            <a:r>
              <a:rPr lang="en-US" sz="2400" dirty="0"/>
              <a:t>The Conference Preparatory Meetings (CPMs) prepares a CPM report as a contribution to the WRC.</a:t>
            </a:r>
          </a:p>
          <a:p>
            <a:r>
              <a:rPr lang="en-US" sz="2400" dirty="0"/>
              <a:t>WRC-23 was held in Dubai, United Arab Emirates, from 20 November to 15 December 2023.</a:t>
            </a:r>
          </a:p>
          <a:p>
            <a:r>
              <a:rPr lang="en-US" sz="2400" dirty="0"/>
              <a:t>WRC-27 host is yet to be determined.</a:t>
            </a:r>
          </a:p>
          <a:p>
            <a:endParaRPr lang="en-US" sz="2400" dirty="0"/>
          </a:p>
        </p:txBody>
      </p:sp>
      <p:pic>
        <p:nvPicPr>
          <p:cNvPr id="5" name="Picture 4" descr="U.S. WRC-23 Delegation">
            <a:extLst>
              <a:ext uri="{FF2B5EF4-FFF2-40B4-BE49-F238E27FC236}">
                <a16:creationId xmlns:a16="http://schemas.microsoft.com/office/drawing/2014/main" id="{FA561788-21B4-20B2-87E4-81F7D865F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276" y="4492190"/>
            <a:ext cx="4474724" cy="1297388"/>
          </a:xfrm>
          <a:prstGeom prst="rect">
            <a:avLst/>
          </a:prstGeom>
        </p:spPr>
      </p:pic>
      <p:pic>
        <p:nvPicPr>
          <p:cNvPr id="7" name="Picture 6" descr="A logo with text and a picture of a person&#10;&#10;Description automatically generated with medium confidence">
            <a:extLst>
              <a:ext uri="{FF2B5EF4-FFF2-40B4-BE49-F238E27FC236}">
                <a16:creationId xmlns:a16="http://schemas.microsoft.com/office/drawing/2014/main" id="{412F85DE-DE19-3873-868C-207C358EC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9" y="4858856"/>
            <a:ext cx="3554953" cy="1178892"/>
          </a:xfrm>
          <a:prstGeom prst="rect">
            <a:avLst/>
          </a:prstGeom>
        </p:spPr>
      </p:pic>
    </p:spTree>
    <p:extLst>
      <p:ext uri="{BB962C8B-B14F-4D97-AF65-F5344CB8AC3E}">
        <p14:creationId xmlns:p14="http://schemas.microsoft.com/office/powerpoint/2010/main" val="312038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511B-06CF-DB26-4BDE-7DE5C1C6A0D9}"/>
              </a:ext>
            </a:extLst>
          </p:cNvPr>
          <p:cNvSpPr>
            <a:spLocks noGrp="1"/>
          </p:cNvSpPr>
          <p:nvPr>
            <p:ph type="title"/>
          </p:nvPr>
        </p:nvSpPr>
        <p:spPr/>
        <p:txBody>
          <a:bodyPr/>
          <a:lstStyle/>
          <a:p>
            <a:r>
              <a:rPr lang="en-US" sz="3600" b="1" dirty="0"/>
              <a:t>International WRC Preparatory Process</a:t>
            </a:r>
          </a:p>
        </p:txBody>
      </p:sp>
      <p:sp>
        <p:nvSpPr>
          <p:cNvPr id="3" name="Slide Number Placeholder 2">
            <a:extLst>
              <a:ext uri="{FF2B5EF4-FFF2-40B4-BE49-F238E27FC236}">
                <a16:creationId xmlns:a16="http://schemas.microsoft.com/office/drawing/2014/main" id="{F2FA2E37-1CE1-EE99-F56B-F2F114927687}"/>
              </a:ext>
            </a:extLst>
          </p:cNvPr>
          <p:cNvSpPr>
            <a:spLocks noGrp="1"/>
          </p:cNvSpPr>
          <p:nvPr>
            <p:ph type="sldNum" sz="quarter" idx="4"/>
          </p:nvPr>
        </p:nvSpPr>
        <p:spPr/>
        <p:txBody>
          <a:bodyPr/>
          <a:lstStyle/>
          <a:p>
            <a:fld id="{C4E3D097-A581-4933-943F-92A622067F56}" type="slidenum">
              <a:rPr lang="en-US" smtClean="0"/>
              <a:t>12</a:t>
            </a:fld>
            <a:endParaRPr lang="en-US"/>
          </a:p>
        </p:txBody>
      </p:sp>
      <p:sp>
        <p:nvSpPr>
          <p:cNvPr id="9" name="Text Box 3">
            <a:extLst>
              <a:ext uri="{FF2B5EF4-FFF2-40B4-BE49-F238E27FC236}">
                <a16:creationId xmlns:a16="http://schemas.microsoft.com/office/drawing/2014/main" id="{939FA80B-2D87-3CA1-A173-88D79D935335}"/>
              </a:ext>
            </a:extLst>
          </p:cNvPr>
          <p:cNvSpPr txBox="1">
            <a:spLocks noChangeArrowheads="1"/>
          </p:cNvSpPr>
          <p:nvPr/>
        </p:nvSpPr>
        <p:spPr bwMode="auto">
          <a:xfrm>
            <a:off x="1828800" y="2823561"/>
            <a:ext cx="1219200" cy="1061829"/>
          </a:xfrm>
          <a:prstGeom prst="rect">
            <a:avLst/>
          </a:prstGeom>
          <a:noFill/>
          <a:ln w="38100" cmpd="dbl">
            <a:solidFill>
              <a:srgbClr val="0070C0"/>
            </a:solidFill>
            <a:miter lim="800000"/>
            <a:headEnd/>
            <a:tailEnd/>
          </a:ln>
        </p:spPr>
        <p:txBody>
          <a:bodyPr wrap="square">
            <a:spAutoFit/>
          </a:bodyPr>
          <a:lstStyle/>
          <a:p>
            <a:pPr algn="ctr" eaLnBrk="0" hangingPunct="0">
              <a:spcBef>
                <a:spcPct val="50000"/>
              </a:spcBef>
            </a:pPr>
            <a:r>
              <a:rPr lang="en-US" sz="1400" b="1" dirty="0">
                <a:solidFill>
                  <a:schemeClr val="tx1"/>
                </a:solidFill>
                <a:cs typeface="Arial" pitchFamily="34" charset="0"/>
              </a:rPr>
              <a:t>Agenda developed by WRC-23 </a:t>
            </a:r>
          </a:p>
          <a:p>
            <a:pPr algn="ctr" eaLnBrk="0" hangingPunct="0">
              <a:spcBef>
                <a:spcPct val="50000"/>
              </a:spcBef>
            </a:pPr>
            <a:r>
              <a:rPr lang="en-US" sz="1400" b="1" dirty="0">
                <a:solidFill>
                  <a:schemeClr val="tx1"/>
                </a:solidFill>
                <a:cs typeface="Arial" pitchFamily="34" charset="0"/>
              </a:rPr>
              <a:t>Dec 2023</a:t>
            </a:r>
          </a:p>
        </p:txBody>
      </p:sp>
      <p:sp>
        <p:nvSpPr>
          <p:cNvPr id="10" name="Text Box 7">
            <a:extLst>
              <a:ext uri="{FF2B5EF4-FFF2-40B4-BE49-F238E27FC236}">
                <a16:creationId xmlns:a16="http://schemas.microsoft.com/office/drawing/2014/main" id="{B4445E07-E620-4E77-6EC1-30DF94F3AEA2}"/>
              </a:ext>
            </a:extLst>
          </p:cNvPr>
          <p:cNvSpPr txBox="1">
            <a:spLocks noChangeArrowheads="1"/>
          </p:cNvSpPr>
          <p:nvPr/>
        </p:nvSpPr>
        <p:spPr bwMode="auto">
          <a:xfrm>
            <a:off x="3276600" y="2671161"/>
            <a:ext cx="1295400" cy="630942"/>
          </a:xfrm>
          <a:prstGeom prst="rect">
            <a:avLst/>
          </a:prstGeom>
          <a:noFill/>
          <a:ln w="38100" cmpd="dbl">
            <a:solidFill>
              <a:srgbClr val="00B0F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CPM27-1 </a:t>
            </a:r>
          </a:p>
          <a:p>
            <a:pPr algn="ctr" eaLnBrk="0" hangingPunct="0">
              <a:spcBef>
                <a:spcPct val="50000"/>
              </a:spcBef>
            </a:pPr>
            <a:r>
              <a:rPr lang="en-US" sz="1400" b="1" dirty="0">
                <a:solidFill>
                  <a:schemeClr val="tx1"/>
                </a:solidFill>
                <a:cs typeface="Arial" pitchFamily="34" charset="0"/>
              </a:rPr>
              <a:t>Dec 2023</a:t>
            </a:r>
          </a:p>
        </p:txBody>
      </p:sp>
      <p:sp>
        <p:nvSpPr>
          <p:cNvPr id="11" name="Text Box 8">
            <a:extLst>
              <a:ext uri="{FF2B5EF4-FFF2-40B4-BE49-F238E27FC236}">
                <a16:creationId xmlns:a16="http://schemas.microsoft.com/office/drawing/2014/main" id="{D3B3A044-15EE-243F-A423-4D4B93F11542}"/>
              </a:ext>
            </a:extLst>
          </p:cNvPr>
          <p:cNvSpPr txBox="1">
            <a:spLocks noChangeArrowheads="1"/>
          </p:cNvSpPr>
          <p:nvPr/>
        </p:nvSpPr>
        <p:spPr bwMode="auto">
          <a:xfrm>
            <a:off x="3276600" y="3814161"/>
            <a:ext cx="1295400" cy="954107"/>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Domestic and Regional Organization 2024</a:t>
            </a:r>
          </a:p>
        </p:txBody>
      </p:sp>
      <p:sp>
        <p:nvSpPr>
          <p:cNvPr id="12" name="Text Box 9">
            <a:extLst>
              <a:ext uri="{FF2B5EF4-FFF2-40B4-BE49-F238E27FC236}">
                <a16:creationId xmlns:a16="http://schemas.microsoft.com/office/drawing/2014/main" id="{45B59EAB-BD25-742A-F6CB-DDDF3D4D9D7D}"/>
              </a:ext>
            </a:extLst>
          </p:cNvPr>
          <p:cNvSpPr txBox="1">
            <a:spLocks noChangeArrowheads="1"/>
          </p:cNvSpPr>
          <p:nvPr/>
        </p:nvSpPr>
        <p:spPr bwMode="auto">
          <a:xfrm>
            <a:off x="4800600" y="1985361"/>
            <a:ext cx="2362200" cy="630942"/>
          </a:xfrm>
          <a:prstGeom prst="rect">
            <a:avLst/>
          </a:prstGeom>
          <a:noFill/>
          <a:ln w="38100" cmpd="dbl">
            <a:solidFill>
              <a:srgbClr val="00B0F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ITU-R Study Groups </a:t>
            </a:r>
          </a:p>
          <a:p>
            <a:pPr algn="ctr" eaLnBrk="0" hangingPunct="0">
              <a:spcBef>
                <a:spcPct val="50000"/>
              </a:spcBef>
            </a:pPr>
            <a:r>
              <a:rPr lang="en-US" sz="1400" b="1" dirty="0">
                <a:solidFill>
                  <a:schemeClr val="tx1"/>
                </a:solidFill>
                <a:cs typeface="Arial" pitchFamily="34" charset="0"/>
              </a:rPr>
              <a:t>2024 - 202</a:t>
            </a:r>
            <a:r>
              <a:rPr lang="en-US" sz="1400" b="1" dirty="0">
                <a:cs typeface="Arial" pitchFamily="34" charset="0"/>
              </a:rPr>
              <a:t>6</a:t>
            </a:r>
            <a:endParaRPr lang="en-US" sz="1400" b="1" dirty="0">
              <a:solidFill>
                <a:schemeClr val="tx1"/>
              </a:solidFill>
              <a:cs typeface="Arial" pitchFamily="34" charset="0"/>
            </a:endParaRPr>
          </a:p>
        </p:txBody>
      </p:sp>
      <p:sp>
        <p:nvSpPr>
          <p:cNvPr id="13" name="Text Box 10">
            <a:extLst>
              <a:ext uri="{FF2B5EF4-FFF2-40B4-BE49-F238E27FC236}">
                <a16:creationId xmlns:a16="http://schemas.microsoft.com/office/drawing/2014/main" id="{6F8EB133-3B07-6793-6FAB-DA471015907F}"/>
              </a:ext>
            </a:extLst>
          </p:cNvPr>
          <p:cNvSpPr txBox="1">
            <a:spLocks noChangeArrowheads="1"/>
          </p:cNvSpPr>
          <p:nvPr/>
        </p:nvSpPr>
        <p:spPr bwMode="auto">
          <a:xfrm>
            <a:off x="4724400" y="4453833"/>
            <a:ext cx="1219200" cy="1061829"/>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Preliminary Views  </a:t>
            </a:r>
          </a:p>
          <a:p>
            <a:pPr algn="ctr" eaLnBrk="0" hangingPunct="0">
              <a:spcBef>
                <a:spcPct val="50000"/>
              </a:spcBef>
            </a:pPr>
            <a:r>
              <a:rPr lang="en-US" sz="1400" b="1" dirty="0">
                <a:solidFill>
                  <a:schemeClr val="tx1"/>
                </a:solidFill>
                <a:cs typeface="Arial" pitchFamily="34" charset="0"/>
              </a:rPr>
              <a:t>Mid-2024 to Mid-2025</a:t>
            </a:r>
          </a:p>
        </p:txBody>
      </p:sp>
      <p:sp>
        <p:nvSpPr>
          <p:cNvPr id="14" name="Text Box 11">
            <a:extLst>
              <a:ext uri="{FF2B5EF4-FFF2-40B4-BE49-F238E27FC236}">
                <a16:creationId xmlns:a16="http://schemas.microsoft.com/office/drawing/2014/main" id="{363C53AB-A107-E72A-A9A6-3CF0ABBD29AF}"/>
              </a:ext>
            </a:extLst>
          </p:cNvPr>
          <p:cNvSpPr txBox="1">
            <a:spLocks noChangeArrowheads="1"/>
          </p:cNvSpPr>
          <p:nvPr/>
        </p:nvSpPr>
        <p:spPr bwMode="auto">
          <a:xfrm>
            <a:off x="6307836" y="4499961"/>
            <a:ext cx="1295400" cy="954107"/>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Regional &amp; Country Coordination 2024 - 2026</a:t>
            </a:r>
          </a:p>
        </p:txBody>
      </p:sp>
      <p:sp>
        <p:nvSpPr>
          <p:cNvPr id="15" name="Text Box 12">
            <a:extLst>
              <a:ext uri="{FF2B5EF4-FFF2-40B4-BE49-F238E27FC236}">
                <a16:creationId xmlns:a16="http://schemas.microsoft.com/office/drawing/2014/main" id="{58F7CA6E-969E-4568-9D0E-F944B6E558D0}"/>
              </a:ext>
            </a:extLst>
          </p:cNvPr>
          <p:cNvSpPr txBox="1">
            <a:spLocks noChangeArrowheads="1"/>
          </p:cNvSpPr>
          <p:nvPr/>
        </p:nvSpPr>
        <p:spPr bwMode="auto">
          <a:xfrm>
            <a:off x="7924800" y="4499961"/>
            <a:ext cx="1219200" cy="954107"/>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Regional &amp; Country Proposals 2025 - 2027</a:t>
            </a:r>
          </a:p>
        </p:txBody>
      </p:sp>
      <p:sp>
        <p:nvSpPr>
          <p:cNvPr id="16" name="Text Box 13">
            <a:extLst>
              <a:ext uri="{FF2B5EF4-FFF2-40B4-BE49-F238E27FC236}">
                <a16:creationId xmlns:a16="http://schemas.microsoft.com/office/drawing/2014/main" id="{01A13AC2-C1EF-0083-85CC-1EF214E781A0}"/>
              </a:ext>
            </a:extLst>
          </p:cNvPr>
          <p:cNvSpPr txBox="1">
            <a:spLocks noChangeArrowheads="1"/>
          </p:cNvSpPr>
          <p:nvPr/>
        </p:nvSpPr>
        <p:spPr bwMode="auto">
          <a:xfrm>
            <a:off x="7924800" y="2186549"/>
            <a:ext cx="1219200" cy="523220"/>
          </a:xfrm>
          <a:prstGeom prst="rect">
            <a:avLst/>
          </a:prstGeom>
          <a:noFill/>
          <a:ln w="38100" cmpd="dbl">
            <a:solidFill>
              <a:srgbClr val="00B0F0"/>
            </a:solidFill>
            <a:miter lim="800000"/>
            <a:headEnd/>
            <a:tailEnd/>
          </a:ln>
        </p:spPr>
        <p:txBody>
          <a:bodyPr>
            <a:spAutoFit/>
          </a:bodyPr>
          <a:lstStyle/>
          <a:p>
            <a:pPr algn="ctr" eaLnBrk="0" hangingPunct="0">
              <a:spcBef>
                <a:spcPct val="50000"/>
              </a:spcBef>
            </a:pPr>
            <a:r>
              <a:rPr lang="en-US" sz="1400" b="1" dirty="0">
                <a:solidFill>
                  <a:schemeClr val="tx1"/>
                </a:solidFill>
                <a:cs typeface="Arial" pitchFamily="34" charset="0"/>
              </a:rPr>
              <a:t>CPM27-2  2027</a:t>
            </a:r>
          </a:p>
        </p:txBody>
      </p:sp>
      <p:sp>
        <p:nvSpPr>
          <p:cNvPr id="17" name="Text Box 14">
            <a:extLst>
              <a:ext uri="{FF2B5EF4-FFF2-40B4-BE49-F238E27FC236}">
                <a16:creationId xmlns:a16="http://schemas.microsoft.com/office/drawing/2014/main" id="{A5BC9D55-8654-1989-5CC8-8841E9ECD62F}"/>
              </a:ext>
            </a:extLst>
          </p:cNvPr>
          <p:cNvSpPr txBox="1">
            <a:spLocks noChangeArrowheads="1"/>
          </p:cNvSpPr>
          <p:nvPr/>
        </p:nvSpPr>
        <p:spPr bwMode="auto">
          <a:xfrm>
            <a:off x="9144000" y="3054800"/>
            <a:ext cx="1447800" cy="461665"/>
          </a:xfrm>
          <a:prstGeom prst="rect">
            <a:avLst/>
          </a:prstGeom>
          <a:noFill/>
          <a:ln w="38100" cmpd="dbl">
            <a:solidFill>
              <a:srgbClr val="C00000"/>
            </a:solidFill>
            <a:miter lim="800000"/>
            <a:headEnd/>
            <a:tailEnd/>
          </a:ln>
          <a:effectLst/>
        </p:spPr>
        <p:txBody>
          <a:bodyPr wrap="square">
            <a:spAutoFit/>
          </a:bodyPr>
          <a:lstStyle/>
          <a:p>
            <a:pPr algn="ctr" eaLnBrk="0" hangingPunct="0">
              <a:spcBef>
                <a:spcPct val="50000"/>
              </a:spcBef>
              <a:defRPr/>
            </a:pPr>
            <a:r>
              <a:rPr lang="en-US" sz="2400" b="1" dirty="0">
                <a:solidFill>
                  <a:schemeClr val="tx1"/>
                </a:solidFill>
                <a:effectLst>
                  <a:outerShdw blurRad="38100" dist="38100" dir="2700000" algn="tl">
                    <a:srgbClr val="C0C0C0"/>
                  </a:outerShdw>
                </a:effectLst>
                <a:cs typeface="Arial" pitchFamily="34" charset="0"/>
              </a:rPr>
              <a:t>WRC-27</a:t>
            </a:r>
            <a:r>
              <a:rPr lang="en-US" sz="1800" b="1" dirty="0">
                <a:solidFill>
                  <a:schemeClr val="tx1"/>
                </a:solidFill>
                <a:effectLst>
                  <a:outerShdw blurRad="38100" dist="38100" dir="2700000" algn="tl">
                    <a:srgbClr val="C0C0C0"/>
                  </a:outerShdw>
                </a:effectLst>
              </a:rPr>
              <a:t>  </a:t>
            </a:r>
            <a:r>
              <a:rPr lang="en-US" sz="1600" b="1" dirty="0">
                <a:solidFill>
                  <a:schemeClr val="tx1"/>
                </a:solidFill>
                <a:effectLst>
                  <a:outerShdw blurRad="38100" dist="38100" dir="2700000" algn="tl">
                    <a:srgbClr val="C0C0C0"/>
                  </a:outerShdw>
                </a:effectLst>
              </a:rPr>
              <a:t>  </a:t>
            </a:r>
            <a:endParaRPr lang="en-US" sz="1600" dirty="0">
              <a:solidFill>
                <a:schemeClr val="tx1"/>
              </a:solidFill>
            </a:endParaRPr>
          </a:p>
        </p:txBody>
      </p:sp>
      <p:sp>
        <p:nvSpPr>
          <p:cNvPr id="18" name="Text Box 34">
            <a:extLst>
              <a:ext uri="{FF2B5EF4-FFF2-40B4-BE49-F238E27FC236}">
                <a16:creationId xmlns:a16="http://schemas.microsoft.com/office/drawing/2014/main" id="{76318EA5-1B8B-914B-A4BA-4D32B7B17AF3}"/>
              </a:ext>
            </a:extLst>
          </p:cNvPr>
          <p:cNvSpPr txBox="1">
            <a:spLocks noChangeArrowheads="1"/>
          </p:cNvSpPr>
          <p:nvPr/>
        </p:nvSpPr>
        <p:spPr bwMode="auto">
          <a:xfrm>
            <a:off x="2590800" y="5728305"/>
            <a:ext cx="40386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b="1" dirty="0">
                <a:solidFill>
                  <a:srgbClr val="00B050"/>
                </a:solidFill>
                <a:latin typeface="Arial" pitchFamily="34" charset="0"/>
                <a:cs typeface="Arial" pitchFamily="34" charset="0"/>
              </a:rPr>
              <a:t>Proposal Preparations</a:t>
            </a:r>
          </a:p>
        </p:txBody>
      </p:sp>
      <p:sp>
        <p:nvSpPr>
          <p:cNvPr id="19" name="Text Box 35">
            <a:extLst>
              <a:ext uri="{FF2B5EF4-FFF2-40B4-BE49-F238E27FC236}">
                <a16:creationId xmlns:a16="http://schemas.microsoft.com/office/drawing/2014/main" id="{22A94035-1C83-BBFA-8EF6-FB2590F7AC5C}"/>
              </a:ext>
            </a:extLst>
          </p:cNvPr>
          <p:cNvSpPr txBox="1">
            <a:spLocks noChangeArrowheads="1"/>
          </p:cNvSpPr>
          <p:nvPr/>
        </p:nvSpPr>
        <p:spPr bwMode="auto">
          <a:xfrm>
            <a:off x="3078480" y="1415385"/>
            <a:ext cx="33528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rgbClr val="0070C0"/>
                </a:solidFill>
                <a:latin typeface="Arial" pitchFamily="34" charset="0"/>
                <a:cs typeface="Arial" pitchFamily="34" charset="0"/>
              </a:rPr>
              <a:t>Technical Preparations</a:t>
            </a:r>
          </a:p>
        </p:txBody>
      </p:sp>
      <p:sp>
        <p:nvSpPr>
          <p:cNvPr id="20" name="Text Box 37">
            <a:extLst>
              <a:ext uri="{FF2B5EF4-FFF2-40B4-BE49-F238E27FC236}">
                <a16:creationId xmlns:a16="http://schemas.microsoft.com/office/drawing/2014/main" id="{CA880C78-4EBF-0A9F-462C-74BC9983272E}"/>
              </a:ext>
            </a:extLst>
          </p:cNvPr>
          <p:cNvSpPr txBox="1">
            <a:spLocks noChangeArrowheads="1"/>
          </p:cNvSpPr>
          <p:nvPr/>
        </p:nvSpPr>
        <p:spPr bwMode="auto">
          <a:xfrm>
            <a:off x="5867400" y="2942951"/>
            <a:ext cx="1600200" cy="738664"/>
          </a:xfrm>
          <a:prstGeom prst="rect">
            <a:avLst/>
          </a:prstGeom>
          <a:noFill/>
          <a:ln w="38100" cmpd="dbl">
            <a:solidFill>
              <a:srgbClr val="00B0F0"/>
            </a:solidFill>
            <a:miter lim="800000"/>
            <a:headEnd/>
            <a:tailEnd/>
          </a:ln>
        </p:spPr>
        <p:txBody>
          <a:bodyPr wrap="square">
            <a:spAutoFit/>
          </a:bodyPr>
          <a:lstStyle/>
          <a:p>
            <a:pPr algn="ctr" eaLnBrk="0" hangingPunct="0">
              <a:spcBef>
                <a:spcPct val="50000"/>
              </a:spcBef>
            </a:pPr>
            <a:r>
              <a:rPr lang="en-US" sz="1400" b="1" dirty="0">
                <a:solidFill>
                  <a:schemeClr val="tx1"/>
                </a:solidFill>
                <a:cs typeface="Arial" pitchFamily="34" charset="0"/>
              </a:rPr>
              <a:t>Draft CPM Report Compiled in </a:t>
            </a:r>
            <a:r>
              <a:rPr lang="en-US" sz="1400" b="1" dirty="0">
                <a:cs typeface="Arial" pitchFamily="34" charset="0"/>
              </a:rPr>
              <a:t>L</a:t>
            </a:r>
            <a:r>
              <a:rPr lang="en-US" sz="1400" b="1" dirty="0">
                <a:solidFill>
                  <a:schemeClr val="tx1"/>
                </a:solidFill>
                <a:cs typeface="Arial" pitchFamily="34" charset="0"/>
              </a:rPr>
              <a:t>ate 2026</a:t>
            </a:r>
          </a:p>
        </p:txBody>
      </p:sp>
      <p:sp>
        <p:nvSpPr>
          <p:cNvPr id="21" name="Text Box 42">
            <a:extLst>
              <a:ext uri="{FF2B5EF4-FFF2-40B4-BE49-F238E27FC236}">
                <a16:creationId xmlns:a16="http://schemas.microsoft.com/office/drawing/2014/main" id="{D494A6A6-BB4A-95D8-5F96-C619BA17449A}"/>
              </a:ext>
            </a:extLst>
          </p:cNvPr>
          <p:cNvSpPr txBox="1">
            <a:spLocks noChangeArrowheads="1"/>
          </p:cNvSpPr>
          <p:nvPr/>
        </p:nvSpPr>
        <p:spPr bwMode="auto">
          <a:xfrm>
            <a:off x="8763000" y="3956472"/>
            <a:ext cx="1447800" cy="307777"/>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400" b="1" dirty="0" err="1">
                <a:solidFill>
                  <a:schemeClr val="tx1"/>
                </a:solidFill>
                <a:cs typeface="Arial" pitchFamily="34" charset="0"/>
              </a:rPr>
              <a:t>Bilaterals</a:t>
            </a:r>
            <a:endParaRPr lang="en-US" sz="1400" b="1" dirty="0">
              <a:solidFill>
                <a:schemeClr val="tx1"/>
              </a:solidFill>
              <a:cs typeface="Arial" pitchFamily="34" charset="0"/>
            </a:endParaRPr>
          </a:p>
        </p:txBody>
      </p:sp>
      <p:sp>
        <p:nvSpPr>
          <p:cNvPr id="22" name="Line 23">
            <a:extLst>
              <a:ext uri="{FF2B5EF4-FFF2-40B4-BE49-F238E27FC236}">
                <a16:creationId xmlns:a16="http://schemas.microsoft.com/office/drawing/2014/main" id="{CA5FA84B-BCEA-7E8F-B222-D63D0F13D9FA}"/>
              </a:ext>
            </a:extLst>
          </p:cNvPr>
          <p:cNvSpPr>
            <a:spLocks noChangeShapeType="1"/>
          </p:cNvSpPr>
          <p:nvPr/>
        </p:nvSpPr>
        <p:spPr bwMode="auto">
          <a:xfrm flipV="1">
            <a:off x="3040380" y="3059369"/>
            <a:ext cx="228600" cy="134307"/>
          </a:xfrm>
          <a:prstGeom prst="line">
            <a:avLst/>
          </a:prstGeom>
          <a:noFill/>
          <a:ln w="38100">
            <a:solidFill>
              <a:schemeClr val="tx1"/>
            </a:solidFill>
            <a:round/>
            <a:headEnd/>
            <a:tailEnd type="triangle" w="med" len="med"/>
          </a:ln>
        </p:spPr>
        <p:txBody>
          <a:bodyPr wrap="none" anchor="ctr"/>
          <a:lstStyle/>
          <a:p>
            <a:endParaRPr lang="en-US"/>
          </a:p>
        </p:txBody>
      </p:sp>
      <p:sp>
        <p:nvSpPr>
          <p:cNvPr id="23" name="Line 23">
            <a:extLst>
              <a:ext uri="{FF2B5EF4-FFF2-40B4-BE49-F238E27FC236}">
                <a16:creationId xmlns:a16="http://schemas.microsoft.com/office/drawing/2014/main" id="{3D759E90-A651-9080-C286-083BA5B36109}"/>
              </a:ext>
            </a:extLst>
          </p:cNvPr>
          <p:cNvSpPr>
            <a:spLocks noChangeShapeType="1"/>
          </p:cNvSpPr>
          <p:nvPr/>
        </p:nvSpPr>
        <p:spPr bwMode="auto">
          <a:xfrm>
            <a:off x="3040380" y="3541384"/>
            <a:ext cx="274320" cy="229338"/>
          </a:xfrm>
          <a:prstGeom prst="line">
            <a:avLst/>
          </a:prstGeom>
          <a:noFill/>
          <a:ln w="38100">
            <a:solidFill>
              <a:schemeClr val="tx1"/>
            </a:solidFill>
            <a:round/>
            <a:headEnd/>
            <a:tailEnd type="triangle" w="med" len="med"/>
          </a:ln>
        </p:spPr>
        <p:txBody>
          <a:bodyPr wrap="none" anchor="ctr"/>
          <a:lstStyle/>
          <a:p>
            <a:endParaRPr lang="en-US"/>
          </a:p>
        </p:txBody>
      </p:sp>
      <p:sp>
        <p:nvSpPr>
          <p:cNvPr id="24" name="Line 23">
            <a:extLst>
              <a:ext uri="{FF2B5EF4-FFF2-40B4-BE49-F238E27FC236}">
                <a16:creationId xmlns:a16="http://schemas.microsoft.com/office/drawing/2014/main" id="{052F9824-46E7-C3E8-57EC-21A67BF223A5}"/>
              </a:ext>
            </a:extLst>
          </p:cNvPr>
          <p:cNvSpPr>
            <a:spLocks noChangeShapeType="1"/>
          </p:cNvSpPr>
          <p:nvPr/>
        </p:nvSpPr>
        <p:spPr bwMode="auto">
          <a:xfrm>
            <a:off x="4587240" y="4186929"/>
            <a:ext cx="274320" cy="229338"/>
          </a:xfrm>
          <a:prstGeom prst="line">
            <a:avLst/>
          </a:prstGeom>
          <a:noFill/>
          <a:ln w="38100">
            <a:solidFill>
              <a:schemeClr val="tx1"/>
            </a:solidFill>
            <a:round/>
            <a:headEnd/>
            <a:tailEnd type="triangle" w="med" len="med"/>
          </a:ln>
        </p:spPr>
        <p:txBody>
          <a:bodyPr wrap="none" anchor="ctr"/>
          <a:lstStyle/>
          <a:p>
            <a:endParaRPr lang="en-US"/>
          </a:p>
        </p:txBody>
      </p:sp>
      <p:sp>
        <p:nvSpPr>
          <p:cNvPr id="25" name="Line 23">
            <a:extLst>
              <a:ext uri="{FF2B5EF4-FFF2-40B4-BE49-F238E27FC236}">
                <a16:creationId xmlns:a16="http://schemas.microsoft.com/office/drawing/2014/main" id="{3556072D-CF6B-F864-4B89-0F176A4DDB38}"/>
              </a:ext>
            </a:extLst>
          </p:cNvPr>
          <p:cNvSpPr>
            <a:spLocks noChangeShapeType="1"/>
          </p:cNvSpPr>
          <p:nvPr/>
        </p:nvSpPr>
        <p:spPr bwMode="auto">
          <a:xfrm>
            <a:off x="5974080" y="4977014"/>
            <a:ext cx="312420" cy="0"/>
          </a:xfrm>
          <a:prstGeom prst="line">
            <a:avLst/>
          </a:prstGeom>
          <a:noFill/>
          <a:ln w="38100">
            <a:solidFill>
              <a:schemeClr val="tx1"/>
            </a:solidFill>
            <a:round/>
            <a:headEnd/>
            <a:tailEnd type="triangle" w="med" len="med"/>
          </a:ln>
        </p:spPr>
        <p:txBody>
          <a:bodyPr wrap="none" anchor="ctr"/>
          <a:lstStyle/>
          <a:p>
            <a:endParaRPr lang="en-US"/>
          </a:p>
        </p:txBody>
      </p:sp>
      <p:sp>
        <p:nvSpPr>
          <p:cNvPr id="26" name="Line 23">
            <a:extLst>
              <a:ext uri="{FF2B5EF4-FFF2-40B4-BE49-F238E27FC236}">
                <a16:creationId xmlns:a16="http://schemas.microsoft.com/office/drawing/2014/main" id="{28B993C3-A4D5-9BAD-369D-7B4B1D365742}"/>
              </a:ext>
            </a:extLst>
          </p:cNvPr>
          <p:cNvSpPr>
            <a:spLocks noChangeShapeType="1"/>
          </p:cNvSpPr>
          <p:nvPr/>
        </p:nvSpPr>
        <p:spPr bwMode="auto">
          <a:xfrm>
            <a:off x="7612380" y="4984747"/>
            <a:ext cx="312420" cy="0"/>
          </a:xfrm>
          <a:prstGeom prst="line">
            <a:avLst/>
          </a:prstGeom>
          <a:noFill/>
          <a:ln w="38100">
            <a:solidFill>
              <a:schemeClr val="tx1"/>
            </a:solidFill>
            <a:round/>
            <a:headEnd/>
            <a:tailEnd type="triangle" w="med" len="med"/>
          </a:ln>
        </p:spPr>
        <p:txBody>
          <a:bodyPr wrap="none" anchor="ctr"/>
          <a:lstStyle/>
          <a:p>
            <a:endParaRPr lang="en-US"/>
          </a:p>
        </p:txBody>
      </p:sp>
      <p:sp>
        <p:nvSpPr>
          <p:cNvPr id="27" name="Line 23">
            <a:extLst>
              <a:ext uri="{FF2B5EF4-FFF2-40B4-BE49-F238E27FC236}">
                <a16:creationId xmlns:a16="http://schemas.microsoft.com/office/drawing/2014/main" id="{8F966BCD-CAA0-864B-1304-763E389BC96E}"/>
              </a:ext>
            </a:extLst>
          </p:cNvPr>
          <p:cNvSpPr>
            <a:spLocks noChangeShapeType="1"/>
          </p:cNvSpPr>
          <p:nvPr/>
        </p:nvSpPr>
        <p:spPr bwMode="auto">
          <a:xfrm flipV="1">
            <a:off x="9005316" y="4301598"/>
            <a:ext cx="225552" cy="152235"/>
          </a:xfrm>
          <a:prstGeom prst="line">
            <a:avLst/>
          </a:prstGeom>
          <a:noFill/>
          <a:ln w="38100">
            <a:solidFill>
              <a:schemeClr val="tx1"/>
            </a:solidFill>
            <a:round/>
            <a:headEnd/>
            <a:tailEnd type="triangle" w="med" len="med"/>
          </a:ln>
        </p:spPr>
        <p:txBody>
          <a:bodyPr wrap="none" anchor="ctr"/>
          <a:lstStyle/>
          <a:p>
            <a:endParaRPr lang="en-US"/>
          </a:p>
        </p:txBody>
      </p:sp>
      <p:sp>
        <p:nvSpPr>
          <p:cNvPr id="28" name="Line 23">
            <a:extLst>
              <a:ext uri="{FF2B5EF4-FFF2-40B4-BE49-F238E27FC236}">
                <a16:creationId xmlns:a16="http://schemas.microsoft.com/office/drawing/2014/main" id="{4C3F5940-1114-2D37-3B21-0C7AC027178C}"/>
              </a:ext>
            </a:extLst>
          </p:cNvPr>
          <p:cNvSpPr>
            <a:spLocks noChangeShapeType="1"/>
          </p:cNvSpPr>
          <p:nvPr/>
        </p:nvSpPr>
        <p:spPr bwMode="auto">
          <a:xfrm flipV="1">
            <a:off x="9486900" y="3541383"/>
            <a:ext cx="391668" cy="381573"/>
          </a:xfrm>
          <a:prstGeom prst="line">
            <a:avLst/>
          </a:prstGeom>
          <a:noFill/>
          <a:ln w="38100">
            <a:solidFill>
              <a:schemeClr val="tx1"/>
            </a:solidFill>
            <a:round/>
            <a:headEnd/>
            <a:tailEnd type="triangle" w="med" len="med"/>
          </a:ln>
        </p:spPr>
        <p:txBody>
          <a:bodyPr wrap="none" anchor="ctr"/>
          <a:lstStyle/>
          <a:p>
            <a:endParaRPr lang="en-US"/>
          </a:p>
        </p:txBody>
      </p:sp>
      <p:sp>
        <p:nvSpPr>
          <p:cNvPr id="29" name="Line 23">
            <a:extLst>
              <a:ext uri="{FF2B5EF4-FFF2-40B4-BE49-F238E27FC236}">
                <a16:creationId xmlns:a16="http://schemas.microsoft.com/office/drawing/2014/main" id="{D85CAABC-F754-D35B-4CA4-4CC11591D4F7}"/>
              </a:ext>
            </a:extLst>
          </p:cNvPr>
          <p:cNvSpPr>
            <a:spLocks noChangeShapeType="1"/>
          </p:cNvSpPr>
          <p:nvPr/>
        </p:nvSpPr>
        <p:spPr bwMode="auto">
          <a:xfrm flipV="1">
            <a:off x="4114800" y="2300831"/>
            <a:ext cx="685800" cy="370329"/>
          </a:xfrm>
          <a:prstGeom prst="line">
            <a:avLst/>
          </a:prstGeom>
          <a:noFill/>
          <a:ln w="38100">
            <a:solidFill>
              <a:schemeClr val="tx1"/>
            </a:solidFill>
            <a:round/>
            <a:headEnd/>
            <a:tailEnd type="triangle" w="med" len="med"/>
          </a:ln>
        </p:spPr>
        <p:txBody>
          <a:bodyPr wrap="none" anchor="ctr"/>
          <a:lstStyle/>
          <a:p>
            <a:endParaRPr lang="en-US"/>
          </a:p>
        </p:txBody>
      </p:sp>
      <p:sp>
        <p:nvSpPr>
          <p:cNvPr id="30" name="Line 23">
            <a:extLst>
              <a:ext uri="{FF2B5EF4-FFF2-40B4-BE49-F238E27FC236}">
                <a16:creationId xmlns:a16="http://schemas.microsoft.com/office/drawing/2014/main" id="{DE14276F-FFBD-3782-287C-18CF30C68039}"/>
              </a:ext>
            </a:extLst>
          </p:cNvPr>
          <p:cNvSpPr>
            <a:spLocks noChangeShapeType="1"/>
          </p:cNvSpPr>
          <p:nvPr/>
        </p:nvSpPr>
        <p:spPr bwMode="auto">
          <a:xfrm>
            <a:off x="6130290" y="2665826"/>
            <a:ext cx="537210" cy="277124"/>
          </a:xfrm>
          <a:prstGeom prst="line">
            <a:avLst/>
          </a:prstGeom>
          <a:noFill/>
          <a:ln w="38100">
            <a:solidFill>
              <a:schemeClr val="tx1"/>
            </a:solidFill>
            <a:round/>
            <a:headEnd/>
            <a:tailEnd type="triangle" w="med" len="med"/>
          </a:ln>
        </p:spPr>
        <p:txBody>
          <a:bodyPr wrap="none" anchor="ctr"/>
          <a:lstStyle/>
          <a:p>
            <a:endParaRPr lang="en-US"/>
          </a:p>
        </p:txBody>
      </p:sp>
      <p:sp>
        <p:nvSpPr>
          <p:cNvPr id="31" name="Line 23">
            <a:extLst>
              <a:ext uri="{FF2B5EF4-FFF2-40B4-BE49-F238E27FC236}">
                <a16:creationId xmlns:a16="http://schemas.microsoft.com/office/drawing/2014/main" id="{1093E2D1-1881-15D3-CC2F-2772B30281E2}"/>
              </a:ext>
            </a:extLst>
          </p:cNvPr>
          <p:cNvSpPr>
            <a:spLocks noChangeShapeType="1"/>
          </p:cNvSpPr>
          <p:nvPr/>
        </p:nvSpPr>
        <p:spPr bwMode="auto">
          <a:xfrm flipV="1">
            <a:off x="7499984" y="2721961"/>
            <a:ext cx="805815" cy="482600"/>
          </a:xfrm>
          <a:prstGeom prst="line">
            <a:avLst/>
          </a:prstGeom>
          <a:noFill/>
          <a:ln w="38100">
            <a:solidFill>
              <a:schemeClr val="tx1"/>
            </a:solidFill>
            <a:round/>
            <a:headEnd/>
            <a:tailEnd type="triangle" w="med" len="med"/>
          </a:ln>
        </p:spPr>
        <p:txBody>
          <a:bodyPr wrap="none" anchor="ctr"/>
          <a:lstStyle/>
          <a:p>
            <a:endParaRPr lang="en-US"/>
          </a:p>
        </p:txBody>
      </p:sp>
      <p:sp>
        <p:nvSpPr>
          <p:cNvPr id="32" name="Line 23">
            <a:extLst>
              <a:ext uri="{FF2B5EF4-FFF2-40B4-BE49-F238E27FC236}">
                <a16:creationId xmlns:a16="http://schemas.microsoft.com/office/drawing/2014/main" id="{87ECA739-56D1-91D0-9227-EBA8EBDCBB7E}"/>
              </a:ext>
            </a:extLst>
          </p:cNvPr>
          <p:cNvSpPr>
            <a:spLocks noChangeShapeType="1"/>
          </p:cNvSpPr>
          <p:nvPr/>
        </p:nvSpPr>
        <p:spPr bwMode="auto">
          <a:xfrm>
            <a:off x="8534400" y="2721961"/>
            <a:ext cx="0" cy="1778000"/>
          </a:xfrm>
          <a:prstGeom prst="line">
            <a:avLst/>
          </a:prstGeom>
          <a:noFill/>
          <a:ln w="38100">
            <a:solidFill>
              <a:schemeClr val="tx1"/>
            </a:solidFill>
            <a:prstDash val="sysDash"/>
            <a:round/>
            <a:headEnd/>
            <a:tailEnd type="triangle" w="med" len="med"/>
          </a:ln>
        </p:spPr>
        <p:txBody>
          <a:bodyPr wrap="none" anchor="ctr"/>
          <a:lstStyle/>
          <a:p>
            <a:endParaRPr lang="en-US"/>
          </a:p>
        </p:txBody>
      </p:sp>
      <p:sp>
        <p:nvSpPr>
          <p:cNvPr id="33" name="Line 23">
            <a:extLst>
              <a:ext uri="{FF2B5EF4-FFF2-40B4-BE49-F238E27FC236}">
                <a16:creationId xmlns:a16="http://schemas.microsoft.com/office/drawing/2014/main" id="{4180B4CC-FA80-1794-4E75-7CBC007A8613}"/>
              </a:ext>
            </a:extLst>
          </p:cNvPr>
          <p:cNvSpPr>
            <a:spLocks noChangeShapeType="1"/>
          </p:cNvSpPr>
          <p:nvPr/>
        </p:nvSpPr>
        <p:spPr bwMode="auto">
          <a:xfrm>
            <a:off x="9144000" y="2448159"/>
            <a:ext cx="762000" cy="575458"/>
          </a:xfrm>
          <a:prstGeom prst="line">
            <a:avLst/>
          </a:prstGeom>
          <a:noFill/>
          <a:ln w="38100">
            <a:solidFill>
              <a:schemeClr val="tx1"/>
            </a:solidFill>
            <a:prstDash val="solid"/>
            <a:round/>
            <a:headEnd/>
            <a:tailEnd type="triangle" w="med" len="med"/>
          </a:ln>
        </p:spPr>
        <p:txBody>
          <a:bodyPr wrap="none" anchor="ctr"/>
          <a:lstStyle/>
          <a:p>
            <a:endParaRPr lang="en-US"/>
          </a:p>
        </p:txBody>
      </p:sp>
      <p:sp>
        <p:nvSpPr>
          <p:cNvPr id="34" name="Line 23">
            <a:extLst>
              <a:ext uri="{FF2B5EF4-FFF2-40B4-BE49-F238E27FC236}">
                <a16:creationId xmlns:a16="http://schemas.microsoft.com/office/drawing/2014/main" id="{6BA807D3-0822-395F-D607-CBEAA40E9E9B}"/>
              </a:ext>
            </a:extLst>
          </p:cNvPr>
          <p:cNvSpPr>
            <a:spLocks noChangeShapeType="1"/>
          </p:cNvSpPr>
          <p:nvPr/>
        </p:nvSpPr>
        <p:spPr bwMode="auto">
          <a:xfrm>
            <a:off x="6295986" y="1637333"/>
            <a:ext cx="2000523" cy="13292"/>
          </a:xfrm>
          <a:prstGeom prst="line">
            <a:avLst/>
          </a:prstGeom>
          <a:noFill/>
          <a:ln w="53975">
            <a:solidFill>
              <a:srgbClr val="0070C0"/>
            </a:solidFill>
            <a:round/>
            <a:headEnd/>
            <a:tailEnd type="triangle" w="med" len="med"/>
          </a:ln>
        </p:spPr>
        <p:txBody>
          <a:bodyPr wrap="none" anchor="ctr"/>
          <a:lstStyle/>
          <a:p>
            <a:endParaRPr lang="en-US"/>
          </a:p>
        </p:txBody>
      </p:sp>
      <p:sp>
        <p:nvSpPr>
          <p:cNvPr id="35" name="Line 23">
            <a:extLst>
              <a:ext uri="{FF2B5EF4-FFF2-40B4-BE49-F238E27FC236}">
                <a16:creationId xmlns:a16="http://schemas.microsoft.com/office/drawing/2014/main" id="{DD959CB0-E819-874A-8799-B7F5CC5E8A53}"/>
              </a:ext>
            </a:extLst>
          </p:cNvPr>
          <p:cNvSpPr>
            <a:spLocks noChangeShapeType="1"/>
          </p:cNvSpPr>
          <p:nvPr/>
        </p:nvSpPr>
        <p:spPr bwMode="auto">
          <a:xfrm>
            <a:off x="6305277" y="5897893"/>
            <a:ext cx="2000523" cy="13292"/>
          </a:xfrm>
          <a:prstGeom prst="line">
            <a:avLst/>
          </a:prstGeom>
          <a:noFill/>
          <a:ln w="53975">
            <a:solidFill>
              <a:srgbClr val="00B05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44521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533400"/>
          </a:xfrm>
        </p:spPr>
        <p:txBody>
          <a:bodyPr/>
          <a:lstStyle/>
          <a:p>
            <a:r>
              <a:rPr lang="en-US" sz="2800" b="1" dirty="0">
                <a:latin typeface="+mj-lt"/>
                <a:cs typeface="Times New Roman" panose="02020603050405020304" pitchFamily="18" charset="0"/>
              </a:rPr>
              <a:t>Conference Preparatory Meetings (CPM), Part 1</a:t>
            </a:r>
          </a:p>
        </p:txBody>
      </p:sp>
      <p:sp>
        <p:nvSpPr>
          <p:cNvPr id="3" name="Slide Number Placeholder 2"/>
          <p:cNvSpPr>
            <a:spLocks noGrp="1"/>
          </p:cNvSpPr>
          <p:nvPr>
            <p:ph type="sldNum" sz="quarter" idx="4"/>
          </p:nvPr>
        </p:nvSpPr>
        <p:spPr/>
        <p:txBody>
          <a:bodyPr/>
          <a:lstStyle/>
          <a:p>
            <a:fld id="{C4E3D097-A581-4933-943F-92A622067F56}" type="slidenum">
              <a:rPr lang="en-US" smtClean="0"/>
              <a:t>13</a:t>
            </a:fld>
            <a:endParaRPr lang="en-US" dirty="0"/>
          </a:p>
        </p:txBody>
      </p:sp>
      <p:sp>
        <p:nvSpPr>
          <p:cNvPr id="4" name="Text Placeholder 3"/>
          <p:cNvSpPr>
            <a:spLocks noGrp="1"/>
          </p:cNvSpPr>
          <p:nvPr>
            <p:ph type="body" sz="quarter" idx="10"/>
          </p:nvPr>
        </p:nvSpPr>
        <p:spPr>
          <a:xfrm>
            <a:off x="1468877" y="1031132"/>
            <a:ext cx="9494195" cy="4912468"/>
          </a:xfrm>
        </p:spPr>
        <p:txBody>
          <a:bodyPr>
            <a:normAutofit/>
          </a:bodyPr>
          <a:lstStyle/>
          <a:p>
            <a:pPr>
              <a:buFont typeface="Wingdings" panose="05000000000000000000" pitchFamily="2" charset="2"/>
              <a:buChar char="Ø"/>
            </a:pPr>
            <a:r>
              <a:rPr lang="en-US" sz="2400" dirty="0"/>
              <a:t>The CPM is one part of the family of ITU-R </a:t>
            </a:r>
            <a:r>
              <a:rPr lang="en-US" sz="2400" i="1" dirty="0"/>
              <a:t>Study Groups.</a:t>
            </a:r>
          </a:p>
          <a:p>
            <a:pPr>
              <a:buFont typeface="Wingdings" panose="05000000000000000000" pitchFamily="2" charset="2"/>
              <a:buChar char="Ø"/>
            </a:pPr>
            <a:r>
              <a:rPr lang="en-US" sz="2400" dirty="0"/>
              <a:t>The CPM prepares a </a:t>
            </a:r>
            <a:r>
              <a:rPr lang="en-US" sz="2400" i="1" dirty="0"/>
              <a:t>report</a:t>
            </a:r>
            <a:r>
              <a:rPr lang="en-US" sz="2400" dirty="0"/>
              <a:t> detailing the technical basis for agenda items being considered by a WRC, including “methods” to satisfy the agenda items.</a:t>
            </a:r>
          </a:p>
          <a:p>
            <a:pPr>
              <a:buFont typeface="Wingdings" panose="05000000000000000000" pitchFamily="2" charset="2"/>
              <a:buChar char="Ø"/>
            </a:pPr>
            <a:r>
              <a:rPr lang="en-US" sz="2400" dirty="0"/>
              <a:t>CPM XX-1 is held immediately following a WRC. </a:t>
            </a:r>
          </a:p>
          <a:p>
            <a:pPr lvl="1"/>
            <a:r>
              <a:rPr lang="en-US" sz="2400" dirty="0"/>
              <a:t>Attended by Chairmen and Vice Chairmen of ITU-R Study Groups. </a:t>
            </a:r>
          </a:p>
          <a:p>
            <a:pPr lvl="1"/>
            <a:r>
              <a:rPr lang="en-US" sz="2400" dirty="0"/>
              <a:t>Determines the structure of the CPM report and designates Chapter Rapporteurs.</a:t>
            </a:r>
          </a:p>
          <a:p>
            <a:pPr lvl="1"/>
            <a:r>
              <a:rPr lang="en-US" sz="2400" dirty="0"/>
              <a:t>Assigns work to Working Parties of the Study Groups, which will conduct studies and prepare the text to be compiled in the report.</a:t>
            </a:r>
          </a:p>
          <a:p>
            <a:pPr marL="0" indent="0">
              <a:buNone/>
            </a:pPr>
            <a:endParaRPr lang="en-US" sz="2000" dirty="0"/>
          </a:p>
        </p:txBody>
      </p:sp>
    </p:spTree>
    <p:extLst>
      <p:ext uri="{BB962C8B-B14F-4D97-AF65-F5344CB8AC3E}">
        <p14:creationId xmlns:p14="http://schemas.microsoft.com/office/powerpoint/2010/main" val="271074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533400"/>
          </a:xfrm>
        </p:spPr>
        <p:txBody>
          <a:bodyPr/>
          <a:lstStyle/>
          <a:p>
            <a:r>
              <a:rPr lang="en-US" sz="2800" b="1" dirty="0">
                <a:latin typeface="+mj-lt"/>
                <a:cs typeface="Times New Roman" panose="02020603050405020304" pitchFamily="18" charset="0"/>
              </a:rPr>
              <a:t>Conference Preparatory Meetings (CPM), Part 2</a:t>
            </a:r>
          </a:p>
        </p:txBody>
      </p:sp>
      <p:sp>
        <p:nvSpPr>
          <p:cNvPr id="3" name="Slide Number Placeholder 2"/>
          <p:cNvSpPr>
            <a:spLocks noGrp="1"/>
          </p:cNvSpPr>
          <p:nvPr>
            <p:ph type="sldNum" sz="quarter" idx="4"/>
          </p:nvPr>
        </p:nvSpPr>
        <p:spPr/>
        <p:txBody>
          <a:bodyPr/>
          <a:lstStyle/>
          <a:p>
            <a:fld id="{C4E3D097-A581-4933-943F-92A622067F56}" type="slidenum">
              <a:rPr lang="en-US" smtClean="0"/>
              <a:t>14</a:t>
            </a:fld>
            <a:endParaRPr lang="en-US" dirty="0"/>
          </a:p>
        </p:txBody>
      </p:sp>
      <p:sp>
        <p:nvSpPr>
          <p:cNvPr id="4" name="Text Placeholder 3"/>
          <p:cNvSpPr>
            <a:spLocks noGrp="1"/>
          </p:cNvSpPr>
          <p:nvPr>
            <p:ph type="body" sz="quarter" idx="10"/>
          </p:nvPr>
        </p:nvSpPr>
        <p:spPr>
          <a:xfrm>
            <a:off x="1147864" y="914400"/>
            <a:ext cx="10009762" cy="4876800"/>
          </a:xfrm>
        </p:spPr>
        <p:txBody>
          <a:bodyPr>
            <a:normAutofit/>
          </a:bodyPr>
          <a:lstStyle/>
          <a:p>
            <a:pPr>
              <a:buFont typeface="Wingdings" panose="05000000000000000000" pitchFamily="2" charset="2"/>
              <a:buChar char="Ø"/>
            </a:pPr>
            <a:r>
              <a:rPr lang="en-US" sz="2800" dirty="0">
                <a:latin typeface="+mn-lt"/>
              </a:rPr>
              <a:t>CPM XX-2 is held six months prior to the WRC. </a:t>
            </a:r>
          </a:p>
          <a:p>
            <a:pPr lvl="1"/>
            <a:r>
              <a:rPr lang="en-US" dirty="0"/>
              <a:t>This meeting is open to delegates from ITU member states.</a:t>
            </a:r>
          </a:p>
          <a:p>
            <a:pPr lvl="1"/>
            <a:r>
              <a:rPr lang="en-US" dirty="0"/>
              <a:t>The meeting reviews and finalizes the CPM report.</a:t>
            </a:r>
          </a:p>
          <a:p>
            <a:pPr lvl="1"/>
            <a:r>
              <a:rPr lang="en-US" dirty="0"/>
              <a:t>This meeting may lead to consensus on how to address some agenda items prior to the WRC, but the meeting could produce more options for some agenda items for the WRC to consider.</a:t>
            </a:r>
          </a:p>
          <a:p>
            <a:pPr>
              <a:buFont typeface="Wingdings" panose="05000000000000000000" pitchFamily="2" charset="2"/>
              <a:buChar char="Ø"/>
            </a:pPr>
            <a:r>
              <a:rPr lang="en-US" sz="2800" dirty="0">
                <a:latin typeface="+mn-lt"/>
              </a:rPr>
              <a:t>The CPM Report is a contribution to the WRC.</a:t>
            </a:r>
          </a:p>
          <a:p>
            <a:pPr marL="0" indent="0">
              <a:buNone/>
            </a:pPr>
            <a:endParaRPr lang="en-US" sz="2000" dirty="0"/>
          </a:p>
        </p:txBody>
      </p:sp>
    </p:spTree>
    <p:extLst>
      <p:ext uri="{BB962C8B-B14F-4D97-AF65-F5344CB8AC3E}">
        <p14:creationId xmlns:p14="http://schemas.microsoft.com/office/powerpoint/2010/main" val="415029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cs typeface="Times New Roman" panose="02020603050405020304" pitchFamily="18" charset="0"/>
              </a:rPr>
              <a:t>Regional Telecommunication Organizations</a:t>
            </a:r>
          </a:p>
        </p:txBody>
      </p:sp>
      <p:sp>
        <p:nvSpPr>
          <p:cNvPr id="3" name="Slide Number Placeholder 2"/>
          <p:cNvSpPr>
            <a:spLocks noGrp="1"/>
          </p:cNvSpPr>
          <p:nvPr>
            <p:ph type="sldNum" sz="quarter" idx="4"/>
          </p:nvPr>
        </p:nvSpPr>
        <p:spPr/>
        <p:txBody>
          <a:bodyPr/>
          <a:lstStyle/>
          <a:p>
            <a:fld id="{C4E3D097-A581-4933-943F-92A622067F56}" type="slidenum">
              <a:rPr lang="en-US" smtClean="0"/>
              <a:t>15</a:t>
            </a:fld>
            <a:endParaRPr lang="en-US" dirty="0"/>
          </a:p>
        </p:txBody>
      </p:sp>
      <p:pic>
        <p:nvPicPr>
          <p:cNvPr id="6" name="Picture 7" descr="http://upload.wikimedia.org/wikipedia/commons/thumb/4/46/International_Telecommunication_Union_region.svg/1000px-International_Telecommunication_Union_reg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23" y="1295400"/>
            <a:ext cx="9525000" cy="482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6096" y="2786469"/>
            <a:ext cx="1373505" cy="584775"/>
          </a:xfrm>
          <a:prstGeom prst="rect">
            <a:avLst/>
          </a:prstGeom>
          <a:noFill/>
        </p:spPr>
        <p:txBody>
          <a:bodyPr wrap="square" rtlCol="0">
            <a:spAutoFit/>
          </a:bodyPr>
          <a:lstStyle/>
          <a:p>
            <a:r>
              <a:rPr lang="en-US" sz="3200" dirty="0">
                <a:cs typeface="Arial" pitchFamily="34" charset="0"/>
              </a:rPr>
              <a:t>CITEL</a:t>
            </a:r>
          </a:p>
        </p:txBody>
      </p:sp>
      <p:sp>
        <p:nvSpPr>
          <p:cNvPr id="8" name="Rectangle 7"/>
          <p:cNvSpPr/>
          <p:nvPr/>
        </p:nvSpPr>
        <p:spPr>
          <a:xfrm>
            <a:off x="5690770" y="1552576"/>
            <a:ext cx="1014830" cy="584775"/>
          </a:xfrm>
          <a:prstGeom prst="rect">
            <a:avLst/>
          </a:prstGeom>
        </p:spPr>
        <p:txBody>
          <a:bodyPr wrap="none">
            <a:spAutoFit/>
          </a:bodyPr>
          <a:lstStyle/>
          <a:p>
            <a:r>
              <a:rPr lang="en-US" sz="3200" dirty="0">
                <a:cs typeface="Arial" pitchFamily="34" charset="0"/>
              </a:rPr>
              <a:t>CEPT</a:t>
            </a:r>
          </a:p>
        </p:txBody>
      </p:sp>
      <p:sp>
        <p:nvSpPr>
          <p:cNvPr id="9" name="Rectangle 8"/>
          <p:cNvSpPr/>
          <p:nvPr/>
        </p:nvSpPr>
        <p:spPr>
          <a:xfrm>
            <a:off x="7234084" y="1953336"/>
            <a:ext cx="843116" cy="584775"/>
          </a:xfrm>
          <a:prstGeom prst="rect">
            <a:avLst/>
          </a:prstGeom>
        </p:spPr>
        <p:txBody>
          <a:bodyPr wrap="none">
            <a:spAutoFit/>
          </a:bodyPr>
          <a:lstStyle/>
          <a:p>
            <a:r>
              <a:rPr lang="en-US" sz="3200" dirty="0">
                <a:cs typeface="Arial" pitchFamily="34" charset="0"/>
              </a:rPr>
              <a:t>RCC</a:t>
            </a:r>
          </a:p>
        </p:txBody>
      </p:sp>
      <p:sp>
        <p:nvSpPr>
          <p:cNvPr id="10" name="Rectangle 9"/>
          <p:cNvSpPr/>
          <p:nvPr/>
        </p:nvSpPr>
        <p:spPr>
          <a:xfrm>
            <a:off x="5973759" y="3914777"/>
            <a:ext cx="853119" cy="584775"/>
          </a:xfrm>
          <a:prstGeom prst="rect">
            <a:avLst/>
          </a:prstGeom>
        </p:spPr>
        <p:txBody>
          <a:bodyPr wrap="none">
            <a:spAutoFit/>
          </a:bodyPr>
          <a:lstStyle/>
          <a:p>
            <a:r>
              <a:rPr lang="en-US" sz="3200" dirty="0">
                <a:cs typeface="Arial" pitchFamily="34" charset="0"/>
              </a:rPr>
              <a:t>ATU</a:t>
            </a:r>
          </a:p>
        </p:txBody>
      </p:sp>
      <p:sp>
        <p:nvSpPr>
          <p:cNvPr id="11" name="Rectangle 10"/>
          <p:cNvSpPr/>
          <p:nvPr/>
        </p:nvSpPr>
        <p:spPr>
          <a:xfrm>
            <a:off x="8845314" y="3299448"/>
            <a:ext cx="832087" cy="584775"/>
          </a:xfrm>
          <a:prstGeom prst="rect">
            <a:avLst/>
          </a:prstGeom>
        </p:spPr>
        <p:txBody>
          <a:bodyPr wrap="none">
            <a:spAutoFit/>
          </a:bodyPr>
          <a:lstStyle/>
          <a:p>
            <a:r>
              <a:rPr lang="en-US" sz="3200" dirty="0">
                <a:cs typeface="Arial" pitchFamily="34" charset="0"/>
              </a:rPr>
              <a:t>APT</a:t>
            </a:r>
          </a:p>
        </p:txBody>
      </p:sp>
      <p:sp>
        <p:nvSpPr>
          <p:cNvPr id="12" name="Rectangle 11"/>
          <p:cNvSpPr/>
          <p:nvPr/>
        </p:nvSpPr>
        <p:spPr>
          <a:xfrm>
            <a:off x="6398192" y="2538111"/>
            <a:ext cx="1221809" cy="584775"/>
          </a:xfrm>
          <a:prstGeom prst="rect">
            <a:avLst/>
          </a:prstGeom>
        </p:spPr>
        <p:txBody>
          <a:bodyPr wrap="none">
            <a:spAutoFit/>
          </a:bodyPr>
          <a:lstStyle/>
          <a:p>
            <a:r>
              <a:rPr lang="en-US" sz="3200" dirty="0">
                <a:cs typeface="Arial" pitchFamily="34" charset="0"/>
              </a:rPr>
              <a:t>ASMG</a:t>
            </a:r>
          </a:p>
        </p:txBody>
      </p:sp>
      <p:pic>
        <p:nvPicPr>
          <p:cNvPr id="13" name="Picture 10" descr="http://upload.wikimedia.org/wikipedia/commons/thumb/b/b0/Emblem_of_the_Arab_League.svg/200px-Emblem_of_the_Arab_Leagu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771" y="3021379"/>
            <a:ext cx="507258" cy="542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logo"/>
          <p:cNvPicPr>
            <a:picLocks noChangeAspect="1" noChangeArrowheads="1"/>
          </p:cNvPicPr>
          <p:nvPr/>
        </p:nvPicPr>
        <p:blipFill>
          <a:blip r:embed="rId5" cstate="print"/>
          <a:srcRect/>
          <a:stretch>
            <a:fillRect/>
          </a:stretch>
        </p:blipFill>
        <p:spPr bwMode="auto">
          <a:xfrm>
            <a:off x="6096000" y="3381376"/>
            <a:ext cx="533400" cy="533400"/>
          </a:xfrm>
          <a:prstGeom prst="rect">
            <a:avLst/>
          </a:prstGeom>
          <a:noFill/>
          <a:ln w="9525">
            <a:noFill/>
            <a:miter lim="800000"/>
            <a:headEnd/>
            <a:tailEnd/>
          </a:ln>
        </p:spPr>
      </p:pic>
      <p:pic>
        <p:nvPicPr>
          <p:cNvPr id="15" name="Picture 10" descr="logogreen"/>
          <p:cNvPicPr>
            <a:picLocks noChangeAspect="1" noChangeArrowheads="1"/>
          </p:cNvPicPr>
          <p:nvPr/>
        </p:nvPicPr>
        <p:blipFill>
          <a:blip r:embed="rId6" cstate="print"/>
          <a:srcRect/>
          <a:stretch>
            <a:fillRect/>
          </a:stretch>
        </p:blipFill>
        <p:spPr bwMode="auto">
          <a:xfrm>
            <a:off x="8949679" y="2830498"/>
            <a:ext cx="609600" cy="523875"/>
          </a:xfrm>
          <a:prstGeom prst="rect">
            <a:avLst/>
          </a:prstGeom>
          <a:noFill/>
          <a:ln w="9525">
            <a:noFill/>
            <a:miter lim="800000"/>
            <a:headEnd/>
            <a:tailEnd/>
          </a:ln>
        </p:spPr>
      </p:pic>
      <p:pic>
        <p:nvPicPr>
          <p:cNvPr id="16" name="Picture 9" descr="cept-logo"/>
          <p:cNvPicPr>
            <a:picLocks noChangeAspect="1" noChangeArrowheads="1"/>
          </p:cNvPicPr>
          <p:nvPr/>
        </p:nvPicPr>
        <p:blipFill>
          <a:blip r:embed="rId7" cstate="print"/>
          <a:srcRect/>
          <a:stretch>
            <a:fillRect/>
          </a:stretch>
        </p:blipFill>
        <p:spPr bwMode="auto">
          <a:xfrm>
            <a:off x="5792724" y="1981439"/>
            <a:ext cx="762000" cy="690910"/>
          </a:xfrm>
          <a:prstGeom prst="rect">
            <a:avLst/>
          </a:prstGeom>
          <a:noFill/>
          <a:ln w="9525">
            <a:noFill/>
            <a:miter lim="800000"/>
            <a:headEnd/>
            <a:tailEnd/>
          </a:ln>
        </p:spPr>
      </p:pic>
      <p:pic>
        <p:nvPicPr>
          <p:cNvPr id="17" name="Picture 12" descr="http://www.en.rcc.org.ru/templates/siteground-j15-19/images/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9411" y="1451303"/>
            <a:ext cx="456392" cy="502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s://encrypted-tbn1.gstatic.com/images?q=tbn:ANd9GcQqS410RwhjfhMd0nwptoQ3kv7XxxTjtcK83Uq6lMrAbfLCN7svi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795" y="3507347"/>
            <a:ext cx="609600" cy="55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7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511B-06CF-DB26-4BDE-7DE5C1C6A0D9}"/>
              </a:ext>
            </a:extLst>
          </p:cNvPr>
          <p:cNvSpPr>
            <a:spLocks noGrp="1"/>
          </p:cNvSpPr>
          <p:nvPr>
            <p:ph type="title"/>
          </p:nvPr>
        </p:nvSpPr>
        <p:spPr/>
        <p:txBody>
          <a:bodyPr/>
          <a:lstStyle/>
          <a:p>
            <a:r>
              <a:rPr lang="en-US" sz="3600" b="1" dirty="0"/>
              <a:t>Regional Telecommunication Organizations</a:t>
            </a:r>
            <a:endParaRPr lang="en-US" b="1" dirty="0"/>
          </a:p>
        </p:txBody>
      </p:sp>
      <p:sp>
        <p:nvSpPr>
          <p:cNvPr id="3" name="Slide Number Placeholder 2">
            <a:extLst>
              <a:ext uri="{FF2B5EF4-FFF2-40B4-BE49-F238E27FC236}">
                <a16:creationId xmlns:a16="http://schemas.microsoft.com/office/drawing/2014/main" id="{F2FA2E37-1CE1-EE99-F56B-F2F114927687}"/>
              </a:ext>
            </a:extLst>
          </p:cNvPr>
          <p:cNvSpPr>
            <a:spLocks noGrp="1"/>
          </p:cNvSpPr>
          <p:nvPr>
            <p:ph type="sldNum" sz="quarter" idx="4"/>
          </p:nvPr>
        </p:nvSpPr>
        <p:spPr/>
        <p:txBody>
          <a:bodyPr/>
          <a:lstStyle/>
          <a:p>
            <a:fld id="{C4E3D097-A581-4933-943F-92A622067F56}" type="slidenum">
              <a:rPr lang="en-US" smtClean="0"/>
              <a:t>16</a:t>
            </a:fld>
            <a:endParaRPr lang="en-US"/>
          </a:p>
        </p:txBody>
      </p:sp>
      <p:sp>
        <p:nvSpPr>
          <p:cNvPr id="4" name="Text Placeholder 3">
            <a:extLst>
              <a:ext uri="{FF2B5EF4-FFF2-40B4-BE49-F238E27FC236}">
                <a16:creationId xmlns:a16="http://schemas.microsoft.com/office/drawing/2014/main" id="{1028B685-DE86-DA95-FF10-8555625CA9FE}"/>
              </a:ext>
            </a:extLst>
          </p:cNvPr>
          <p:cNvSpPr>
            <a:spLocks noGrp="1"/>
          </p:cNvSpPr>
          <p:nvPr>
            <p:ph type="body" sz="quarter" idx="10"/>
          </p:nvPr>
        </p:nvSpPr>
        <p:spPr/>
        <p:txBody>
          <a:bodyPr>
            <a:normAutofit fontScale="92500" lnSpcReduction="10000"/>
          </a:bodyPr>
          <a:lstStyle/>
          <a:p>
            <a:r>
              <a:rPr lang="en-US" sz="2600" dirty="0"/>
              <a:t>Six main regional groups</a:t>
            </a:r>
          </a:p>
          <a:p>
            <a:pPr lvl="1">
              <a:buFont typeface="Wingdings" panose="05000000000000000000" pitchFamily="2" charset="2"/>
              <a:buChar char="§"/>
            </a:pPr>
            <a:r>
              <a:rPr lang="en-US" sz="2000" b="1" dirty="0"/>
              <a:t>CITEL</a:t>
            </a:r>
            <a:r>
              <a:rPr lang="en-US" sz="2000" dirty="0"/>
              <a:t> – Inter-American Telecommunication Commission, 35 members</a:t>
            </a:r>
          </a:p>
          <a:p>
            <a:pPr lvl="1">
              <a:buFont typeface="Wingdings" panose="05000000000000000000" pitchFamily="2" charset="2"/>
              <a:buChar char="§"/>
            </a:pPr>
            <a:r>
              <a:rPr lang="en-US" sz="2000" b="1" dirty="0"/>
              <a:t>CEPT </a:t>
            </a:r>
            <a:r>
              <a:rPr lang="en-US" sz="2000" dirty="0"/>
              <a:t>– European Conference of Postal and Telecommunication Administrations, 48 members</a:t>
            </a:r>
          </a:p>
          <a:p>
            <a:pPr lvl="1">
              <a:buFont typeface="Wingdings" panose="05000000000000000000" pitchFamily="2" charset="2"/>
              <a:buChar char="§"/>
            </a:pPr>
            <a:r>
              <a:rPr lang="en-US" sz="2000" b="1" dirty="0"/>
              <a:t>APT</a:t>
            </a:r>
            <a:r>
              <a:rPr lang="en-US" sz="2000" dirty="0"/>
              <a:t> – Asia Pacific Telecommunity, 38 members</a:t>
            </a:r>
          </a:p>
          <a:p>
            <a:pPr lvl="1">
              <a:buFont typeface="Wingdings" panose="05000000000000000000" pitchFamily="2" charset="2"/>
              <a:buChar char="§"/>
            </a:pPr>
            <a:r>
              <a:rPr lang="en-US" sz="2000" b="1" dirty="0"/>
              <a:t>ASMG </a:t>
            </a:r>
            <a:r>
              <a:rPr lang="en-US" sz="2000" dirty="0"/>
              <a:t>– Arab Spectrum Management Group, 22 members</a:t>
            </a:r>
          </a:p>
          <a:p>
            <a:pPr lvl="1">
              <a:buFont typeface="Wingdings" panose="05000000000000000000" pitchFamily="2" charset="2"/>
              <a:buChar char="§"/>
            </a:pPr>
            <a:r>
              <a:rPr lang="en-US" sz="2000" b="1" dirty="0"/>
              <a:t>ATU</a:t>
            </a:r>
            <a:r>
              <a:rPr lang="en-US" sz="2000" dirty="0"/>
              <a:t> – African Telecommunications Union, 48 members</a:t>
            </a:r>
          </a:p>
          <a:p>
            <a:pPr lvl="1">
              <a:buFont typeface="Wingdings" panose="05000000000000000000" pitchFamily="2" charset="2"/>
              <a:buChar char="§"/>
            </a:pPr>
            <a:r>
              <a:rPr lang="en-US" sz="2000" b="1" dirty="0"/>
              <a:t>RCC</a:t>
            </a:r>
            <a:r>
              <a:rPr lang="en-US" sz="2000" dirty="0"/>
              <a:t> – Regional Commonwealth in the Field of Communications, 11 members</a:t>
            </a:r>
          </a:p>
          <a:p>
            <a:r>
              <a:rPr lang="en-US" sz="2600" dirty="0"/>
              <a:t>The Regional Groups play increasingly important roles in reaching decisions on difficult issues.</a:t>
            </a:r>
          </a:p>
          <a:p>
            <a:r>
              <a:rPr lang="en-US" sz="2600" dirty="0"/>
              <a:t>There are other external organization, such as ICAO, IMO, IUCAF, and NATO, which have spectrum interests and contribute to the discussions.</a:t>
            </a:r>
          </a:p>
          <a:p>
            <a:endParaRPr lang="en-US" sz="2600" dirty="0"/>
          </a:p>
          <a:p>
            <a:endParaRPr lang="en-US" sz="2600" dirty="0"/>
          </a:p>
          <a:p>
            <a:endParaRPr lang="en-US" sz="2400" dirty="0"/>
          </a:p>
        </p:txBody>
      </p:sp>
    </p:spTree>
    <p:extLst>
      <p:ext uri="{BB962C8B-B14F-4D97-AF65-F5344CB8AC3E}">
        <p14:creationId xmlns:p14="http://schemas.microsoft.com/office/powerpoint/2010/main" val="404706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33400"/>
          </a:xfrm>
        </p:spPr>
        <p:txBody>
          <a:bodyPr/>
          <a:lstStyle/>
          <a:p>
            <a:r>
              <a:rPr lang="en-US" sz="2800" b="1" dirty="0">
                <a:latin typeface="+mj-lt"/>
                <a:cs typeface="Times New Roman" panose="02020603050405020304" pitchFamily="18" charset="0"/>
              </a:rPr>
              <a:t>Inter-American Telecommunication Commission (CITEL)</a:t>
            </a:r>
          </a:p>
        </p:txBody>
      </p:sp>
      <p:sp>
        <p:nvSpPr>
          <p:cNvPr id="3" name="Slide Number Placeholder 2"/>
          <p:cNvSpPr>
            <a:spLocks noGrp="1"/>
          </p:cNvSpPr>
          <p:nvPr>
            <p:ph type="sldNum" sz="quarter" idx="4"/>
          </p:nvPr>
        </p:nvSpPr>
        <p:spPr/>
        <p:txBody>
          <a:bodyPr/>
          <a:lstStyle/>
          <a:p>
            <a:fld id="{C4E3D097-A581-4933-943F-92A622067F56}" type="slidenum">
              <a:rPr lang="en-US" smtClean="0"/>
              <a:t>17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914401"/>
            <a:ext cx="832236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0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990600"/>
          </a:xfrm>
        </p:spPr>
        <p:txBody>
          <a:bodyPr/>
          <a:lstStyle/>
          <a:p>
            <a:r>
              <a:rPr lang="en-US" sz="2800" b="1" dirty="0">
                <a:latin typeface="+mj-lt"/>
                <a:cs typeface="Times New Roman" panose="02020603050405020304" pitchFamily="18" charset="0"/>
              </a:rPr>
              <a:t>European Conference Of Postal And Telecommunications Administrations (CEPT)</a:t>
            </a:r>
          </a:p>
        </p:txBody>
      </p:sp>
      <p:sp>
        <p:nvSpPr>
          <p:cNvPr id="3" name="Slide Number Placeholder 2"/>
          <p:cNvSpPr>
            <a:spLocks noGrp="1"/>
          </p:cNvSpPr>
          <p:nvPr>
            <p:ph type="sldNum" sz="quarter" idx="4"/>
          </p:nvPr>
        </p:nvSpPr>
        <p:spPr/>
        <p:txBody>
          <a:bodyPr/>
          <a:lstStyle/>
          <a:p>
            <a:fld id="{C4E3D097-A581-4933-943F-92A622067F56}" type="slidenum">
              <a:rPr lang="en-US" smtClean="0"/>
              <a:t>18</a:t>
            </a:fld>
            <a:endParaRPr lang="en-US" dirty="0"/>
          </a:p>
        </p:txBody>
      </p:sp>
      <p:sp>
        <p:nvSpPr>
          <p:cNvPr id="50" name="AutoShape 10"/>
          <p:cNvSpPr>
            <a:spLocks noChangeArrowheads="1"/>
          </p:cNvSpPr>
          <p:nvPr/>
        </p:nvSpPr>
        <p:spPr bwMode="auto">
          <a:xfrm>
            <a:off x="4513580" y="2497199"/>
            <a:ext cx="1145540" cy="364385"/>
          </a:xfrm>
          <a:prstGeom prst="roundRect">
            <a:avLst>
              <a:gd name="adj" fmla="val 16667"/>
            </a:avLst>
          </a:prstGeom>
          <a:solidFill>
            <a:srgbClr val="FFCCFF"/>
          </a:solidFill>
          <a:ln w="9525">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latin typeface="Tahoma" pitchFamily="34" charset="0"/>
              </a:rPr>
              <a:t>Presidency</a:t>
            </a:r>
            <a:endParaRPr lang="en-GB" altLang="en-US" sz="900" b="1">
              <a:latin typeface="Times New Roman" pitchFamily="18" charset="0"/>
            </a:endParaRPr>
          </a:p>
        </p:txBody>
      </p:sp>
      <p:sp>
        <p:nvSpPr>
          <p:cNvPr id="51" name="AutoShape 11"/>
          <p:cNvSpPr>
            <a:spLocks noChangeArrowheads="1"/>
          </p:cNvSpPr>
          <p:nvPr/>
        </p:nvSpPr>
        <p:spPr bwMode="auto">
          <a:xfrm>
            <a:off x="3079751" y="1635715"/>
            <a:ext cx="5990590" cy="502920"/>
          </a:xfrm>
          <a:prstGeom prst="roundRect">
            <a:avLst>
              <a:gd name="adj" fmla="val 16667"/>
            </a:avLst>
          </a:prstGeom>
          <a:solidFill>
            <a:srgbClr val="DDDDDD"/>
          </a:solidFill>
          <a:ln w="9525">
            <a:solidFill>
              <a:srgbClr val="00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1500">
                <a:latin typeface="Tahoma" pitchFamily="34" charset="0"/>
              </a:rPr>
              <a:t>CEPT Assembly</a:t>
            </a:r>
            <a:endParaRPr lang="en-GB" altLang="en-US" sz="1500">
              <a:latin typeface="Times New Roman" pitchFamily="18" charset="0"/>
            </a:endParaRPr>
          </a:p>
        </p:txBody>
      </p:sp>
      <p:sp>
        <p:nvSpPr>
          <p:cNvPr id="52" name="AutoShape 12"/>
          <p:cNvSpPr>
            <a:spLocks noChangeArrowheads="1"/>
          </p:cNvSpPr>
          <p:nvPr/>
        </p:nvSpPr>
        <p:spPr bwMode="auto">
          <a:xfrm>
            <a:off x="4531360" y="4207359"/>
            <a:ext cx="1137920" cy="364384"/>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t>CERP</a:t>
            </a:r>
          </a:p>
        </p:txBody>
      </p:sp>
      <p:sp>
        <p:nvSpPr>
          <p:cNvPr id="53" name="AutoShape 13"/>
          <p:cNvSpPr>
            <a:spLocks noChangeArrowheads="1"/>
          </p:cNvSpPr>
          <p:nvPr/>
        </p:nvSpPr>
        <p:spPr bwMode="auto">
          <a:xfrm>
            <a:off x="4505960" y="3227131"/>
            <a:ext cx="1137920" cy="364384"/>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t>ECC</a:t>
            </a:r>
          </a:p>
        </p:txBody>
      </p:sp>
      <p:sp>
        <p:nvSpPr>
          <p:cNvPr id="54" name="AutoShape 14"/>
          <p:cNvSpPr>
            <a:spLocks noChangeArrowheads="1"/>
          </p:cNvSpPr>
          <p:nvPr/>
        </p:nvSpPr>
        <p:spPr bwMode="auto">
          <a:xfrm>
            <a:off x="2796541" y="3221311"/>
            <a:ext cx="1156970" cy="358563"/>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t>ECO</a:t>
            </a:r>
          </a:p>
        </p:txBody>
      </p:sp>
      <p:sp>
        <p:nvSpPr>
          <p:cNvPr id="55" name="AutoShape 15"/>
          <p:cNvSpPr>
            <a:spLocks noChangeArrowheads="1"/>
          </p:cNvSpPr>
          <p:nvPr/>
        </p:nvSpPr>
        <p:spPr bwMode="auto">
          <a:xfrm>
            <a:off x="2795270" y="2497199"/>
            <a:ext cx="1156970" cy="358563"/>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t>Council</a:t>
            </a:r>
          </a:p>
        </p:txBody>
      </p:sp>
      <p:sp>
        <p:nvSpPr>
          <p:cNvPr id="56" name="AutoShape 16"/>
          <p:cNvSpPr>
            <a:spLocks noChangeArrowheads="1"/>
          </p:cNvSpPr>
          <p:nvPr/>
        </p:nvSpPr>
        <p:spPr bwMode="auto">
          <a:xfrm>
            <a:off x="4521200" y="4909352"/>
            <a:ext cx="1143000" cy="364385"/>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en-US" sz="900" b="1"/>
              <a:t>Com-ITU</a:t>
            </a:r>
          </a:p>
        </p:txBody>
      </p:sp>
      <p:sp>
        <p:nvSpPr>
          <p:cNvPr id="57" name="AutoShape 18"/>
          <p:cNvSpPr>
            <a:spLocks noChangeArrowheads="1"/>
          </p:cNvSpPr>
          <p:nvPr/>
        </p:nvSpPr>
        <p:spPr bwMode="auto">
          <a:xfrm>
            <a:off x="7025640" y="2988477"/>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Working Group</a:t>
            </a:r>
          </a:p>
          <a:p>
            <a:pPr algn="ctr" eaLnBrk="1" hangingPunct="1">
              <a:spcBef>
                <a:spcPct val="0"/>
              </a:spcBef>
              <a:buFontTx/>
              <a:buNone/>
            </a:pPr>
            <a:r>
              <a:rPr lang="da-DK" altLang="en-US" sz="700">
                <a:latin typeface="Tahoma" pitchFamily="34" charset="0"/>
              </a:rPr>
              <a:t>Frequency Management</a:t>
            </a:r>
          </a:p>
          <a:p>
            <a:pPr algn="ctr" eaLnBrk="1" hangingPunct="1">
              <a:spcBef>
                <a:spcPct val="0"/>
              </a:spcBef>
              <a:buFontTx/>
              <a:buNone/>
            </a:pPr>
            <a:r>
              <a:rPr lang="da-DK" altLang="en-US" sz="700">
                <a:latin typeface="Tahoma" pitchFamily="34" charset="0"/>
              </a:rPr>
              <a:t>(WG FM)</a:t>
            </a:r>
            <a:endParaRPr lang="en-US" altLang="en-US" sz="700">
              <a:latin typeface="Tahoma" pitchFamily="34" charset="0"/>
            </a:endParaRPr>
          </a:p>
        </p:txBody>
      </p:sp>
      <p:sp>
        <p:nvSpPr>
          <p:cNvPr id="58" name="AutoShape 19"/>
          <p:cNvSpPr>
            <a:spLocks noChangeArrowheads="1"/>
          </p:cNvSpPr>
          <p:nvPr/>
        </p:nvSpPr>
        <p:spPr bwMode="auto">
          <a:xfrm>
            <a:off x="5764531" y="2993134"/>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Working Group</a:t>
            </a:r>
          </a:p>
          <a:p>
            <a:pPr algn="ctr" eaLnBrk="1" hangingPunct="1">
              <a:spcBef>
                <a:spcPct val="0"/>
              </a:spcBef>
              <a:buFontTx/>
              <a:buNone/>
            </a:pPr>
            <a:r>
              <a:rPr lang="da-DK" altLang="en-US" sz="700">
                <a:latin typeface="Tahoma" pitchFamily="34" charset="0"/>
              </a:rPr>
              <a:t>Spectrum Engineering</a:t>
            </a:r>
          </a:p>
          <a:p>
            <a:pPr algn="ctr" eaLnBrk="1" hangingPunct="1">
              <a:spcBef>
                <a:spcPct val="0"/>
              </a:spcBef>
              <a:buFontTx/>
              <a:buNone/>
            </a:pPr>
            <a:r>
              <a:rPr lang="da-DK" altLang="en-US" sz="700">
                <a:latin typeface="Tahoma" pitchFamily="34" charset="0"/>
              </a:rPr>
              <a:t>(WG SE)</a:t>
            </a:r>
            <a:endParaRPr lang="en-US" altLang="en-US" sz="700">
              <a:latin typeface="Tahoma" pitchFamily="34" charset="0"/>
            </a:endParaRPr>
          </a:p>
        </p:txBody>
      </p:sp>
      <p:sp>
        <p:nvSpPr>
          <p:cNvPr id="59" name="AutoShape 21"/>
          <p:cNvSpPr>
            <a:spLocks noChangeArrowheads="1"/>
          </p:cNvSpPr>
          <p:nvPr/>
        </p:nvSpPr>
        <p:spPr bwMode="auto">
          <a:xfrm>
            <a:off x="7024371" y="3473935"/>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Conference</a:t>
            </a:r>
          </a:p>
          <a:p>
            <a:pPr algn="ctr" eaLnBrk="1" hangingPunct="1">
              <a:spcBef>
                <a:spcPct val="0"/>
              </a:spcBef>
              <a:buFontTx/>
              <a:buNone/>
            </a:pPr>
            <a:r>
              <a:rPr lang="da-DK" altLang="en-US" sz="700">
                <a:latin typeface="Tahoma" pitchFamily="34" charset="0"/>
              </a:rPr>
              <a:t>Preparatory Group</a:t>
            </a:r>
          </a:p>
          <a:p>
            <a:pPr algn="ctr" eaLnBrk="1" hangingPunct="1">
              <a:spcBef>
                <a:spcPct val="0"/>
              </a:spcBef>
              <a:buFontTx/>
              <a:buNone/>
            </a:pPr>
            <a:r>
              <a:rPr lang="da-DK" altLang="en-US" sz="700">
                <a:latin typeface="Tahoma" pitchFamily="34" charset="0"/>
              </a:rPr>
              <a:t>(WG CPG)</a:t>
            </a:r>
            <a:endParaRPr lang="en-US" altLang="en-US" sz="700">
              <a:latin typeface="Tahoma" pitchFamily="34" charset="0"/>
            </a:endParaRPr>
          </a:p>
        </p:txBody>
      </p:sp>
      <p:sp>
        <p:nvSpPr>
          <p:cNvPr id="60" name="AutoShape 23"/>
          <p:cNvSpPr>
            <a:spLocks noChangeArrowheads="1"/>
          </p:cNvSpPr>
          <p:nvPr/>
        </p:nvSpPr>
        <p:spPr bwMode="auto">
          <a:xfrm>
            <a:off x="5765800" y="3476263"/>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Working Group</a:t>
            </a:r>
          </a:p>
          <a:p>
            <a:pPr algn="ctr" eaLnBrk="1" hangingPunct="1">
              <a:spcBef>
                <a:spcPct val="0"/>
              </a:spcBef>
              <a:buFontTx/>
              <a:buNone/>
            </a:pPr>
            <a:r>
              <a:rPr lang="da-DK" altLang="en-US" sz="700">
                <a:latin typeface="Tahoma" pitchFamily="34" charset="0"/>
              </a:rPr>
              <a:t>Numbering and</a:t>
            </a:r>
          </a:p>
          <a:p>
            <a:pPr algn="ctr" eaLnBrk="1" hangingPunct="1">
              <a:spcBef>
                <a:spcPct val="0"/>
              </a:spcBef>
              <a:buFontTx/>
              <a:buNone/>
            </a:pPr>
            <a:r>
              <a:rPr lang="da-DK" altLang="en-US" sz="700">
                <a:latin typeface="Tahoma" pitchFamily="34" charset="0"/>
              </a:rPr>
              <a:t>Networks (WG NaN)</a:t>
            </a:r>
            <a:endParaRPr lang="en-US" altLang="en-US" sz="700">
              <a:latin typeface="Tahoma" pitchFamily="34" charset="0"/>
            </a:endParaRPr>
          </a:p>
        </p:txBody>
      </p:sp>
      <p:sp>
        <p:nvSpPr>
          <p:cNvPr id="61" name="AutoShape 24"/>
          <p:cNvSpPr>
            <a:spLocks noChangeArrowheads="1"/>
          </p:cNvSpPr>
          <p:nvPr/>
        </p:nvSpPr>
        <p:spPr bwMode="auto">
          <a:xfrm>
            <a:off x="8301991" y="3475099"/>
            <a:ext cx="1140460" cy="365548"/>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Committee</a:t>
            </a:r>
          </a:p>
          <a:p>
            <a:pPr algn="ctr" eaLnBrk="1" hangingPunct="1">
              <a:spcBef>
                <a:spcPct val="0"/>
              </a:spcBef>
              <a:buFontTx/>
              <a:buNone/>
            </a:pPr>
            <a:r>
              <a:rPr lang="da-DK" altLang="en-US" sz="700">
                <a:latin typeface="Tahoma" pitchFamily="34" charset="0"/>
              </a:rPr>
              <a:t>Task Groups and</a:t>
            </a:r>
          </a:p>
          <a:p>
            <a:pPr algn="ctr" eaLnBrk="1" hangingPunct="1">
              <a:spcBef>
                <a:spcPct val="0"/>
              </a:spcBef>
              <a:buFontTx/>
              <a:buNone/>
            </a:pPr>
            <a:r>
              <a:rPr lang="da-DK" altLang="en-US" sz="700">
                <a:latin typeface="Tahoma" pitchFamily="34" charset="0"/>
              </a:rPr>
              <a:t>Project Teams</a:t>
            </a:r>
            <a:endParaRPr lang="en-US" altLang="en-US" sz="700">
              <a:latin typeface="Tahoma" pitchFamily="34" charset="0"/>
            </a:endParaRPr>
          </a:p>
        </p:txBody>
      </p:sp>
      <p:sp>
        <p:nvSpPr>
          <p:cNvPr id="62" name="AutoShape 26"/>
          <p:cNvSpPr>
            <a:spLocks noChangeArrowheads="1"/>
          </p:cNvSpPr>
          <p:nvPr/>
        </p:nvSpPr>
        <p:spPr bwMode="auto">
          <a:xfrm>
            <a:off x="5765800" y="3959392"/>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Working Group</a:t>
            </a:r>
          </a:p>
          <a:p>
            <a:pPr algn="ctr" eaLnBrk="1" hangingPunct="1">
              <a:spcBef>
                <a:spcPct val="0"/>
              </a:spcBef>
              <a:buFontTx/>
              <a:buNone/>
            </a:pPr>
            <a:r>
              <a:rPr lang="da-DK" altLang="en-US" sz="700">
                <a:latin typeface="Tahoma" pitchFamily="34" charset="0"/>
              </a:rPr>
              <a:t>Policy</a:t>
            </a:r>
            <a:endParaRPr lang="en-US" altLang="en-US" sz="700">
              <a:latin typeface="Tahoma" pitchFamily="34" charset="0"/>
            </a:endParaRPr>
          </a:p>
        </p:txBody>
      </p:sp>
      <p:sp>
        <p:nvSpPr>
          <p:cNvPr id="63" name="AutoShape 27"/>
          <p:cNvSpPr>
            <a:spLocks noChangeArrowheads="1"/>
          </p:cNvSpPr>
          <p:nvPr/>
        </p:nvSpPr>
        <p:spPr bwMode="auto">
          <a:xfrm>
            <a:off x="7033260" y="3961720"/>
            <a:ext cx="1140460" cy="365548"/>
          </a:xfrm>
          <a:prstGeom prst="roundRect">
            <a:avLst>
              <a:gd name="adj" fmla="val 1666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Working Group</a:t>
            </a:r>
          </a:p>
          <a:p>
            <a:pPr algn="ctr" eaLnBrk="1" hangingPunct="1">
              <a:spcBef>
                <a:spcPct val="0"/>
              </a:spcBef>
              <a:buFontTx/>
              <a:buNone/>
            </a:pPr>
            <a:r>
              <a:rPr lang="da-DK" altLang="en-US" sz="700">
                <a:latin typeface="Tahoma" pitchFamily="34" charset="0"/>
              </a:rPr>
              <a:t>UPU</a:t>
            </a:r>
            <a:endParaRPr lang="en-US" altLang="en-US" sz="700">
              <a:latin typeface="Tahoma" pitchFamily="34" charset="0"/>
            </a:endParaRPr>
          </a:p>
        </p:txBody>
      </p:sp>
      <p:sp>
        <p:nvSpPr>
          <p:cNvPr id="64" name="Line 51"/>
          <p:cNvSpPr>
            <a:spLocks noChangeShapeType="1"/>
          </p:cNvSpPr>
          <p:nvPr/>
        </p:nvSpPr>
        <p:spPr bwMode="auto">
          <a:xfrm>
            <a:off x="2913380" y="5500748"/>
            <a:ext cx="382270"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537" tIns="35268" rIns="70537" bIns="35268"/>
          <a:lstStyle/>
          <a:p>
            <a:endParaRPr lang="en-US"/>
          </a:p>
        </p:txBody>
      </p:sp>
      <p:sp>
        <p:nvSpPr>
          <p:cNvPr id="65" name="Text Box 53"/>
          <p:cNvSpPr txBox="1">
            <a:spLocks noChangeArrowheads="1"/>
          </p:cNvSpPr>
          <p:nvPr/>
        </p:nvSpPr>
        <p:spPr bwMode="auto">
          <a:xfrm>
            <a:off x="3295650" y="5408779"/>
            <a:ext cx="759608" cy="16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en-US" sz="600">
                <a:latin typeface="Tahoma" pitchFamily="34" charset="0"/>
              </a:rPr>
              <a:t>Support from ECO</a:t>
            </a:r>
            <a:endParaRPr lang="en-US" altLang="en-US" sz="600">
              <a:latin typeface="Tahoma" pitchFamily="34" charset="0"/>
            </a:endParaRPr>
          </a:p>
        </p:txBody>
      </p:sp>
      <p:sp>
        <p:nvSpPr>
          <p:cNvPr id="66" name="Text Box 54"/>
          <p:cNvSpPr txBox="1">
            <a:spLocks noChangeArrowheads="1"/>
          </p:cNvSpPr>
          <p:nvPr/>
        </p:nvSpPr>
        <p:spPr bwMode="auto">
          <a:xfrm>
            <a:off x="8371840" y="5627642"/>
            <a:ext cx="1155700" cy="16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537" tIns="35268" rIns="70537" bIns="3526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en-US" sz="600">
                <a:latin typeface="Tahoma" pitchFamily="34" charset="0"/>
              </a:rPr>
              <a:t>Updated: October 2013</a:t>
            </a:r>
            <a:endParaRPr lang="en-US" altLang="en-US" sz="600">
              <a:latin typeface="Tahoma" pitchFamily="34" charset="0"/>
            </a:endParaRPr>
          </a:p>
        </p:txBody>
      </p:sp>
      <p:sp>
        <p:nvSpPr>
          <p:cNvPr id="67" name="Text Box 55"/>
          <p:cNvSpPr txBox="1">
            <a:spLocks noChangeArrowheads="1"/>
          </p:cNvSpPr>
          <p:nvPr/>
        </p:nvSpPr>
        <p:spPr bwMode="auto">
          <a:xfrm>
            <a:off x="2825751" y="5579912"/>
            <a:ext cx="2319330" cy="16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en-US" sz="600">
                <a:latin typeface="Tahoma" pitchFamily="34" charset="0"/>
              </a:rPr>
              <a:t>ECO is the permanent office of CEPT established in Copenhagen</a:t>
            </a:r>
            <a:endParaRPr lang="en-US" altLang="en-US" sz="600">
              <a:latin typeface="Tahoma" pitchFamily="34" charset="0"/>
            </a:endParaRPr>
          </a:p>
        </p:txBody>
      </p:sp>
      <p:cxnSp>
        <p:nvCxnSpPr>
          <p:cNvPr id="68" name="AutoShape 162"/>
          <p:cNvCxnSpPr>
            <a:cxnSpLocks noChangeShapeType="1"/>
            <a:stCxn id="58" idx="2"/>
            <a:endCxn id="60" idx="0"/>
          </p:cNvCxnSpPr>
          <p:nvPr/>
        </p:nvCxnSpPr>
        <p:spPr bwMode="auto">
          <a:xfrm rot="16200000" flipH="1">
            <a:off x="6276606" y="3416837"/>
            <a:ext cx="117581" cy="1270"/>
          </a:xfrm>
          <a:prstGeom prst="bentConnector3">
            <a:avLst>
              <a:gd name="adj1" fmla="val 495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63"/>
          <p:cNvCxnSpPr>
            <a:cxnSpLocks noChangeShapeType="1"/>
            <a:stCxn id="57" idx="2"/>
            <a:endCxn id="59" idx="0"/>
          </p:cNvCxnSpPr>
          <p:nvPr/>
        </p:nvCxnSpPr>
        <p:spPr bwMode="auto">
          <a:xfrm rot="5400000">
            <a:off x="7535280" y="3413345"/>
            <a:ext cx="119910" cy="1270"/>
          </a:xfrm>
          <a:prstGeom prst="bentConnector3">
            <a:avLst>
              <a:gd name="adj1" fmla="val 4951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164"/>
          <p:cNvCxnSpPr>
            <a:cxnSpLocks noChangeShapeType="1"/>
            <a:endCxn id="61" idx="0"/>
          </p:cNvCxnSpPr>
          <p:nvPr/>
        </p:nvCxnSpPr>
        <p:spPr bwMode="auto">
          <a:xfrm>
            <a:off x="8872220" y="3404084"/>
            <a:ext cx="0" cy="7101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167"/>
          <p:cNvCxnSpPr>
            <a:cxnSpLocks noChangeShapeType="1"/>
            <a:stCxn id="53" idx="3"/>
          </p:cNvCxnSpPr>
          <p:nvPr/>
        </p:nvCxnSpPr>
        <p:spPr bwMode="auto">
          <a:xfrm flipV="1">
            <a:off x="5643881" y="3407577"/>
            <a:ext cx="3219450" cy="2328"/>
          </a:xfrm>
          <a:prstGeom prst="bentConnector3">
            <a:avLst>
              <a:gd name="adj1" fmla="val 4998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2" name="Group 184"/>
          <p:cNvGrpSpPr>
            <a:grpSpLocks/>
          </p:cNvGrpSpPr>
          <p:nvPr/>
        </p:nvGrpSpPr>
        <p:grpSpPr bwMode="auto">
          <a:xfrm>
            <a:off x="4362451" y="2140964"/>
            <a:ext cx="160020" cy="2954655"/>
            <a:chOff x="1531" y="1236"/>
            <a:chExt cx="126" cy="2538"/>
          </a:xfrm>
        </p:grpSpPr>
        <p:sp>
          <p:nvSpPr>
            <p:cNvPr id="73" name="Line 171"/>
            <p:cNvSpPr>
              <a:spLocks noChangeShapeType="1"/>
            </p:cNvSpPr>
            <p:nvPr/>
          </p:nvSpPr>
          <p:spPr bwMode="auto">
            <a:xfrm>
              <a:off x="1534" y="1693"/>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72"/>
            <p:cNvSpPr>
              <a:spLocks noChangeShapeType="1"/>
            </p:cNvSpPr>
            <p:nvPr/>
          </p:nvSpPr>
          <p:spPr bwMode="auto">
            <a:xfrm>
              <a:off x="1531" y="2321"/>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73"/>
            <p:cNvSpPr>
              <a:spLocks noChangeShapeType="1"/>
            </p:cNvSpPr>
            <p:nvPr/>
          </p:nvSpPr>
          <p:spPr bwMode="auto">
            <a:xfrm>
              <a:off x="1542" y="3165"/>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74"/>
            <p:cNvSpPr>
              <a:spLocks noChangeShapeType="1"/>
            </p:cNvSpPr>
            <p:nvPr/>
          </p:nvSpPr>
          <p:spPr bwMode="auto">
            <a:xfrm>
              <a:off x="1540" y="3770"/>
              <a:ext cx="1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175"/>
            <p:cNvSpPr>
              <a:spLocks noChangeShapeType="1"/>
            </p:cNvSpPr>
            <p:nvPr/>
          </p:nvSpPr>
          <p:spPr bwMode="auto">
            <a:xfrm flipV="1">
              <a:off x="1535" y="1236"/>
              <a:ext cx="0" cy="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78" name="AutoShape 176"/>
          <p:cNvCxnSpPr>
            <a:cxnSpLocks noChangeShapeType="1"/>
            <a:stCxn id="55" idx="2"/>
            <a:endCxn id="54" idx="0"/>
          </p:cNvCxnSpPr>
          <p:nvPr/>
        </p:nvCxnSpPr>
        <p:spPr bwMode="auto">
          <a:xfrm rot="16200000" flipH="1">
            <a:off x="3192252" y="3037901"/>
            <a:ext cx="365548" cy="127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 Box 177"/>
          <p:cNvSpPr txBox="1">
            <a:spLocks noChangeArrowheads="1"/>
          </p:cNvSpPr>
          <p:nvPr/>
        </p:nvSpPr>
        <p:spPr bwMode="auto">
          <a:xfrm>
            <a:off x="5787390" y="2544930"/>
            <a:ext cx="2255210" cy="25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600"/>
              <a:t>The Chairmen of the Committees (ECC, CERP and Com-ITU)</a:t>
            </a:r>
          </a:p>
          <a:p>
            <a:pPr eaLnBrk="1" hangingPunct="1">
              <a:spcBef>
                <a:spcPct val="0"/>
              </a:spcBef>
              <a:buFontTx/>
              <a:buNone/>
            </a:pPr>
            <a:r>
              <a:rPr lang="en-GB" altLang="en-US" sz="600"/>
              <a:t>form the Presidency of CEPT</a:t>
            </a:r>
          </a:p>
        </p:txBody>
      </p:sp>
      <p:grpSp>
        <p:nvGrpSpPr>
          <p:cNvPr id="80" name="Group 185"/>
          <p:cNvGrpSpPr>
            <a:grpSpLocks/>
          </p:cNvGrpSpPr>
          <p:nvPr/>
        </p:nvGrpSpPr>
        <p:grpSpPr bwMode="auto">
          <a:xfrm>
            <a:off x="3953511" y="2668332"/>
            <a:ext cx="321310" cy="2423795"/>
            <a:chOff x="1209" y="1689"/>
            <a:chExt cx="253" cy="2082"/>
          </a:xfrm>
        </p:grpSpPr>
        <p:sp>
          <p:nvSpPr>
            <p:cNvPr id="81" name="Line 178"/>
            <p:cNvSpPr>
              <a:spLocks noChangeShapeType="1"/>
            </p:cNvSpPr>
            <p:nvPr/>
          </p:nvSpPr>
          <p:spPr bwMode="auto">
            <a:xfrm>
              <a:off x="1351" y="1693"/>
              <a:ext cx="0" cy="207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179"/>
            <p:cNvSpPr>
              <a:spLocks noChangeShapeType="1"/>
            </p:cNvSpPr>
            <p:nvPr/>
          </p:nvSpPr>
          <p:spPr bwMode="auto">
            <a:xfrm>
              <a:off x="1351" y="1689"/>
              <a:ext cx="104"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180"/>
            <p:cNvSpPr>
              <a:spLocks noChangeShapeType="1"/>
            </p:cNvSpPr>
            <p:nvPr/>
          </p:nvSpPr>
          <p:spPr bwMode="auto">
            <a:xfrm>
              <a:off x="1209" y="2316"/>
              <a:ext cx="253"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181"/>
            <p:cNvSpPr>
              <a:spLocks noChangeShapeType="1"/>
            </p:cNvSpPr>
            <p:nvPr/>
          </p:nvSpPr>
          <p:spPr bwMode="auto">
            <a:xfrm>
              <a:off x="1358" y="3165"/>
              <a:ext cx="104"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182"/>
            <p:cNvSpPr>
              <a:spLocks noChangeShapeType="1"/>
            </p:cNvSpPr>
            <p:nvPr/>
          </p:nvSpPr>
          <p:spPr bwMode="auto">
            <a:xfrm>
              <a:off x="1348" y="3771"/>
              <a:ext cx="104"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Line 192"/>
          <p:cNvSpPr>
            <a:spLocks noChangeShapeType="1"/>
          </p:cNvSpPr>
          <p:nvPr/>
        </p:nvSpPr>
        <p:spPr bwMode="auto">
          <a:xfrm>
            <a:off x="6336030" y="4330762"/>
            <a:ext cx="0" cy="51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p>
            <a:endParaRPr lang="en-US"/>
          </a:p>
        </p:txBody>
      </p:sp>
      <p:pic>
        <p:nvPicPr>
          <p:cNvPr id="87" name="Picture 209" descr="CEP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77507"/>
            <a:ext cx="645160" cy="59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Elbow Connector 87"/>
          <p:cNvCxnSpPr>
            <a:stCxn id="52" idx="3"/>
            <a:endCxn id="63" idx="2"/>
          </p:cNvCxnSpPr>
          <p:nvPr/>
        </p:nvCxnSpPr>
        <p:spPr>
          <a:xfrm flipV="1">
            <a:off x="5669281" y="4327269"/>
            <a:ext cx="1934210" cy="628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utoShape 24"/>
          <p:cNvSpPr>
            <a:spLocks noChangeArrowheads="1"/>
          </p:cNvSpPr>
          <p:nvPr/>
        </p:nvSpPr>
        <p:spPr bwMode="auto">
          <a:xfrm>
            <a:off x="5787391" y="4907024"/>
            <a:ext cx="1140460" cy="365548"/>
          </a:xfrm>
          <a:prstGeom prst="roundRect">
            <a:avLst>
              <a:gd name="adj" fmla="val 16667"/>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537" tIns="35268" rIns="70537" bIns="35268"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a-DK" altLang="en-US" sz="700">
                <a:latin typeface="Tahoma" pitchFamily="34" charset="0"/>
              </a:rPr>
              <a:t>Committee</a:t>
            </a:r>
          </a:p>
          <a:p>
            <a:pPr algn="ctr" eaLnBrk="1" hangingPunct="1">
              <a:spcBef>
                <a:spcPct val="0"/>
              </a:spcBef>
              <a:buFontTx/>
              <a:buNone/>
            </a:pPr>
            <a:r>
              <a:rPr lang="da-DK" altLang="en-US" sz="700">
                <a:latin typeface="Tahoma" pitchFamily="34" charset="0"/>
              </a:rPr>
              <a:t>Task Groups and</a:t>
            </a:r>
          </a:p>
          <a:p>
            <a:pPr algn="ctr" eaLnBrk="1" hangingPunct="1">
              <a:spcBef>
                <a:spcPct val="0"/>
              </a:spcBef>
              <a:buFontTx/>
              <a:buNone/>
            </a:pPr>
            <a:r>
              <a:rPr lang="da-DK" altLang="en-US" sz="700">
                <a:latin typeface="Tahoma" pitchFamily="34" charset="0"/>
              </a:rPr>
              <a:t>Project Teams</a:t>
            </a:r>
            <a:endParaRPr lang="en-US" altLang="en-US" sz="700">
              <a:latin typeface="Tahoma" pitchFamily="34" charset="0"/>
            </a:endParaRPr>
          </a:p>
        </p:txBody>
      </p:sp>
      <p:cxnSp>
        <p:nvCxnSpPr>
          <p:cNvPr id="90" name="Straight Connector 89"/>
          <p:cNvCxnSpPr>
            <a:stCxn id="56" idx="3"/>
            <a:endCxn id="89" idx="1"/>
          </p:cNvCxnSpPr>
          <p:nvPr/>
        </p:nvCxnSpPr>
        <p:spPr>
          <a:xfrm flipV="1">
            <a:off x="5664200" y="5089798"/>
            <a:ext cx="123190" cy="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Elbow Connector 46"/>
          <p:cNvCxnSpPr>
            <a:endCxn id="89" idx="1"/>
          </p:cNvCxnSpPr>
          <p:nvPr/>
        </p:nvCxnSpPr>
        <p:spPr>
          <a:xfrm>
            <a:off x="5659120" y="5083977"/>
            <a:ext cx="128270" cy="582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73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533400"/>
          </a:xfrm>
        </p:spPr>
        <p:txBody>
          <a:bodyPr/>
          <a:lstStyle/>
          <a:p>
            <a:r>
              <a:rPr lang="en-US" sz="2800" b="1" dirty="0">
                <a:latin typeface="+mj-lt"/>
                <a:cs typeface="Times New Roman" panose="02020603050405020304" pitchFamily="18" charset="0"/>
              </a:rPr>
              <a:t>Regional Preparations for WRCs</a:t>
            </a:r>
          </a:p>
        </p:txBody>
      </p:sp>
      <p:sp>
        <p:nvSpPr>
          <p:cNvPr id="3" name="Slide Number Placeholder 2"/>
          <p:cNvSpPr>
            <a:spLocks noGrp="1"/>
          </p:cNvSpPr>
          <p:nvPr>
            <p:ph type="sldNum" sz="quarter" idx="4"/>
          </p:nvPr>
        </p:nvSpPr>
        <p:spPr/>
        <p:txBody>
          <a:bodyPr/>
          <a:lstStyle/>
          <a:p>
            <a:fld id="{C4E3D097-A581-4933-943F-92A622067F56}" type="slidenum">
              <a:rPr lang="en-US" smtClean="0"/>
              <a:t>19</a:t>
            </a:fld>
            <a:endParaRPr lang="en-US" dirty="0"/>
          </a:p>
        </p:txBody>
      </p:sp>
      <p:sp>
        <p:nvSpPr>
          <p:cNvPr id="4" name="Text Placeholder 3"/>
          <p:cNvSpPr>
            <a:spLocks noGrp="1"/>
          </p:cNvSpPr>
          <p:nvPr>
            <p:ph type="body" sz="quarter" idx="10"/>
          </p:nvPr>
        </p:nvSpPr>
        <p:spPr>
          <a:xfrm>
            <a:off x="1905000" y="2057400"/>
            <a:ext cx="8382000" cy="3962400"/>
          </a:xfrm>
        </p:spPr>
        <p:txBody>
          <a:bodyPr>
            <a:noAutofit/>
          </a:bodyPr>
          <a:lstStyle/>
          <a:p>
            <a:pPr marL="0" indent="0">
              <a:buNone/>
            </a:pPr>
            <a:r>
              <a:rPr lang="en-US" sz="2000" dirty="0"/>
              <a:t>In recent WRCs, the participation of member states as part of </a:t>
            </a:r>
            <a:r>
              <a:rPr lang="en-US" sz="2000" b="1" i="1" dirty="0"/>
              <a:t>Regional Groups </a:t>
            </a:r>
            <a:r>
              <a:rPr lang="en-US" sz="2000" dirty="0"/>
              <a:t>(groups of countries associated by geography as well as politics) has been an important part of reaching consensus on the issues before each conference.</a:t>
            </a:r>
          </a:p>
          <a:p>
            <a:pPr marL="0" indent="0">
              <a:buNone/>
            </a:pPr>
            <a:endParaRPr lang="en-US" sz="2000" dirty="0"/>
          </a:p>
          <a:p>
            <a:r>
              <a:rPr lang="en-US" sz="2000" dirty="0"/>
              <a:t>Regional Groups prepare views and proposals on WRC agenda items and submit proposals to the WRC on behalf of their regional group.</a:t>
            </a:r>
          </a:p>
          <a:p>
            <a:r>
              <a:rPr lang="en-US" sz="2000" dirty="0"/>
              <a:t>Each Regional Group has its own set of rules and procedures for producing regional proposals to the WRC.</a:t>
            </a:r>
          </a:p>
          <a:p>
            <a:pPr marL="0" indent="0">
              <a:buNone/>
            </a:pPr>
            <a:endParaRPr lang="en-US" sz="2000" dirty="0"/>
          </a:p>
          <a:p>
            <a:pPr marL="0" indent="0">
              <a:buNone/>
            </a:pPr>
            <a:r>
              <a:rPr lang="en-US" sz="2000" dirty="0"/>
              <a:t>Examples of Regional Group preparations can be seen at:</a:t>
            </a:r>
          </a:p>
          <a:p>
            <a:pPr marL="0" indent="0">
              <a:buNone/>
            </a:pPr>
            <a:r>
              <a:rPr lang="en-US" sz="2000" dirty="0">
                <a:hlinkClick r:id="rId2"/>
              </a:rPr>
              <a:t>http://www.itu.int/en/ITU-R/conferences/wrc/2019/Pages/reg-prep.aspx</a:t>
            </a:r>
            <a:endParaRPr lang="en-US" sz="2000" dirty="0"/>
          </a:p>
        </p:txBody>
      </p:sp>
      <p:pic>
        <p:nvPicPr>
          <p:cNvPr id="2049" name="Picture 1" descr="http://www.itu.int/en/ITU-R/PublishingImages/Conferences/reg-prep/a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939" y="1104899"/>
            <a:ext cx="8096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tu.int/en/ITU-R/PublishingImages/Conferences/reg-prep/as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57300"/>
            <a:ext cx="9525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itu.int/en/ITU-R/PublishingImages/Conferences/reg-prep/at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066801"/>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tu.int/en/ITU-R/PublishingImages/Conferences/reg-prep/cep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1066798"/>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itu.int/en/ITU-R/PublishingImages/Conferences/reg-prep/cit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1066801"/>
            <a:ext cx="8763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tu.int/en/ITU-R/PublishingImages/Conferences/reg-prep/rc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801" y="1066801"/>
            <a:ext cx="5429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1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4E8C-B5D5-F6B1-3E2E-5A47BF203E4E}"/>
              </a:ext>
            </a:extLst>
          </p:cNvPr>
          <p:cNvSpPr>
            <a:spLocks noGrp="1"/>
          </p:cNvSpPr>
          <p:nvPr>
            <p:ph type="title"/>
          </p:nvPr>
        </p:nvSpPr>
        <p:spPr>
          <a:xfrm>
            <a:off x="2209801" y="248837"/>
            <a:ext cx="7774733" cy="498598"/>
          </a:xfrm>
        </p:spPr>
        <p:txBody>
          <a:bodyPr/>
          <a:lstStyle/>
          <a:p>
            <a:pPr algn="ctr"/>
            <a:r>
              <a:rPr lang="en-US" sz="3600" b="1" dirty="0">
                <a:latin typeface="Calibri" panose="020F0502020204030204" pitchFamily="34" charset="0"/>
                <a:cs typeface="Calibri" panose="020F0502020204030204" pitchFamily="34" charset="0"/>
              </a:rPr>
              <a:t>Preview</a:t>
            </a:r>
          </a:p>
        </p:txBody>
      </p:sp>
      <p:sp>
        <p:nvSpPr>
          <p:cNvPr id="3" name="TextBox 2">
            <a:extLst>
              <a:ext uri="{FF2B5EF4-FFF2-40B4-BE49-F238E27FC236}">
                <a16:creationId xmlns:a16="http://schemas.microsoft.com/office/drawing/2014/main" id="{24BE10AA-FACB-EF1E-B1AC-7EE8BEEBBD12}"/>
              </a:ext>
            </a:extLst>
          </p:cNvPr>
          <p:cNvSpPr txBox="1"/>
          <p:nvPr/>
        </p:nvSpPr>
        <p:spPr>
          <a:xfrm>
            <a:off x="894735" y="1229032"/>
            <a:ext cx="10687665" cy="2762295"/>
          </a:xfrm>
          <a:prstGeom prst="rect">
            <a:avLst/>
          </a:prstGeom>
          <a:noFill/>
        </p:spPr>
        <p:txBody>
          <a:bodyPr wrap="square" rtlCol="0">
            <a:spAutoFit/>
          </a:bodyPr>
          <a:lstStyle/>
          <a:p>
            <a:pPr marL="214313" indent="-214313">
              <a:buFont typeface="Arial" panose="020B0604020202020204" pitchFamily="34" charset="0"/>
              <a:buChar char="•"/>
              <a:defRPr/>
            </a:pPr>
            <a:r>
              <a:rPr lang="en-US" sz="3200" dirty="0">
                <a:solidFill>
                  <a:srgbClr val="0A2458"/>
                </a:solidFill>
                <a:latin typeface="Calibri" panose="020F0502020204030204" pitchFamily="34" charset="0"/>
                <a:cs typeface="Calibri" panose="020F0502020204030204" pitchFamily="34" charset="0"/>
              </a:rPr>
              <a:t>The Role of NTIA/OSM in U.S. Spectrum Management</a:t>
            </a:r>
          </a:p>
          <a:p>
            <a:pPr marL="214313" indent="-214313">
              <a:buFont typeface="Arial" panose="020B0604020202020204" pitchFamily="34" charset="0"/>
              <a:buChar char="•"/>
              <a:defRPr/>
            </a:pPr>
            <a:r>
              <a:rPr lang="en-US" sz="3200" dirty="0">
                <a:solidFill>
                  <a:srgbClr val="0A2458"/>
                </a:solidFill>
                <a:latin typeface="Calibri" panose="020F0502020204030204" pitchFamily="34" charset="0"/>
                <a:cs typeface="Calibri" panose="020F0502020204030204" pitchFamily="34" charset="0"/>
              </a:rPr>
              <a:t>ITU and WRC</a:t>
            </a:r>
          </a:p>
          <a:p>
            <a:pPr marL="214313" indent="-214313">
              <a:buFont typeface="Arial" panose="020B0604020202020204" pitchFamily="34" charset="0"/>
              <a:buChar char="•"/>
              <a:defRPr/>
            </a:pPr>
            <a:r>
              <a:rPr lang="en-US" sz="3200" dirty="0">
                <a:solidFill>
                  <a:srgbClr val="0A2458"/>
                </a:solidFill>
                <a:latin typeface="Calibri" panose="020F0502020204030204" pitchFamily="34" charset="0"/>
                <a:cs typeface="Calibri" panose="020F0502020204030204" pitchFamily="34" charset="0"/>
              </a:rPr>
              <a:t>The International WRC Preparatory Process</a:t>
            </a:r>
          </a:p>
          <a:p>
            <a:pPr marL="214313" indent="-214313">
              <a:buFont typeface="Arial" panose="020B0604020202020204" pitchFamily="34" charset="0"/>
              <a:buChar char="•"/>
              <a:defRPr/>
            </a:pPr>
            <a:r>
              <a:rPr lang="en-US" sz="3200" dirty="0">
                <a:solidFill>
                  <a:srgbClr val="0A2458"/>
                </a:solidFill>
                <a:latin typeface="Calibri" panose="020F0502020204030204" pitchFamily="34" charset="0"/>
                <a:cs typeface="Calibri" panose="020F0502020204030204" pitchFamily="34" charset="0"/>
              </a:rPr>
              <a:t>The U.S. WRC Preparatory Process</a:t>
            </a:r>
          </a:p>
          <a:p>
            <a:pPr marL="214313" indent="-214313">
              <a:buFont typeface="Arial" panose="020B0604020202020204" pitchFamily="34" charset="0"/>
              <a:buChar char="•"/>
              <a:defRPr/>
            </a:pPr>
            <a:r>
              <a:rPr lang="en-US" sz="3200" dirty="0">
                <a:solidFill>
                  <a:srgbClr val="0A2458"/>
                </a:solidFill>
                <a:latin typeface="Calibri" panose="020F0502020204030204" pitchFamily="34" charset="0"/>
                <a:cs typeface="Calibri" panose="020F0502020204030204" pitchFamily="34" charset="0"/>
              </a:rPr>
              <a:t>The role of CITEL and Other Regional Groups</a:t>
            </a:r>
          </a:p>
          <a:p>
            <a:pPr>
              <a:defRPr/>
            </a:pPr>
            <a:endParaRPr lang="en-US" sz="1350" dirty="0">
              <a:solidFill>
                <a:srgbClr val="0A2458"/>
              </a:solidFill>
              <a:latin typeface="Arial" panose="020B0604020202020204"/>
            </a:endParaRPr>
          </a:p>
        </p:txBody>
      </p:sp>
    </p:spTree>
    <p:extLst>
      <p:ext uri="{BB962C8B-B14F-4D97-AF65-F5344CB8AC3E}">
        <p14:creationId xmlns:p14="http://schemas.microsoft.com/office/powerpoint/2010/main" val="394305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85BB-2B3C-05A3-6133-676F77CE731F}"/>
              </a:ext>
            </a:extLst>
          </p:cNvPr>
          <p:cNvSpPr>
            <a:spLocks noGrp="1"/>
          </p:cNvSpPr>
          <p:nvPr>
            <p:ph type="title"/>
          </p:nvPr>
        </p:nvSpPr>
        <p:spPr/>
        <p:txBody>
          <a:bodyPr/>
          <a:lstStyle/>
          <a:p>
            <a:r>
              <a:rPr lang="en-US" sz="3600" b="1" dirty="0"/>
              <a:t>U.S. WRC Preparatory Process</a:t>
            </a:r>
            <a:endParaRPr lang="en-US" dirty="0"/>
          </a:p>
        </p:txBody>
      </p:sp>
      <p:sp>
        <p:nvSpPr>
          <p:cNvPr id="3" name="Slide Number Placeholder 2">
            <a:extLst>
              <a:ext uri="{FF2B5EF4-FFF2-40B4-BE49-F238E27FC236}">
                <a16:creationId xmlns:a16="http://schemas.microsoft.com/office/drawing/2014/main" id="{9D621FB1-2090-9B31-6922-08427398DD30}"/>
              </a:ext>
            </a:extLst>
          </p:cNvPr>
          <p:cNvSpPr>
            <a:spLocks noGrp="1"/>
          </p:cNvSpPr>
          <p:nvPr>
            <p:ph type="sldNum" sz="quarter" idx="4"/>
          </p:nvPr>
        </p:nvSpPr>
        <p:spPr/>
        <p:txBody>
          <a:bodyPr/>
          <a:lstStyle/>
          <a:p>
            <a:fld id="{C4E3D097-A581-4933-943F-92A622067F56}" type="slidenum">
              <a:rPr lang="en-US" smtClean="0"/>
              <a:t>20</a:t>
            </a:fld>
            <a:endParaRPr lang="en-US"/>
          </a:p>
        </p:txBody>
      </p:sp>
      <p:sp>
        <p:nvSpPr>
          <p:cNvPr id="4" name="Text Placeholder 3">
            <a:extLst>
              <a:ext uri="{FF2B5EF4-FFF2-40B4-BE49-F238E27FC236}">
                <a16:creationId xmlns:a16="http://schemas.microsoft.com/office/drawing/2014/main" id="{1B6BA861-D4D9-F37D-AE03-D892AABFC873}"/>
              </a:ext>
            </a:extLst>
          </p:cNvPr>
          <p:cNvSpPr>
            <a:spLocks noGrp="1"/>
          </p:cNvSpPr>
          <p:nvPr>
            <p:ph type="body" sz="quarter" idx="10"/>
          </p:nvPr>
        </p:nvSpPr>
        <p:spPr/>
        <p:txBody>
          <a:bodyPr>
            <a:normAutofit fontScale="92500" lnSpcReduction="20000"/>
          </a:bodyPr>
          <a:lstStyle/>
          <a:p>
            <a:r>
              <a:rPr lang="en-US" sz="2800" dirty="0"/>
              <a:t>There are two spectrum regulators in the U.S.: </a:t>
            </a:r>
          </a:p>
          <a:p>
            <a:pPr marL="628650" lvl="1" indent="-342900"/>
            <a:r>
              <a:rPr lang="en-US" sz="2400" b="1" dirty="0"/>
              <a:t>NTIA</a:t>
            </a:r>
            <a:r>
              <a:rPr lang="en-US" sz="2400" dirty="0"/>
              <a:t> – Represents Federal Government Agencies</a:t>
            </a:r>
          </a:p>
          <a:p>
            <a:pPr marL="1028700" lvl="2" indent="-342900"/>
            <a:r>
              <a:rPr lang="en-US" sz="1800" dirty="0">
                <a:cs typeface="Arial" panose="020B0604020202020204" pitchFamily="34" charset="0"/>
              </a:rPr>
              <a:t>The Radio Conference Subcommittee (RCS) of the IRAC develops federal preliminary views and proposals</a:t>
            </a:r>
          </a:p>
          <a:p>
            <a:pPr marL="1028700" lvl="2" indent="-342900"/>
            <a:r>
              <a:rPr lang="en-US" sz="1800" dirty="0">
                <a:cs typeface="Arial" panose="020B0604020202020204" pitchFamily="34" charset="0"/>
              </a:rPr>
              <a:t>NTIA forwards views and proposals to the FCC</a:t>
            </a:r>
          </a:p>
          <a:p>
            <a:pPr marL="628650" lvl="1" indent="-342900"/>
            <a:r>
              <a:rPr lang="en-US" sz="2400" b="1" dirty="0"/>
              <a:t>FCC </a:t>
            </a:r>
            <a:r>
              <a:rPr lang="en-US" sz="2400" dirty="0"/>
              <a:t>– Represents the Private Sector and General Public</a:t>
            </a:r>
          </a:p>
          <a:p>
            <a:pPr marL="1028700" lvl="2" indent="-342900"/>
            <a:r>
              <a:rPr lang="en-US" sz="1800" dirty="0"/>
              <a:t>The FCC’s WRC Advisory Committee (WAC) develops private sector preliminary views and proposals</a:t>
            </a:r>
          </a:p>
          <a:p>
            <a:pPr marL="1028700" lvl="2" indent="-342900"/>
            <a:r>
              <a:rPr lang="en-US" sz="1800" dirty="0"/>
              <a:t>The WAC forwards views and proposals to the FCC</a:t>
            </a:r>
            <a:endParaRPr lang="en-US" sz="2000" dirty="0"/>
          </a:p>
          <a:p>
            <a:r>
              <a:rPr lang="en-US" sz="2800" dirty="0"/>
              <a:t>NTIA &amp; FCC coordinate, modify, and reconcile U.S. views and proposals, with State’s input as needed.</a:t>
            </a:r>
            <a:endParaRPr lang="en-US" sz="2000" dirty="0"/>
          </a:p>
          <a:p>
            <a:r>
              <a:rPr lang="en-US" sz="2800" dirty="0"/>
              <a:t>The State Department submits U.S. views and proposals to CITEL or the ITU.</a:t>
            </a:r>
          </a:p>
        </p:txBody>
      </p:sp>
    </p:spTree>
    <p:extLst>
      <p:ext uri="{BB962C8B-B14F-4D97-AF65-F5344CB8AC3E}">
        <p14:creationId xmlns:p14="http://schemas.microsoft.com/office/powerpoint/2010/main" val="383289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511B-06CF-DB26-4BDE-7DE5C1C6A0D9}"/>
              </a:ext>
            </a:extLst>
          </p:cNvPr>
          <p:cNvSpPr>
            <a:spLocks noGrp="1"/>
          </p:cNvSpPr>
          <p:nvPr>
            <p:ph type="title"/>
          </p:nvPr>
        </p:nvSpPr>
        <p:spPr/>
        <p:txBody>
          <a:bodyPr/>
          <a:lstStyle/>
          <a:p>
            <a:r>
              <a:rPr lang="en-US" sz="3600" b="1" dirty="0"/>
              <a:t>U.S. WRC Preparatory Process</a:t>
            </a:r>
          </a:p>
        </p:txBody>
      </p:sp>
      <p:sp>
        <p:nvSpPr>
          <p:cNvPr id="3" name="Slide Number Placeholder 2">
            <a:extLst>
              <a:ext uri="{FF2B5EF4-FFF2-40B4-BE49-F238E27FC236}">
                <a16:creationId xmlns:a16="http://schemas.microsoft.com/office/drawing/2014/main" id="{F2FA2E37-1CE1-EE99-F56B-F2F114927687}"/>
              </a:ext>
            </a:extLst>
          </p:cNvPr>
          <p:cNvSpPr>
            <a:spLocks noGrp="1"/>
          </p:cNvSpPr>
          <p:nvPr>
            <p:ph type="sldNum" sz="quarter" idx="4"/>
          </p:nvPr>
        </p:nvSpPr>
        <p:spPr/>
        <p:txBody>
          <a:bodyPr/>
          <a:lstStyle/>
          <a:p>
            <a:fld id="{C4E3D097-A581-4933-943F-92A622067F56}" type="slidenum">
              <a:rPr lang="en-US" smtClean="0"/>
              <a:t>21</a:t>
            </a:fld>
            <a:endParaRPr lang="en-US"/>
          </a:p>
        </p:txBody>
      </p:sp>
      <p:grpSp>
        <p:nvGrpSpPr>
          <p:cNvPr id="4" name="Group 3">
            <a:extLst>
              <a:ext uri="{FF2B5EF4-FFF2-40B4-BE49-F238E27FC236}">
                <a16:creationId xmlns:a16="http://schemas.microsoft.com/office/drawing/2014/main" id="{AC28201E-E3BE-F197-6586-DB2FA0E56916}"/>
              </a:ext>
            </a:extLst>
          </p:cNvPr>
          <p:cNvGrpSpPr/>
          <p:nvPr/>
        </p:nvGrpSpPr>
        <p:grpSpPr>
          <a:xfrm>
            <a:off x="1982186" y="1490383"/>
            <a:ext cx="8227625" cy="4560760"/>
            <a:chOff x="40514" y="1447800"/>
            <a:chExt cx="9037508" cy="5066289"/>
          </a:xfrm>
        </p:grpSpPr>
        <p:sp>
          <p:nvSpPr>
            <p:cNvPr id="5" name="Text Box 3">
              <a:extLst>
                <a:ext uri="{FF2B5EF4-FFF2-40B4-BE49-F238E27FC236}">
                  <a16:creationId xmlns:a16="http://schemas.microsoft.com/office/drawing/2014/main" id="{9DFDFD5F-0452-C7B6-B322-BAF982C24B1D}"/>
                </a:ext>
              </a:extLst>
            </p:cNvPr>
            <p:cNvSpPr txBox="1">
              <a:spLocks noChangeArrowheads="1"/>
            </p:cNvSpPr>
            <p:nvPr/>
          </p:nvSpPr>
          <p:spPr bwMode="auto">
            <a:xfrm>
              <a:off x="1074516" y="5486400"/>
              <a:ext cx="1371600" cy="410270"/>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800" dirty="0">
                  <a:solidFill>
                    <a:schemeClr val="tx1"/>
                  </a:solidFill>
                  <a:cs typeface="Arial" pitchFamily="34" charset="0"/>
                </a:rPr>
                <a:t>CPM27-1</a:t>
              </a:r>
            </a:p>
          </p:txBody>
        </p:sp>
        <p:sp>
          <p:nvSpPr>
            <p:cNvPr id="6" name="Text Box 4">
              <a:extLst>
                <a:ext uri="{FF2B5EF4-FFF2-40B4-BE49-F238E27FC236}">
                  <a16:creationId xmlns:a16="http://schemas.microsoft.com/office/drawing/2014/main" id="{86D79F30-27B5-3C08-5ABE-291767219523}"/>
                </a:ext>
              </a:extLst>
            </p:cNvPr>
            <p:cNvSpPr txBox="1">
              <a:spLocks noChangeArrowheads="1"/>
            </p:cNvSpPr>
            <p:nvPr/>
          </p:nvSpPr>
          <p:spPr bwMode="auto">
            <a:xfrm>
              <a:off x="617315" y="4562384"/>
              <a:ext cx="2286000" cy="646331"/>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800" dirty="0">
                  <a:solidFill>
                    <a:schemeClr val="tx1"/>
                  </a:solidFill>
                  <a:cs typeface="Arial" pitchFamily="34" charset="0"/>
                </a:rPr>
                <a:t>U.S. Domestic Preparatory Work</a:t>
              </a:r>
            </a:p>
          </p:txBody>
        </p:sp>
        <p:sp>
          <p:nvSpPr>
            <p:cNvPr id="7" name="Text Box 5">
              <a:extLst>
                <a:ext uri="{FF2B5EF4-FFF2-40B4-BE49-F238E27FC236}">
                  <a16:creationId xmlns:a16="http://schemas.microsoft.com/office/drawing/2014/main" id="{A441EBE1-AEDC-3A95-D0DC-B7C37E38B027}"/>
                </a:ext>
              </a:extLst>
            </p:cNvPr>
            <p:cNvSpPr txBox="1">
              <a:spLocks noChangeArrowheads="1"/>
            </p:cNvSpPr>
            <p:nvPr/>
          </p:nvSpPr>
          <p:spPr bwMode="auto">
            <a:xfrm>
              <a:off x="464915" y="3186898"/>
              <a:ext cx="2590800" cy="923330"/>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800" dirty="0">
                  <a:solidFill>
                    <a:schemeClr val="tx1"/>
                  </a:solidFill>
                  <a:cs typeface="Arial" pitchFamily="34" charset="0"/>
                </a:rPr>
                <a:t>ITU-R Study Groups, Working Parties &amp; Task Groups</a:t>
              </a:r>
            </a:p>
          </p:txBody>
        </p:sp>
        <p:sp>
          <p:nvSpPr>
            <p:cNvPr id="8" name="Text Box 6">
              <a:extLst>
                <a:ext uri="{FF2B5EF4-FFF2-40B4-BE49-F238E27FC236}">
                  <a16:creationId xmlns:a16="http://schemas.microsoft.com/office/drawing/2014/main" id="{9EE6A6AF-091D-BF2D-F468-E99B14F835D8}"/>
                </a:ext>
              </a:extLst>
            </p:cNvPr>
            <p:cNvSpPr txBox="1">
              <a:spLocks noChangeArrowheads="1"/>
            </p:cNvSpPr>
            <p:nvPr/>
          </p:nvSpPr>
          <p:spPr bwMode="auto">
            <a:xfrm>
              <a:off x="1093120" y="2514600"/>
              <a:ext cx="1295400" cy="410270"/>
            </a:xfrm>
            <a:prstGeom prst="rect">
              <a:avLst/>
            </a:prstGeom>
            <a:noFill/>
            <a:ln w="38100" cmpd="dbl">
              <a:solidFill>
                <a:srgbClr val="00B050"/>
              </a:solidFill>
              <a:miter lim="800000"/>
              <a:headEnd/>
              <a:tailEnd/>
            </a:ln>
          </p:spPr>
          <p:txBody>
            <a:bodyPr>
              <a:spAutoFit/>
            </a:bodyPr>
            <a:lstStyle/>
            <a:p>
              <a:pPr algn="ctr" eaLnBrk="0" hangingPunct="0">
                <a:spcBef>
                  <a:spcPct val="50000"/>
                </a:spcBef>
              </a:pPr>
              <a:r>
                <a:rPr lang="en-US" sz="1800" dirty="0">
                  <a:solidFill>
                    <a:schemeClr val="tx1"/>
                  </a:solidFill>
                  <a:cs typeface="Arial" pitchFamily="34" charset="0"/>
                </a:rPr>
                <a:t>CPM27-2</a:t>
              </a:r>
            </a:p>
          </p:txBody>
        </p:sp>
        <p:sp>
          <p:nvSpPr>
            <p:cNvPr id="36" name="Text Box 7">
              <a:extLst>
                <a:ext uri="{FF2B5EF4-FFF2-40B4-BE49-F238E27FC236}">
                  <a16:creationId xmlns:a16="http://schemas.microsoft.com/office/drawing/2014/main" id="{D272561F-6A99-BB8E-D4AD-DA80C26E4244}"/>
                </a:ext>
              </a:extLst>
            </p:cNvPr>
            <p:cNvSpPr txBox="1">
              <a:spLocks noChangeArrowheads="1"/>
            </p:cNvSpPr>
            <p:nvPr/>
          </p:nvSpPr>
          <p:spPr bwMode="auto">
            <a:xfrm>
              <a:off x="3484754" y="1447800"/>
              <a:ext cx="2133600" cy="717972"/>
            </a:xfrm>
            <a:prstGeom prst="rect">
              <a:avLst/>
            </a:prstGeom>
            <a:noFill/>
            <a:ln w="38100" cmpd="dbl">
              <a:solidFill>
                <a:srgbClr val="C00000"/>
              </a:solidFill>
              <a:miter lim="800000"/>
              <a:headEnd/>
              <a:tailEnd/>
            </a:ln>
          </p:spPr>
          <p:txBody>
            <a:bodyPr>
              <a:spAutoFit/>
            </a:bodyPr>
            <a:lstStyle/>
            <a:p>
              <a:pPr algn="ctr" eaLnBrk="0" hangingPunct="0">
                <a:spcBef>
                  <a:spcPct val="50000"/>
                </a:spcBef>
              </a:pPr>
              <a:r>
                <a:rPr lang="en-US" sz="3600" b="1" dirty="0">
                  <a:solidFill>
                    <a:schemeClr val="tx1"/>
                  </a:solidFill>
                  <a:cs typeface="Arial" pitchFamily="34" charset="0"/>
                </a:rPr>
                <a:t>WRC-27</a:t>
              </a:r>
              <a:endParaRPr lang="en-US" sz="3600" dirty="0">
                <a:solidFill>
                  <a:schemeClr val="tx1"/>
                </a:solidFill>
                <a:cs typeface="Arial" pitchFamily="34" charset="0"/>
              </a:endParaRPr>
            </a:p>
          </p:txBody>
        </p:sp>
        <p:sp>
          <p:nvSpPr>
            <p:cNvPr id="37" name="Text Box 8">
              <a:extLst>
                <a:ext uri="{FF2B5EF4-FFF2-40B4-BE49-F238E27FC236}">
                  <a16:creationId xmlns:a16="http://schemas.microsoft.com/office/drawing/2014/main" id="{E9A8F2BC-1F74-5608-E699-A3CDDD49EB25}"/>
                </a:ext>
              </a:extLst>
            </p:cNvPr>
            <p:cNvSpPr txBox="1">
              <a:spLocks noChangeArrowheads="1"/>
            </p:cNvSpPr>
            <p:nvPr/>
          </p:nvSpPr>
          <p:spPr bwMode="auto">
            <a:xfrm>
              <a:off x="6096000" y="2897886"/>
              <a:ext cx="2362200" cy="400110"/>
            </a:xfrm>
            <a:prstGeom prst="rect">
              <a:avLst/>
            </a:prstGeom>
            <a:noFill/>
            <a:ln w="38100" cmpd="dbl">
              <a:solidFill>
                <a:srgbClr val="0070C0"/>
              </a:solidFill>
              <a:miter lim="800000"/>
              <a:headEnd/>
              <a:tailEnd/>
            </a:ln>
          </p:spPr>
          <p:txBody>
            <a:bodyPr>
              <a:spAutoFit/>
            </a:bodyPr>
            <a:lstStyle/>
            <a:p>
              <a:pPr algn="ctr" eaLnBrk="0" hangingPunct="0">
                <a:spcBef>
                  <a:spcPct val="50000"/>
                </a:spcBef>
              </a:pPr>
              <a:r>
                <a:rPr lang="en-US" sz="2000" b="1" dirty="0">
                  <a:solidFill>
                    <a:schemeClr val="tx1"/>
                  </a:solidFill>
                  <a:cs typeface="Arial" pitchFamily="34" charset="0"/>
                </a:rPr>
                <a:t>State Department</a:t>
              </a:r>
              <a:endParaRPr lang="en-US" sz="2000" dirty="0">
                <a:solidFill>
                  <a:schemeClr val="tx1"/>
                </a:solidFill>
                <a:cs typeface="Arial" pitchFamily="34" charset="0"/>
              </a:endParaRPr>
            </a:p>
          </p:txBody>
        </p:sp>
        <p:sp>
          <p:nvSpPr>
            <p:cNvPr id="38" name="Text Box 9">
              <a:extLst>
                <a:ext uri="{FF2B5EF4-FFF2-40B4-BE49-F238E27FC236}">
                  <a16:creationId xmlns:a16="http://schemas.microsoft.com/office/drawing/2014/main" id="{F7C01F6A-288A-ED41-E343-0F0528CF18EB}"/>
                </a:ext>
              </a:extLst>
            </p:cNvPr>
            <p:cNvSpPr txBox="1">
              <a:spLocks noChangeArrowheads="1"/>
            </p:cNvSpPr>
            <p:nvPr/>
          </p:nvSpPr>
          <p:spPr bwMode="auto">
            <a:xfrm>
              <a:off x="5801519" y="3746962"/>
              <a:ext cx="1219200" cy="400110"/>
            </a:xfrm>
            <a:prstGeom prst="rect">
              <a:avLst/>
            </a:prstGeom>
            <a:noFill/>
            <a:ln w="38100" cmpd="dbl">
              <a:solidFill>
                <a:srgbClr val="0070C0"/>
              </a:solidFill>
              <a:miter lim="800000"/>
              <a:headEnd/>
              <a:tailEnd/>
            </a:ln>
          </p:spPr>
          <p:txBody>
            <a:bodyPr>
              <a:spAutoFit/>
            </a:bodyPr>
            <a:lstStyle/>
            <a:p>
              <a:pPr algn="ctr" eaLnBrk="0" hangingPunct="0">
                <a:spcBef>
                  <a:spcPct val="50000"/>
                </a:spcBef>
              </a:pPr>
              <a:r>
                <a:rPr lang="en-US" sz="2000" b="1" dirty="0">
                  <a:solidFill>
                    <a:schemeClr val="tx1"/>
                  </a:solidFill>
                  <a:cs typeface="Arial" pitchFamily="34" charset="0"/>
                </a:rPr>
                <a:t>NTIA</a:t>
              </a:r>
            </a:p>
          </p:txBody>
        </p:sp>
        <p:sp>
          <p:nvSpPr>
            <p:cNvPr id="39" name="Text Box 10">
              <a:extLst>
                <a:ext uri="{FF2B5EF4-FFF2-40B4-BE49-F238E27FC236}">
                  <a16:creationId xmlns:a16="http://schemas.microsoft.com/office/drawing/2014/main" id="{F9140CF0-AF57-9FF6-3384-161EBD92AA10}"/>
                </a:ext>
              </a:extLst>
            </p:cNvPr>
            <p:cNvSpPr txBox="1">
              <a:spLocks noChangeArrowheads="1"/>
            </p:cNvSpPr>
            <p:nvPr/>
          </p:nvSpPr>
          <p:spPr bwMode="auto">
            <a:xfrm>
              <a:off x="7555992" y="3746963"/>
              <a:ext cx="1143000" cy="400110"/>
            </a:xfrm>
            <a:prstGeom prst="rect">
              <a:avLst/>
            </a:prstGeom>
            <a:noFill/>
            <a:ln w="38100" cmpd="dbl">
              <a:solidFill>
                <a:srgbClr val="0070C0"/>
              </a:solidFill>
              <a:miter lim="800000"/>
              <a:headEnd/>
              <a:tailEnd/>
            </a:ln>
          </p:spPr>
          <p:txBody>
            <a:bodyPr>
              <a:spAutoFit/>
            </a:bodyPr>
            <a:lstStyle/>
            <a:p>
              <a:pPr algn="ctr" eaLnBrk="0" hangingPunct="0">
                <a:spcBef>
                  <a:spcPct val="50000"/>
                </a:spcBef>
              </a:pPr>
              <a:r>
                <a:rPr lang="en-US" sz="2000" b="1" dirty="0">
                  <a:solidFill>
                    <a:schemeClr val="tx1"/>
                  </a:solidFill>
                  <a:cs typeface="Arial" pitchFamily="34" charset="0"/>
                </a:rPr>
                <a:t>FCC</a:t>
              </a:r>
              <a:endParaRPr lang="en-US" sz="2000" dirty="0">
                <a:solidFill>
                  <a:schemeClr val="tx1"/>
                </a:solidFill>
                <a:cs typeface="Arial" pitchFamily="34" charset="0"/>
              </a:endParaRPr>
            </a:p>
          </p:txBody>
        </p:sp>
        <p:sp>
          <p:nvSpPr>
            <p:cNvPr id="40" name="Text Box 11">
              <a:extLst>
                <a:ext uri="{FF2B5EF4-FFF2-40B4-BE49-F238E27FC236}">
                  <a16:creationId xmlns:a16="http://schemas.microsoft.com/office/drawing/2014/main" id="{7A908291-41B5-0092-D0E4-6E673E3123B1}"/>
                </a:ext>
              </a:extLst>
            </p:cNvPr>
            <p:cNvSpPr txBox="1">
              <a:spLocks noChangeArrowheads="1"/>
            </p:cNvSpPr>
            <p:nvPr/>
          </p:nvSpPr>
          <p:spPr bwMode="auto">
            <a:xfrm>
              <a:off x="5801519" y="4447505"/>
              <a:ext cx="1219200" cy="338554"/>
            </a:xfrm>
            <a:prstGeom prst="rect">
              <a:avLst/>
            </a:prstGeom>
            <a:noFill/>
            <a:ln w="38100" cmpd="dbl">
              <a:solidFill>
                <a:srgbClr val="0070C0"/>
              </a:solidFill>
              <a:miter lim="800000"/>
              <a:headEnd/>
              <a:tailEnd/>
            </a:ln>
          </p:spPr>
          <p:txBody>
            <a:bodyPr>
              <a:spAutoFit/>
            </a:bodyPr>
            <a:lstStyle/>
            <a:p>
              <a:pPr algn="ctr" eaLnBrk="0" hangingPunct="0">
                <a:spcBef>
                  <a:spcPct val="50000"/>
                </a:spcBef>
              </a:pPr>
              <a:r>
                <a:rPr lang="en-US" sz="1600" b="1" dirty="0">
                  <a:solidFill>
                    <a:schemeClr val="tx1"/>
                  </a:solidFill>
                  <a:cs typeface="Arial" pitchFamily="34" charset="0"/>
                </a:rPr>
                <a:t>IRAC RCS</a:t>
              </a:r>
            </a:p>
          </p:txBody>
        </p:sp>
        <p:sp>
          <p:nvSpPr>
            <p:cNvPr id="41" name="Text Box 12">
              <a:extLst>
                <a:ext uri="{FF2B5EF4-FFF2-40B4-BE49-F238E27FC236}">
                  <a16:creationId xmlns:a16="http://schemas.microsoft.com/office/drawing/2014/main" id="{F7BE7FE0-018B-6B9B-5EE9-B573A3B295DF}"/>
                </a:ext>
              </a:extLst>
            </p:cNvPr>
            <p:cNvSpPr txBox="1">
              <a:spLocks noChangeArrowheads="1"/>
            </p:cNvSpPr>
            <p:nvPr/>
          </p:nvSpPr>
          <p:spPr bwMode="auto">
            <a:xfrm>
              <a:off x="7287324" y="4447505"/>
              <a:ext cx="1790698" cy="376080"/>
            </a:xfrm>
            <a:prstGeom prst="rect">
              <a:avLst/>
            </a:prstGeom>
            <a:noFill/>
            <a:ln w="38100" cmpd="dbl">
              <a:solidFill>
                <a:srgbClr val="0070C0"/>
              </a:solidFill>
              <a:miter lim="800000"/>
              <a:headEnd/>
              <a:tailEnd/>
            </a:ln>
          </p:spPr>
          <p:txBody>
            <a:bodyPr wrap="square">
              <a:spAutoFit/>
            </a:bodyPr>
            <a:lstStyle/>
            <a:p>
              <a:pPr algn="ctr" eaLnBrk="0" hangingPunct="0">
                <a:spcBef>
                  <a:spcPct val="50000"/>
                </a:spcBef>
              </a:pPr>
              <a:r>
                <a:rPr lang="en-US" sz="1600" b="1" dirty="0">
                  <a:solidFill>
                    <a:schemeClr val="tx1"/>
                  </a:solidFill>
                  <a:cs typeface="Arial" pitchFamily="34" charset="0"/>
                </a:rPr>
                <a:t>WRC-27 WAC</a:t>
              </a:r>
            </a:p>
          </p:txBody>
        </p:sp>
        <p:sp>
          <p:nvSpPr>
            <p:cNvPr id="42" name="Text Box 13">
              <a:extLst>
                <a:ext uri="{FF2B5EF4-FFF2-40B4-BE49-F238E27FC236}">
                  <a16:creationId xmlns:a16="http://schemas.microsoft.com/office/drawing/2014/main" id="{0B42D7B4-7F4D-2F23-6728-3546E4589EB5}"/>
                </a:ext>
              </a:extLst>
            </p:cNvPr>
            <p:cNvSpPr txBox="1">
              <a:spLocks noChangeArrowheads="1"/>
            </p:cNvSpPr>
            <p:nvPr/>
          </p:nvSpPr>
          <p:spPr bwMode="auto">
            <a:xfrm>
              <a:off x="5721232" y="5065811"/>
              <a:ext cx="1417989" cy="581215"/>
            </a:xfrm>
            <a:prstGeom prst="rect">
              <a:avLst/>
            </a:prstGeom>
            <a:noFill/>
            <a:ln w="38100" cmpd="dbl">
              <a:solidFill>
                <a:srgbClr val="0070C0"/>
              </a:solidFill>
              <a:miter lim="800000"/>
              <a:headEnd/>
              <a:tailEnd/>
            </a:ln>
          </p:spPr>
          <p:txBody>
            <a:bodyPr wrap="square">
              <a:spAutoFit/>
            </a:bodyPr>
            <a:lstStyle/>
            <a:p>
              <a:pPr algn="ctr" eaLnBrk="0" hangingPunct="0">
                <a:spcBef>
                  <a:spcPct val="50000"/>
                </a:spcBef>
              </a:pPr>
              <a:r>
                <a:rPr lang="en-US" sz="1400" b="1" dirty="0">
                  <a:solidFill>
                    <a:schemeClr val="tx1"/>
                  </a:solidFill>
                  <a:cs typeface="Arial" pitchFamily="34" charset="0"/>
                </a:rPr>
                <a:t>RCS Working Groups</a:t>
              </a:r>
            </a:p>
          </p:txBody>
        </p:sp>
        <p:sp>
          <p:nvSpPr>
            <p:cNvPr id="43" name="Text Box 14">
              <a:extLst>
                <a:ext uri="{FF2B5EF4-FFF2-40B4-BE49-F238E27FC236}">
                  <a16:creationId xmlns:a16="http://schemas.microsoft.com/office/drawing/2014/main" id="{B2360BD9-9588-CFD4-6EDA-9B0F05D5048F}"/>
                </a:ext>
              </a:extLst>
            </p:cNvPr>
            <p:cNvSpPr txBox="1">
              <a:spLocks noChangeArrowheads="1"/>
            </p:cNvSpPr>
            <p:nvPr/>
          </p:nvSpPr>
          <p:spPr bwMode="auto">
            <a:xfrm>
              <a:off x="7287324" y="5065811"/>
              <a:ext cx="1780475" cy="581215"/>
            </a:xfrm>
            <a:prstGeom prst="rect">
              <a:avLst/>
            </a:prstGeom>
            <a:noFill/>
            <a:ln w="38100" cmpd="dbl">
              <a:solidFill>
                <a:srgbClr val="0070C0"/>
              </a:solidFill>
              <a:miter lim="800000"/>
              <a:headEnd/>
              <a:tailEnd/>
            </a:ln>
          </p:spPr>
          <p:txBody>
            <a:bodyPr wrap="square">
              <a:spAutoFit/>
            </a:bodyPr>
            <a:lstStyle/>
            <a:p>
              <a:pPr algn="ctr" eaLnBrk="0" hangingPunct="0">
                <a:spcBef>
                  <a:spcPct val="50000"/>
                </a:spcBef>
              </a:pPr>
              <a:r>
                <a:rPr lang="en-US" sz="1400" b="1" dirty="0">
                  <a:solidFill>
                    <a:schemeClr val="tx1"/>
                  </a:solidFill>
                  <a:cs typeface="Arial" pitchFamily="34" charset="0"/>
                </a:rPr>
                <a:t>WAC Informal Working Groups</a:t>
              </a:r>
            </a:p>
          </p:txBody>
        </p:sp>
        <p:sp>
          <p:nvSpPr>
            <p:cNvPr id="44" name="Text Box 19">
              <a:extLst>
                <a:ext uri="{FF2B5EF4-FFF2-40B4-BE49-F238E27FC236}">
                  <a16:creationId xmlns:a16="http://schemas.microsoft.com/office/drawing/2014/main" id="{02BA507F-6794-4F0A-6974-E63D7B6353CE}"/>
                </a:ext>
              </a:extLst>
            </p:cNvPr>
            <p:cNvSpPr txBox="1">
              <a:spLocks noChangeArrowheads="1"/>
            </p:cNvSpPr>
            <p:nvPr/>
          </p:nvSpPr>
          <p:spPr bwMode="auto">
            <a:xfrm>
              <a:off x="40514" y="6040304"/>
              <a:ext cx="3429000" cy="400110"/>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00B050"/>
                  </a:solidFill>
                  <a:cs typeface="Arial" pitchFamily="34" charset="0"/>
                </a:rPr>
                <a:t>U.S. Technical Preparation</a:t>
              </a:r>
            </a:p>
          </p:txBody>
        </p:sp>
        <p:sp>
          <p:nvSpPr>
            <p:cNvPr id="45" name="Text Box 21">
              <a:extLst>
                <a:ext uri="{FF2B5EF4-FFF2-40B4-BE49-F238E27FC236}">
                  <a16:creationId xmlns:a16="http://schemas.microsoft.com/office/drawing/2014/main" id="{8C7778E3-5EF6-1425-5782-9427CF4E7575}"/>
                </a:ext>
              </a:extLst>
            </p:cNvPr>
            <p:cNvSpPr txBox="1">
              <a:spLocks noChangeArrowheads="1"/>
            </p:cNvSpPr>
            <p:nvPr/>
          </p:nvSpPr>
          <p:spPr bwMode="auto">
            <a:xfrm>
              <a:off x="5486399" y="5806203"/>
              <a:ext cx="3581400" cy="707886"/>
            </a:xfrm>
            <a:prstGeom prst="rect">
              <a:avLst/>
            </a:prstGeom>
            <a:noFill/>
            <a:ln w="9525">
              <a:noFill/>
              <a:miter lim="800000"/>
              <a:headEnd/>
              <a:tailEnd/>
            </a:ln>
          </p:spPr>
          <p:txBody>
            <a:bodyPr>
              <a:spAutoFit/>
            </a:bodyPr>
            <a:lstStyle/>
            <a:p>
              <a:pPr algn="ctr" eaLnBrk="0" hangingPunct="0">
                <a:spcBef>
                  <a:spcPct val="50000"/>
                </a:spcBef>
              </a:pPr>
              <a:r>
                <a:rPr lang="en-US" sz="2000" dirty="0">
                  <a:solidFill>
                    <a:srgbClr val="0070C0"/>
                  </a:solidFill>
                  <a:cs typeface="Arial" pitchFamily="34" charset="0"/>
                </a:rPr>
                <a:t>U.S. View and Proposal Preparation</a:t>
              </a:r>
            </a:p>
          </p:txBody>
        </p:sp>
        <p:sp>
          <p:nvSpPr>
            <p:cNvPr id="46" name="Line 22">
              <a:extLst>
                <a:ext uri="{FF2B5EF4-FFF2-40B4-BE49-F238E27FC236}">
                  <a16:creationId xmlns:a16="http://schemas.microsoft.com/office/drawing/2014/main" id="{ECDC4E99-675C-D295-314A-18E079D7685C}"/>
                </a:ext>
              </a:extLst>
            </p:cNvPr>
            <p:cNvSpPr>
              <a:spLocks noChangeShapeType="1"/>
            </p:cNvSpPr>
            <p:nvPr/>
          </p:nvSpPr>
          <p:spPr bwMode="auto">
            <a:xfrm flipH="1" flipV="1">
              <a:off x="1752600" y="5219700"/>
              <a:ext cx="0" cy="266700"/>
            </a:xfrm>
            <a:prstGeom prst="line">
              <a:avLst/>
            </a:prstGeom>
            <a:noFill/>
            <a:ln w="38100">
              <a:solidFill>
                <a:schemeClr val="tx1"/>
              </a:solidFill>
              <a:round/>
              <a:headEnd/>
              <a:tailEnd type="triangle" w="med" len="med"/>
            </a:ln>
          </p:spPr>
          <p:txBody>
            <a:bodyPr wrap="none" anchor="ctr"/>
            <a:lstStyle/>
            <a:p>
              <a:endParaRPr lang="en-US"/>
            </a:p>
          </p:txBody>
        </p:sp>
        <p:sp>
          <p:nvSpPr>
            <p:cNvPr id="47" name="Line 23">
              <a:extLst>
                <a:ext uri="{FF2B5EF4-FFF2-40B4-BE49-F238E27FC236}">
                  <a16:creationId xmlns:a16="http://schemas.microsoft.com/office/drawing/2014/main" id="{BD145045-F0A3-631C-D9AF-82D2E72122A1}"/>
                </a:ext>
              </a:extLst>
            </p:cNvPr>
            <p:cNvSpPr>
              <a:spLocks noChangeShapeType="1"/>
            </p:cNvSpPr>
            <p:nvPr/>
          </p:nvSpPr>
          <p:spPr bwMode="auto">
            <a:xfrm flipV="1">
              <a:off x="1736726" y="4110228"/>
              <a:ext cx="0" cy="439107"/>
            </a:xfrm>
            <a:prstGeom prst="line">
              <a:avLst/>
            </a:prstGeom>
            <a:noFill/>
            <a:ln w="38100">
              <a:solidFill>
                <a:schemeClr val="tx1"/>
              </a:solidFill>
              <a:round/>
              <a:headEnd/>
              <a:tailEnd type="triangle" w="med" len="med"/>
            </a:ln>
          </p:spPr>
          <p:txBody>
            <a:bodyPr wrap="none" anchor="ctr"/>
            <a:lstStyle/>
            <a:p>
              <a:endParaRPr lang="en-US"/>
            </a:p>
          </p:txBody>
        </p:sp>
        <p:sp>
          <p:nvSpPr>
            <p:cNvPr id="48" name="Line 24">
              <a:extLst>
                <a:ext uri="{FF2B5EF4-FFF2-40B4-BE49-F238E27FC236}">
                  <a16:creationId xmlns:a16="http://schemas.microsoft.com/office/drawing/2014/main" id="{7BF7063D-DF3B-62BF-6C3D-3E77731D9861}"/>
                </a:ext>
              </a:extLst>
            </p:cNvPr>
            <p:cNvSpPr>
              <a:spLocks noChangeShapeType="1"/>
            </p:cNvSpPr>
            <p:nvPr/>
          </p:nvSpPr>
          <p:spPr bwMode="auto">
            <a:xfrm flipH="1" flipV="1">
              <a:off x="1740820" y="2903982"/>
              <a:ext cx="0" cy="247650"/>
            </a:xfrm>
            <a:prstGeom prst="line">
              <a:avLst/>
            </a:prstGeom>
            <a:noFill/>
            <a:ln w="38100">
              <a:solidFill>
                <a:schemeClr val="tx1"/>
              </a:solidFill>
              <a:round/>
              <a:headEnd/>
              <a:tailEnd type="triangle" w="med" len="med"/>
            </a:ln>
          </p:spPr>
          <p:txBody>
            <a:bodyPr wrap="none" anchor="ctr"/>
            <a:lstStyle/>
            <a:p>
              <a:endParaRPr lang="en-US"/>
            </a:p>
          </p:txBody>
        </p:sp>
        <p:sp>
          <p:nvSpPr>
            <p:cNvPr id="49" name="Line 26">
              <a:extLst>
                <a:ext uri="{FF2B5EF4-FFF2-40B4-BE49-F238E27FC236}">
                  <a16:creationId xmlns:a16="http://schemas.microsoft.com/office/drawing/2014/main" id="{5A161545-A47E-D003-4FD9-59C8430DFFB7}"/>
                </a:ext>
              </a:extLst>
            </p:cNvPr>
            <p:cNvSpPr>
              <a:spLocks noChangeShapeType="1"/>
            </p:cNvSpPr>
            <p:nvPr/>
          </p:nvSpPr>
          <p:spPr bwMode="auto">
            <a:xfrm flipH="1" flipV="1">
              <a:off x="6400798" y="4777535"/>
              <a:ext cx="0" cy="279986"/>
            </a:xfrm>
            <a:prstGeom prst="line">
              <a:avLst/>
            </a:prstGeom>
            <a:noFill/>
            <a:ln w="38100">
              <a:solidFill>
                <a:schemeClr val="tx1"/>
              </a:solidFill>
              <a:round/>
              <a:headEnd/>
              <a:tailEnd type="triangle" w="med" len="med"/>
            </a:ln>
          </p:spPr>
          <p:txBody>
            <a:bodyPr wrap="none" anchor="ctr"/>
            <a:lstStyle/>
            <a:p>
              <a:endParaRPr lang="en-US"/>
            </a:p>
          </p:txBody>
        </p:sp>
        <p:sp>
          <p:nvSpPr>
            <p:cNvPr id="50" name="Line 27">
              <a:extLst>
                <a:ext uri="{FF2B5EF4-FFF2-40B4-BE49-F238E27FC236}">
                  <a16:creationId xmlns:a16="http://schemas.microsoft.com/office/drawing/2014/main" id="{E9586171-716C-D5AF-10F5-BF4F04B2E392}"/>
                </a:ext>
              </a:extLst>
            </p:cNvPr>
            <p:cNvSpPr>
              <a:spLocks noChangeShapeType="1"/>
            </p:cNvSpPr>
            <p:nvPr/>
          </p:nvSpPr>
          <p:spPr bwMode="auto">
            <a:xfrm flipV="1">
              <a:off x="6411119" y="4147072"/>
              <a:ext cx="0" cy="274304"/>
            </a:xfrm>
            <a:prstGeom prst="line">
              <a:avLst/>
            </a:prstGeom>
            <a:noFill/>
            <a:ln w="38100">
              <a:solidFill>
                <a:schemeClr val="tx1"/>
              </a:solidFill>
              <a:round/>
              <a:headEnd/>
              <a:tailEnd type="triangle" w="med" len="med"/>
            </a:ln>
          </p:spPr>
          <p:txBody>
            <a:bodyPr wrap="none" anchor="ctr"/>
            <a:lstStyle/>
            <a:p>
              <a:endParaRPr lang="en-US"/>
            </a:p>
          </p:txBody>
        </p:sp>
        <p:sp>
          <p:nvSpPr>
            <p:cNvPr id="51" name="Line 30">
              <a:extLst>
                <a:ext uri="{FF2B5EF4-FFF2-40B4-BE49-F238E27FC236}">
                  <a16:creationId xmlns:a16="http://schemas.microsoft.com/office/drawing/2014/main" id="{92143F71-0942-7FF2-0951-69D84AE0C767}"/>
                </a:ext>
              </a:extLst>
            </p:cNvPr>
            <p:cNvSpPr>
              <a:spLocks noChangeShapeType="1"/>
            </p:cNvSpPr>
            <p:nvPr/>
          </p:nvSpPr>
          <p:spPr bwMode="auto">
            <a:xfrm flipH="1" flipV="1">
              <a:off x="8153398" y="4777535"/>
              <a:ext cx="2" cy="279986"/>
            </a:xfrm>
            <a:prstGeom prst="line">
              <a:avLst/>
            </a:prstGeom>
            <a:noFill/>
            <a:ln w="38100">
              <a:solidFill>
                <a:schemeClr val="tx1"/>
              </a:solidFill>
              <a:round/>
              <a:headEnd/>
              <a:tailEnd type="triangle" w="med" len="med"/>
            </a:ln>
          </p:spPr>
          <p:txBody>
            <a:bodyPr wrap="none" anchor="ctr"/>
            <a:lstStyle/>
            <a:p>
              <a:endParaRPr lang="en-US"/>
            </a:p>
          </p:txBody>
        </p:sp>
        <p:sp>
          <p:nvSpPr>
            <p:cNvPr id="52" name="Line 31">
              <a:extLst>
                <a:ext uri="{FF2B5EF4-FFF2-40B4-BE49-F238E27FC236}">
                  <a16:creationId xmlns:a16="http://schemas.microsoft.com/office/drawing/2014/main" id="{827B0F4C-9B28-F38B-8464-732FC2C41BED}"/>
                </a:ext>
              </a:extLst>
            </p:cNvPr>
            <p:cNvSpPr>
              <a:spLocks noChangeShapeType="1"/>
            </p:cNvSpPr>
            <p:nvPr/>
          </p:nvSpPr>
          <p:spPr bwMode="auto">
            <a:xfrm flipH="1" flipV="1">
              <a:off x="8153398" y="4147073"/>
              <a:ext cx="1" cy="300432"/>
            </a:xfrm>
            <a:prstGeom prst="line">
              <a:avLst/>
            </a:prstGeom>
            <a:noFill/>
            <a:ln w="38100">
              <a:solidFill>
                <a:schemeClr val="tx1"/>
              </a:solidFill>
              <a:round/>
              <a:headEnd/>
              <a:tailEnd type="triangle" w="med" len="med"/>
            </a:ln>
          </p:spPr>
          <p:txBody>
            <a:bodyPr wrap="none" anchor="ctr"/>
            <a:lstStyle/>
            <a:p>
              <a:endParaRPr lang="en-US"/>
            </a:p>
          </p:txBody>
        </p:sp>
        <p:sp>
          <p:nvSpPr>
            <p:cNvPr id="53" name="Text Box 36">
              <a:extLst>
                <a:ext uri="{FF2B5EF4-FFF2-40B4-BE49-F238E27FC236}">
                  <a16:creationId xmlns:a16="http://schemas.microsoft.com/office/drawing/2014/main" id="{E1CAE97D-7947-25A6-F14A-869C8DB1891F}"/>
                </a:ext>
              </a:extLst>
            </p:cNvPr>
            <p:cNvSpPr txBox="1">
              <a:spLocks noChangeArrowheads="1"/>
            </p:cNvSpPr>
            <p:nvPr/>
          </p:nvSpPr>
          <p:spPr bwMode="auto">
            <a:xfrm>
              <a:off x="6192838" y="1945630"/>
              <a:ext cx="1219200" cy="461665"/>
            </a:xfrm>
            <a:prstGeom prst="rect">
              <a:avLst/>
            </a:prstGeom>
            <a:noFill/>
            <a:ln w="38100" cmpd="dbl">
              <a:solidFill>
                <a:srgbClr val="FFC000"/>
              </a:solidFill>
              <a:miter lim="800000"/>
              <a:headEnd/>
              <a:tailEnd/>
            </a:ln>
          </p:spPr>
          <p:txBody>
            <a:bodyPr>
              <a:spAutoFit/>
            </a:bodyPr>
            <a:lstStyle/>
            <a:p>
              <a:pPr algn="ctr" eaLnBrk="0" hangingPunct="0">
                <a:spcBef>
                  <a:spcPct val="50000"/>
                </a:spcBef>
              </a:pPr>
              <a:r>
                <a:rPr lang="en-US" sz="2400" b="1" dirty="0">
                  <a:solidFill>
                    <a:schemeClr val="tx1"/>
                  </a:solidFill>
                  <a:cs typeface="Arial" pitchFamily="34" charset="0"/>
                </a:rPr>
                <a:t>CITEL</a:t>
              </a:r>
            </a:p>
          </p:txBody>
        </p:sp>
        <p:sp>
          <p:nvSpPr>
            <p:cNvPr id="54" name="Line 38">
              <a:extLst>
                <a:ext uri="{FF2B5EF4-FFF2-40B4-BE49-F238E27FC236}">
                  <a16:creationId xmlns:a16="http://schemas.microsoft.com/office/drawing/2014/main" id="{F40A158E-BB89-E4A5-6A2B-35AB9FECC921}"/>
                </a:ext>
              </a:extLst>
            </p:cNvPr>
            <p:cNvSpPr>
              <a:spLocks noChangeShapeType="1"/>
            </p:cNvSpPr>
            <p:nvPr/>
          </p:nvSpPr>
          <p:spPr bwMode="auto">
            <a:xfrm flipH="1" flipV="1">
              <a:off x="5618352" y="1770856"/>
              <a:ext cx="574485" cy="405606"/>
            </a:xfrm>
            <a:prstGeom prst="line">
              <a:avLst/>
            </a:prstGeom>
            <a:noFill/>
            <a:ln w="38100">
              <a:solidFill>
                <a:schemeClr val="tx1"/>
              </a:solidFill>
              <a:round/>
              <a:headEnd/>
              <a:tailEnd type="triangle" w="med" len="med"/>
            </a:ln>
          </p:spPr>
          <p:txBody>
            <a:bodyPr wrap="none" anchor="ctr"/>
            <a:lstStyle/>
            <a:p>
              <a:endParaRPr lang="en-US"/>
            </a:p>
          </p:txBody>
        </p:sp>
        <p:sp>
          <p:nvSpPr>
            <p:cNvPr id="55" name="Line 39">
              <a:extLst>
                <a:ext uri="{FF2B5EF4-FFF2-40B4-BE49-F238E27FC236}">
                  <a16:creationId xmlns:a16="http://schemas.microsoft.com/office/drawing/2014/main" id="{E1469263-36E2-2E85-A14A-FA7603CED8B0}"/>
                </a:ext>
              </a:extLst>
            </p:cNvPr>
            <p:cNvSpPr>
              <a:spLocks noChangeShapeType="1"/>
            </p:cNvSpPr>
            <p:nvPr/>
          </p:nvSpPr>
          <p:spPr bwMode="auto">
            <a:xfrm flipV="1">
              <a:off x="1755014" y="1771650"/>
              <a:ext cx="1714500" cy="697706"/>
            </a:xfrm>
            <a:prstGeom prst="line">
              <a:avLst/>
            </a:prstGeom>
            <a:noFill/>
            <a:ln w="38100">
              <a:solidFill>
                <a:schemeClr val="tx1"/>
              </a:solidFill>
              <a:prstDash val="solid"/>
              <a:round/>
              <a:headEnd/>
              <a:tailEnd type="triangle" w="med" len="med"/>
            </a:ln>
          </p:spPr>
          <p:txBody>
            <a:bodyPr wrap="none" anchor="ctr"/>
            <a:lstStyle/>
            <a:p>
              <a:endParaRPr lang="en-US"/>
            </a:p>
          </p:txBody>
        </p:sp>
        <p:sp>
          <p:nvSpPr>
            <p:cNvPr id="56" name="Text Box 40">
              <a:extLst>
                <a:ext uri="{FF2B5EF4-FFF2-40B4-BE49-F238E27FC236}">
                  <a16:creationId xmlns:a16="http://schemas.microsoft.com/office/drawing/2014/main" id="{FCBA3C83-59A3-168F-1326-A09CB410965F}"/>
                </a:ext>
              </a:extLst>
            </p:cNvPr>
            <p:cNvSpPr txBox="1">
              <a:spLocks noChangeArrowheads="1"/>
            </p:cNvSpPr>
            <p:nvPr/>
          </p:nvSpPr>
          <p:spPr bwMode="auto">
            <a:xfrm>
              <a:off x="2594218" y="5368369"/>
              <a:ext cx="1219200" cy="646331"/>
            </a:xfrm>
            <a:prstGeom prst="rect">
              <a:avLst/>
            </a:prstGeom>
            <a:noFill/>
            <a:ln w="9525">
              <a:noFill/>
              <a:miter lim="800000"/>
              <a:headEnd/>
              <a:tailEnd/>
            </a:ln>
            <a:effectLst/>
          </p:spPr>
          <p:txBody>
            <a:bodyPr>
              <a:spAutoFit/>
            </a:bodyPr>
            <a:lstStyle/>
            <a:p>
              <a:pPr algn="ctr" eaLnBrk="0" hangingPunct="0">
                <a:spcBef>
                  <a:spcPct val="50000"/>
                </a:spcBef>
                <a:defRPr/>
              </a:pPr>
              <a:r>
                <a:rPr lang="en-US" sz="1200" b="1" dirty="0">
                  <a:effectLst>
                    <a:outerShdw blurRad="38100" dist="38100" dir="2700000" algn="tl">
                      <a:srgbClr val="C0C0C0"/>
                    </a:outerShdw>
                  </a:effectLst>
                </a:rPr>
                <a:t>Organization of ITU-R Study Group Work</a:t>
              </a:r>
            </a:p>
          </p:txBody>
        </p:sp>
        <p:sp>
          <p:nvSpPr>
            <p:cNvPr id="57" name="Text Box 41">
              <a:extLst>
                <a:ext uri="{FF2B5EF4-FFF2-40B4-BE49-F238E27FC236}">
                  <a16:creationId xmlns:a16="http://schemas.microsoft.com/office/drawing/2014/main" id="{F76E2301-BE17-85BF-EA75-36723BFC56CD}"/>
                </a:ext>
              </a:extLst>
            </p:cNvPr>
            <p:cNvSpPr txBox="1">
              <a:spLocks noChangeArrowheads="1"/>
            </p:cNvSpPr>
            <p:nvPr/>
          </p:nvSpPr>
          <p:spPr bwMode="auto">
            <a:xfrm>
              <a:off x="3017047" y="4462894"/>
              <a:ext cx="1219200" cy="646331"/>
            </a:xfrm>
            <a:prstGeom prst="rect">
              <a:avLst/>
            </a:prstGeom>
            <a:noFill/>
            <a:ln w="9525">
              <a:noFill/>
              <a:miter lim="800000"/>
              <a:headEnd/>
              <a:tailEnd/>
            </a:ln>
            <a:effectLst/>
          </p:spPr>
          <p:txBody>
            <a:bodyPr>
              <a:spAutoFit/>
            </a:bodyPr>
            <a:lstStyle/>
            <a:p>
              <a:pPr algn="ctr" eaLnBrk="0" hangingPunct="0">
                <a:spcBef>
                  <a:spcPct val="50000"/>
                </a:spcBef>
                <a:defRPr/>
              </a:pPr>
              <a:r>
                <a:rPr lang="en-US" sz="1200" b="1" dirty="0">
                  <a:effectLst>
                    <a:outerShdw blurRad="38100" dist="38100" dir="2700000" algn="tl">
                      <a:srgbClr val="C0C0C0"/>
                    </a:outerShdw>
                  </a:effectLst>
                </a:rPr>
                <a:t>U.S. preparation of technical inputs</a:t>
              </a:r>
            </a:p>
          </p:txBody>
        </p:sp>
        <p:sp>
          <p:nvSpPr>
            <p:cNvPr id="58" name="Text Box 42">
              <a:extLst>
                <a:ext uri="{FF2B5EF4-FFF2-40B4-BE49-F238E27FC236}">
                  <a16:creationId xmlns:a16="http://schemas.microsoft.com/office/drawing/2014/main" id="{795BA0E8-EDDE-CC73-DD75-9F5319673BCB}"/>
                </a:ext>
              </a:extLst>
            </p:cNvPr>
            <p:cNvSpPr txBox="1">
              <a:spLocks noChangeArrowheads="1"/>
            </p:cNvSpPr>
            <p:nvPr/>
          </p:nvSpPr>
          <p:spPr bwMode="auto">
            <a:xfrm>
              <a:off x="3162299" y="3168185"/>
              <a:ext cx="1269939" cy="923107"/>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1200" b="1" dirty="0">
                  <a:effectLst>
                    <a:outerShdw blurRad="38100" dist="38100" dir="2700000" algn="tl">
                      <a:srgbClr val="C0C0C0"/>
                    </a:outerShdw>
                  </a:effectLst>
                </a:rPr>
                <a:t>Advocating U.S. technical inputs internationally</a:t>
              </a:r>
              <a:endParaRPr lang="en-US" sz="1200" b="1" dirty="0"/>
            </a:p>
          </p:txBody>
        </p:sp>
        <p:sp>
          <p:nvSpPr>
            <p:cNvPr id="59" name="Text Box 43">
              <a:extLst>
                <a:ext uri="{FF2B5EF4-FFF2-40B4-BE49-F238E27FC236}">
                  <a16:creationId xmlns:a16="http://schemas.microsoft.com/office/drawing/2014/main" id="{9EE4FC64-F287-35DC-19BF-329A86833BB5}"/>
                </a:ext>
              </a:extLst>
            </p:cNvPr>
            <p:cNvSpPr txBox="1">
              <a:spLocks noChangeArrowheads="1"/>
            </p:cNvSpPr>
            <p:nvPr/>
          </p:nvSpPr>
          <p:spPr bwMode="auto">
            <a:xfrm>
              <a:off x="2400300" y="2362200"/>
              <a:ext cx="1524000" cy="646331"/>
            </a:xfrm>
            <a:prstGeom prst="rect">
              <a:avLst/>
            </a:prstGeom>
            <a:noFill/>
            <a:ln w="9525">
              <a:noFill/>
              <a:miter lim="800000"/>
              <a:headEnd/>
              <a:tailEnd/>
            </a:ln>
            <a:effectLst/>
          </p:spPr>
          <p:txBody>
            <a:bodyPr>
              <a:spAutoFit/>
            </a:bodyPr>
            <a:lstStyle/>
            <a:p>
              <a:pPr algn="ctr" eaLnBrk="0" hangingPunct="0">
                <a:spcBef>
                  <a:spcPct val="50000"/>
                </a:spcBef>
                <a:defRPr/>
              </a:pPr>
              <a:r>
                <a:rPr lang="en-US" sz="1200" b="1" dirty="0">
                  <a:effectLst>
                    <a:outerShdw blurRad="38100" dist="38100" dir="2700000" algn="tl">
                      <a:srgbClr val="C0C0C0"/>
                    </a:outerShdw>
                  </a:effectLst>
                </a:rPr>
                <a:t>Negotiation of     final technical input to the WRC</a:t>
              </a:r>
              <a:endParaRPr lang="en-US" sz="1200" b="1" dirty="0"/>
            </a:p>
          </p:txBody>
        </p:sp>
        <p:sp>
          <p:nvSpPr>
            <p:cNvPr id="60" name="Line 44">
              <a:extLst>
                <a:ext uri="{FF2B5EF4-FFF2-40B4-BE49-F238E27FC236}">
                  <a16:creationId xmlns:a16="http://schemas.microsoft.com/office/drawing/2014/main" id="{AED4F89C-4954-AFD3-95C6-5951EB1970DC}"/>
                </a:ext>
              </a:extLst>
            </p:cNvPr>
            <p:cNvSpPr>
              <a:spLocks noChangeShapeType="1"/>
            </p:cNvSpPr>
            <p:nvPr/>
          </p:nvSpPr>
          <p:spPr bwMode="auto">
            <a:xfrm flipV="1">
              <a:off x="6390863" y="3557281"/>
              <a:ext cx="886236" cy="138632"/>
            </a:xfrm>
            <a:prstGeom prst="line">
              <a:avLst/>
            </a:prstGeom>
            <a:noFill/>
            <a:ln w="38100">
              <a:solidFill>
                <a:schemeClr val="tx1"/>
              </a:solidFill>
              <a:round/>
              <a:headEnd/>
              <a:tailEnd type="triangle" w="med" len="med"/>
            </a:ln>
          </p:spPr>
          <p:txBody>
            <a:bodyPr wrap="none" anchor="ctr"/>
            <a:lstStyle/>
            <a:p>
              <a:endParaRPr lang="en-US"/>
            </a:p>
          </p:txBody>
        </p:sp>
        <p:sp>
          <p:nvSpPr>
            <p:cNvPr id="61" name="Line 45">
              <a:extLst>
                <a:ext uri="{FF2B5EF4-FFF2-40B4-BE49-F238E27FC236}">
                  <a16:creationId xmlns:a16="http://schemas.microsoft.com/office/drawing/2014/main" id="{AC152F91-733E-33E9-DFAD-10BEA8A528FE}"/>
                </a:ext>
              </a:extLst>
            </p:cNvPr>
            <p:cNvSpPr>
              <a:spLocks noChangeShapeType="1"/>
            </p:cNvSpPr>
            <p:nvPr/>
          </p:nvSpPr>
          <p:spPr bwMode="auto">
            <a:xfrm flipH="1" flipV="1">
              <a:off x="7277100" y="3557281"/>
              <a:ext cx="876298" cy="138632"/>
            </a:xfrm>
            <a:prstGeom prst="line">
              <a:avLst/>
            </a:prstGeom>
            <a:noFill/>
            <a:ln w="38100">
              <a:solidFill>
                <a:schemeClr val="tx1"/>
              </a:solidFill>
              <a:round/>
              <a:headEnd/>
              <a:tailEnd type="triangle" w="med" len="med"/>
            </a:ln>
          </p:spPr>
          <p:txBody>
            <a:bodyPr wrap="none" anchor="ctr"/>
            <a:lstStyle/>
            <a:p>
              <a:endParaRPr lang="en-US"/>
            </a:p>
          </p:txBody>
        </p:sp>
        <p:sp>
          <p:nvSpPr>
            <p:cNvPr id="62" name="Line 47">
              <a:extLst>
                <a:ext uri="{FF2B5EF4-FFF2-40B4-BE49-F238E27FC236}">
                  <a16:creationId xmlns:a16="http://schemas.microsoft.com/office/drawing/2014/main" id="{6F637AA3-7A39-CEEC-1FFC-CAC29F17FD70}"/>
                </a:ext>
              </a:extLst>
            </p:cNvPr>
            <p:cNvSpPr>
              <a:spLocks noChangeShapeType="1"/>
            </p:cNvSpPr>
            <p:nvPr/>
          </p:nvSpPr>
          <p:spPr bwMode="auto">
            <a:xfrm flipV="1">
              <a:off x="7283196" y="3328681"/>
              <a:ext cx="0" cy="228600"/>
            </a:xfrm>
            <a:prstGeom prst="line">
              <a:avLst/>
            </a:prstGeom>
            <a:noFill/>
            <a:ln w="38100">
              <a:solidFill>
                <a:schemeClr val="tx1"/>
              </a:solidFill>
              <a:round/>
              <a:headEnd/>
              <a:tailEnd type="triangle" w="med" len="med"/>
            </a:ln>
          </p:spPr>
          <p:txBody>
            <a:bodyPr wrap="none" anchor="ctr"/>
            <a:lstStyle/>
            <a:p>
              <a:endParaRPr lang="en-US"/>
            </a:p>
          </p:txBody>
        </p:sp>
        <p:sp>
          <p:nvSpPr>
            <p:cNvPr id="63" name="Line 48">
              <a:extLst>
                <a:ext uri="{FF2B5EF4-FFF2-40B4-BE49-F238E27FC236}">
                  <a16:creationId xmlns:a16="http://schemas.microsoft.com/office/drawing/2014/main" id="{3F652C28-0BFB-1190-2179-F1C75EE4EA5F}"/>
                </a:ext>
              </a:extLst>
            </p:cNvPr>
            <p:cNvSpPr>
              <a:spLocks noChangeShapeType="1"/>
            </p:cNvSpPr>
            <p:nvPr/>
          </p:nvSpPr>
          <p:spPr bwMode="auto">
            <a:xfrm flipH="1" flipV="1">
              <a:off x="6802438" y="2424113"/>
              <a:ext cx="484886" cy="457200"/>
            </a:xfrm>
            <a:prstGeom prst="line">
              <a:avLst/>
            </a:prstGeom>
            <a:noFill/>
            <a:ln w="38100">
              <a:solidFill>
                <a:schemeClr val="tx1"/>
              </a:solidFill>
              <a:round/>
              <a:headEnd/>
              <a:tailEnd type="triangle" w="med" len="med"/>
            </a:ln>
          </p:spPr>
          <p:txBody>
            <a:bodyPr wrap="none" anchor="ctr"/>
            <a:lstStyle/>
            <a:p>
              <a:endParaRPr lang="en-US"/>
            </a:p>
          </p:txBody>
        </p:sp>
        <p:sp>
          <p:nvSpPr>
            <p:cNvPr id="64" name="Line 49">
              <a:extLst>
                <a:ext uri="{FF2B5EF4-FFF2-40B4-BE49-F238E27FC236}">
                  <a16:creationId xmlns:a16="http://schemas.microsoft.com/office/drawing/2014/main" id="{3DF034E0-3642-BE2F-60E3-5B1528E4D02D}"/>
                </a:ext>
              </a:extLst>
            </p:cNvPr>
            <p:cNvSpPr>
              <a:spLocks noChangeShapeType="1"/>
            </p:cNvSpPr>
            <p:nvPr/>
          </p:nvSpPr>
          <p:spPr bwMode="auto">
            <a:xfrm flipH="1" flipV="1">
              <a:off x="5618354" y="1845942"/>
              <a:ext cx="858646" cy="1035367"/>
            </a:xfrm>
            <a:prstGeom prst="line">
              <a:avLst/>
            </a:prstGeom>
            <a:noFill/>
            <a:ln w="38100">
              <a:solidFill>
                <a:schemeClr val="tx1"/>
              </a:solidFill>
              <a:round/>
              <a:headEnd/>
              <a:tailEnd type="triangle" w="med" len="med"/>
            </a:ln>
          </p:spPr>
          <p:txBody>
            <a:bodyPr wrap="none" anchor="ctr"/>
            <a:lstStyle/>
            <a:p>
              <a:endParaRPr lang="en-US"/>
            </a:p>
          </p:txBody>
        </p:sp>
        <p:sp>
          <p:nvSpPr>
            <p:cNvPr id="65" name="Text Box 51">
              <a:extLst>
                <a:ext uri="{FF2B5EF4-FFF2-40B4-BE49-F238E27FC236}">
                  <a16:creationId xmlns:a16="http://schemas.microsoft.com/office/drawing/2014/main" id="{064990F8-FD2B-C64A-710D-15B22ADBC3A8}"/>
                </a:ext>
              </a:extLst>
            </p:cNvPr>
            <p:cNvSpPr txBox="1">
              <a:spLocks noChangeArrowheads="1"/>
            </p:cNvSpPr>
            <p:nvPr/>
          </p:nvSpPr>
          <p:spPr bwMode="auto">
            <a:xfrm>
              <a:off x="7307263" y="2454116"/>
              <a:ext cx="1692275" cy="366712"/>
            </a:xfrm>
            <a:prstGeom prst="rect">
              <a:avLst/>
            </a:prstGeom>
            <a:noFill/>
            <a:ln w="12700" cap="sq">
              <a:noFill/>
              <a:miter lim="800000"/>
              <a:headEnd type="none" w="sm" len="sm"/>
              <a:tailEnd type="none" w="sm" len="sm"/>
            </a:ln>
          </p:spPr>
          <p:txBody>
            <a:bodyPr>
              <a:spAutoFit/>
            </a:bodyPr>
            <a:lstStyle/>
            <a:p>
              <a:pPr eaLnBrk="0" hangingPunct="0"/>
              <a:r>
                <a:rPr lang="en-US" sz="1800" b="1" dirty="0"/>
                <a:t>Preferred</a:t>
              </a:r>
            </a:p>
          </p:txBody>
        </p:sp>
        <p:sp>
          <p:nvSpPr>
            <p:cNvPr id="66" name="Text Box 52">
              <a:extLst>
                <a:ext uri="{FF2B5EF4-FFF2-40B4-BE49-F238E27FC236}">
                  <a16:creationId xmlns:a16="http://schemas.microsoft.com/office/drawing/2014/main" id="{60DCF7B8-D273-5D11-B60F-60811B9B27D3}"/>
                </a:ext>
              </a:extLst>
            </p:cNvPr>
            <p:cNvSpPr txBox="1">
              <a:spLocks noChangeArrowheads="1"/>
            </p:cNvSpPr>
            <p:nvPr/>
          </p:nvSpPr>
          <p:spPr bwMode="auto">
            <a:xfrm>
              <a:off x="4854684" y="2498724"/>
              <a:ext cx="1278782" cy="410270"/>
            </a:xfrm>
            <a:prstGeom prst="rect">
              <a:avLst/>
            </a:prstGeom>
            <a:noFill/>
            <a:ln w="12700" cap="sq">
              <a:noFill/>
              <a:miter lim="800000"/>
              <a:headEnd type="none" w="sm" len="sm"/>
              <a:tailEnd type="none" w="sm" len="sm"/>
            </a:ln>
          </p:spPr>
          <p:txBody>
            <a:bodyPr wrap="square">
              <a:spAutoFit/>
            </a:bodyPr>
            <a:lstStyle/>
            <a:p>
              <a:pPr eaLnBrk="0" hangingPunct="0"/>
              <a:r>
                <a:rPr lang="en-US" sz="1800" b="1" dirty="0"/>
                <a:t>Optional</a:t>
              </a:r>
            </a:p>
          </p:txBody>
        </p:sp>
      </p:grpSp>
    </p:spTree>
    <p:extLst>
      <p:ext uri="{BB962C8B-B14F-4D97-AF65-F5344CB8AC3E}">
        <p14:creationId xmlns:p14="http://schemas.microsoft.com/office/powerpoint/2010/main" val="408284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AEC4-EC08-0E76-7B5E-C9286E0747A5}"/>
              </a:ext>
            </a:extLst>
          </p:cNvPr>
          <p:cNvSpPr>
            <a:spLocks noGrp="1"/>
          </p:cNvSpPr>
          <p:nvPr>
            <p:ph type="title"/>
          </p:nvPr>
        </p:nvSpPr>
        <p:spPr/>
        <p:txBody>
          <a:bodyPr/>
          <a:lstStyle/>
          <a:p>
            <a:r>
              <a:rPr lang="en-US" b="1" dirty="0"/>
              <a:t>Results of WRC-23 (Highlights)</a:t>
            </a:r>
          </a:p>
        </p:txBody>
      </p:sp>
      <p:sp>
        <p:nvSpPr>
          <p:cNvPr id="3" name="Slide Number Placeholder 2">
            <a:extLst>
              <a:ext uri="{FF2B5EF4-FFF2-40B4-BE49-F238E27FC236}">
                <a16:creationId xmlns:a16="http://schemas.microsoft.com/office/drawing/2014/main" id="{0E7D3FEF-5352-3D33-6458-0DD76E2646ED}"/>
              </a:ext>
            </a:extLst>
          </p:cNvPr>
          <p:cNvSpPr>
            <a:spLocks noGrp="1"/>
          </p:cNvSpPr>
          <p:nvPr>
            <p:ph type="sldNum" sz="quarter" idx="4"/>
          </p:nvPr>
        </p:nvSpPr>
        <p:spPr/>
        <p:txBody>
          <a:bodyPr/>
          <a:lstStyle/>
          <a:p>
            <a:fld id="{C4E3D097-A581-4933-943F-92A622067F56}" type="slidenum">
              <a:rPr lang="en-US" smtClean="0"/>
              <a:t>22</a:t>
            </a:fld>
            <a:endParaRPr lang="en-US"/>
          </a:p>
        </p:txBody>
      </p:sp>
      <p:sp>
        <p:nvSpPr>
          <p:cNvPr id="4" name="Text Placeholder 3">
            <a:extLst>
              <a:ext uri="{FF2B5EF4-FFF2-40B4-BE49-F238E27FC236}">
                <a16:creationId xmlns:a16="http://schemas.microsoft.com/office/drawing/2014/main" id="{CA11A9CF-76EF-9A67-4D86-B3D223AD7571}"/>
              </a:ext>
            </a:extLst>
          </p:cNvPr>
          <p:cNvSpPr>
            <a:spLocks noGrp="1"/>
          </p:cNvSpPr>
          <p:nvPr>
            <p:ph type="body" sz="quarter" idx="10"/>
          </p:nvPr>
        </p:nvSpPr>
        <p:spPr/>
        <p:txBody>
          <a:bodyPr>
            <a:normAutofit fontScale="85000" lnSpcReduction="20000"/>
          </a:bodyPr>
          <a:lstStyle/>
          <a:p>
            <a:pPr>
              <a:spcAft>
                <a:spcPts val="600"/>
              </a:spcAft>
            </a:pPr>
            <a:r>
              <a:rPr lang="en-US" dirty="0"/>
              <a:t>Identified additional spectrum for 5G (IMT); maintained spectrum for unlicensed use (</a:t>
            </a:r>
            <a:r>
              <a:rPr lang="en-US" dirty="0" err="1"/>
              <a:t>WiFi</a:t>
            </a:r>
            <a:r>
              <a:rPr lang="en-US" dirty="0"/>
              <a:t>) in the 6 GHz band; and ensured protections for critical services to safeguard national security and public safety (WRC-23 AI </a:t>
            </a:r>
            <a:r>
              <a:rPr lang="en-US" b="1" dirty="0"/>
              <a:t>1.1 </a:t>
            </a:r>
            <a:r>
              <a:rPr lang="en-US" dirty="0"/>
              <a:t>and </a:t>
            </a:r>
            <a:r>
              <a:rPr lang="en-US" b="1" dirty="0"/>
              <a:t>1.2</a:t>
            </a:r>
            <a:r>
              <a:rPr lang="en-US" dirty="0"/>
              <a:t>)</a:t>
            </a:r>
          </a:p>
          <a:p>
            <a:pPr>
              <a:spcAft>
                <a:spcPts val="600"/>
              </a:spcAft>
            </a:pPr>
            <a:r>
              <a:rPr lang="en-US" dirty="0"/>
              <a:t>Agreed to new AMS(R)S allocation to bolster flight safety in oceanic and remote areas (WRC-23 AI </a:t>
            </a:r>
            <a:r>
              <a:rPr lang="en-US" b="1" dirty="0"/>
              <a:t>1.7</a:t>
            </a:r>
            <a:r>
              <a:rPr lang="en-US" dirty="0"/>
              <a:t>)</a:t>
            </a:r>
          </a:p>
          <a:p>
            <a:pPr>
              <a:spcAft>
                <a:spcPts val="600"/>
              </a:spcAft>
            </a:pPr>
            <a:r>
              <a:rPr lang="en-US" dirty="0"/>
              <a:t>Upgraded SRS allocation and allocated new inter-satellite services to support more efficient transmission of scientific data at higher rate (WRC-23 AI </a:t>
            </a:r>
            <a:r>
              <a:rPr lang="en-US" b="1" dirty="0"/>
              <a:t>1.13</a:t>
            </a:r>
            <a:r>
              <a:rPr lang="en-US" dirty="0"/>
              <a:t> and </a:t>
            </a:r>
            <a:r>
              <a:rPr lang="en-US" b="1" dirty="0"/>
              <a:t>1.17</a:t>
            </a:r>
            <a:r>
              <a:rPr lang="en-US" dirty="0"/>
              <a:t>)</a:t>
            </a:r>
          </a:p>
          <a:p>
            <a:pPr>
              <a:spcAft>
                <a:spcPts val="600"/>
              </a:spcAft>
            </a:pPr>
            <a:r>
              <a:rPr lang="en-US" dirty="0"/>
              <a:t>Final Acts WRC-23 (</a:t>
            </a:r>
            <a:r>
              <a:rPr lang="en-US" dirty="0">
                <a:hlinkClick r:id="rId2"/>
              </a:rPr>
              <a:t>https://www.itu.int/pub/R-ACT-WRC.16-2024</a:t>
            </a:r>
            <a:r>
              <a:rPr lang="en-US" dirty="0"/>
              <a:t>)</a:t>
            </a:r>
          </a:p>
          <a:p>
            <a:pPr marL="0" indent="0">
              <a:spcAft>
                <a:spcPts val="600"/>
              </a:spcAft>
              <a:buNone/>
            </a:pPr>
            <a:endParaRPr lang="en-US" dirty="0"/>
          </a:p>
          <a:p>
            <a:endParaRPr lang="en-US" dirty="0"/>
          </a:p>
        </p:txBody>
      </p:sp>
    </p:spTree>
    <p:extLst>
      <p:ext uri="{BB962C8B-B14F-4D97-AF65-F5344CB8AC3E}">
        <p14:creationId xmlns:p14="http://schemas.microsoft.com/office/powerpoint/2010/main" val="68723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AEC4-EC08-0E76-7B5E-C9286E0747A5}"/>
              </a:ext>
            </a:extLst>
          </p:cNvPr>
          <p:cNvSpPr>
            <a:spLocks noGrp="1"/>
          </p:cNvSpPr>
          <p:nvPr>
            <p:ph type="title"/>
          </p:nvPr>
        </p:nvSpPr>
        <p:spPr/>
        <p:txBody>
          <a:bodyPr/>
          <a:lstStyle/>
          <a:p>
            <a:r>
              <a:rPr lang="en-US" b="1" dirty="0"/>
              <a:t>WRC-27 Outlook (Highlights)</a:t>
            </a:r>
          </a:p>
        </p:txBody>
      </p:sp>
      <p:sp>
        <p:nvSpPr>
          <p:cNvPr id="3" name="Slide Number Placeholder 2">
            <a:extLst>
              <a:ext uri="{FF2B5EF4-FFF2-40B4-BE49-F238E27FC236}">
                <a16:creationId xmlns:a16="http://schemas.microsoft.com/office/drawing/2014/main" id="{0E7D3FEF-5352-3D33-6458-0DD76E2646ED}"/>
              </a:ext>
            </a:extLst>
          </p:cNvPr>
          <p:cNvSpPr>
            <a:spLocks noGrp="1"/>
          </p:cNvSpPr>
          <p:nvPr>
            <p:ph type="sldNum" sz="quarter" idx="4"/>
          </p:nvPr>
        </p:nvSpPr>
        <p:spPr/>
        <p:txBody>
          <a:bodyPr/>
          <a:lstStyle/>
          <a:p>
            <a:fld id="{C4E3D097-A581-4933-943F-92A622067F56}" type="slidenum">
              <a:rPr lang="en-US" smtClean="0"/>
              <a:t>23</a:t>
            </a:fld>
            <a:endParaRPr lang="en-US"/>
          </a:p>
        </p:txBody>
      </p:sp>
      <p:sp>
        <p:nvSpPr>
          <p:cNvPr id="4" name="Text Placeholder 3">
            <a:extLst>
              <a:ext uri="{FF2B5EF4-FFF2-40B4-BE49-F238E27FC236}">
                <a16:creationId xmlns:a16="http://schemas.microsoft.com/office/drawing/2014/main" id="{CA11A9CF-76EF-9A67-4D86-B3D223AD7571}"/>
              </a:ext>
            </a:extLst>
          </p:cNvPr>
          <p:cNvSpPr>
            <a:spLocks noGrp="1"/>
          </p:cNvSpPr>
          <p:nvPr>
            <p:ph type="body" sz="quarter" idx="10"/>
          </p:nvPr>
        </p:nvSpPr>
        <p:spPr>
          <a:xfrm>
            <a:off x="914400" y="1600199"/>
            <a:ext cx="10160000" cy="4513729"/>
          </a:xfrm>
        </p:spPr>
        <p:txBody>
          <a:bodyPr>
            <a:normAutofit fontScale="70000" lnSpcReduction="20000"/>
          </a:bodyPr>
          <a:lstStyle/>
          <a:p>
            <a:r>
              <a:rPr lang="en-US" dirty="0"/>
              <a:t>19 specific WRC-27 agenda items plus standing items</a:t>
            </a:r>
          </a:p>
          <a:p>
            <a:r>
              <a:rPr lang="en-US" dirty="0"/>
              <a:t>WRC-27 is a very space-heavy cycle</a:t>
            </a:r>
          </a:p>
          <a:p>
            <a:pPr lvl="1"/>
            <a:r>
              <a:rPr lang="en-US" dirty="0"/>
              <a:t>Six WRC-27 AIs on Fixed Satellite Service</a:t>
            </a:r>
          </a:p>
          <a:p>
            <a:pPr lvl="1"/>
            <a:r>
              <a:rPr lang="en-US" dirty="0"/>
              <a:t>Four WRC-27 AIs on Mobile Satellite Service</a:t>
            </a:r>
          </a:p>
          <a:p>
            <a:pPr lvl="1"/>
            <a:r>
              <a:rPr lang="en-US" dirty="0"/>
              <a:t>Five WRC-27 AIs on Science Services</a:t>
            </a:r>
          </a:p>
          <a:p>
            <a:r>
              <a:rPr lang="en-US" dirty="0"/>
              <a:t>Only four terrestrial WRC-27 AIs</a:t>
            </a:r>
          </a:p>
          <a:p>
            <a:pPr lvl="1"/>
            <a:r>
              <a:rPr lang="en-US" dirty="0"/>
              <a:t>AI 1.7, Terrestrial Mid‐Band IMT</a:t>
            </a:r>
          </a:p>
          <a:p>
            <a:pPr lvl="1"/>
            <a:r>
              <a:rPr lang="en-US" dirty="0"/>
              <a:t>AI 1.8, Radiolocation above 231.5 GHz</a:t>
            </a:r>
          </a:p>
          <a:p>
            <a:pPr lvl="1"/>
            <a:r>
              <a:rPr lang="en-US" dirty="0"/>
              <a:t>AI 1.9, Appendix 26 aeronautical HF modernization</a:t>
            </a:r>
          </a:p>
          <a:p>
            <a:pPr lvl="1"/>
            <a:r>
              <a:rPr lang="en-US" dirty="0"/>
              <a:t>AI 1.10, Article 21 PFD and EIRP limits for FSS, MSS, and BSS at 70 and 80 GHz</a:t>
            </a:r>
          </a:p>
          <a:p>
            <a:r>
              <a:rPr lang="en-US" dirty="0"/>
              <a:t>Multiple AIs require close collaborations between different ITU-R Working Parties</a:t>
            </a:r>
          </a:p>
          <a:p>
            <a:r>
              <a:rPr lang="en-US" dirty="0"/>
              <a:t>Large number of overlapping frequency bands between agenda items</a:t>
            </a:r>
          </a:p>
          <a:p>
            <a:r>
              <a:rPr lang="en-US" dirty="0"/>
              <a:t>General deadline on criteria, characteristics and methodologies on the </a:t>
            </a:r>
            <a:r>
              <a:rPr lang="en-US" u="sng" dirty="0"/>
              <a:t>31 December 2024</a:t>
            </a:r>
          </a:p>
          <a:p>
            <a:endParaRPr lang="en-US" dirty="0"/>
          </a:p>
        </p:txBody>
      </p:sp>
    </p:spTree>
    <p:extLst>
      <p:ext uri="{BB962C8B-B14F-4D97-AF65-F5344CB8AC3E}">
        <p14:creationId xmlns:p14="http://schemas.microsoft.com/office/powerpoint/2010/main" val="72520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AEC4-EC08-0E76-7B5E-C9286E0747A5}"/>
              </a:ext>
            </a:extLst>
          </p:cNvPr>
          <p:cNvSpPr>
            <a:spLocks noGrp="1"/>
          </p:cNvSpPr>
          <p:nvPr>
            <p:ph type="title"/>
          </p:nvPr>
        </p:nvSpPr>
        <p:spPr/>
        <p:txBody>
          <a:bodyPr/>
          <a:lstStyle/>
          <a:p>
            <a:r>
              <a:rPr lang="en-US" b="1" dirty="0"/>
              <a:t>ITU-R Preparatory Studies for WRC-27</a:t>
            </a:r>
          </a:p>
        </p:txBody>
      </p:sp>
      <p:sp>
        <p:nvSpPr>
          <p:cNvPr id="3" name="Slide Number Placeholder 2">
            <a:extLst>
              <a:ext uri="{FF2B5EF4-FFF2-40B4-BE49-F238E27FC236}">
                <a16:creationId xmlns:a16="http://schemas.microsoft.com/office/drawing/2014/main" id="{0E7D3FEF-5352-3D33-6458-0DD76E2646ED}"/>
              </a:ext>
            </a:extLst>
          </p:cNvPr>
          <p:cNvSpPr>
            <a:spLocks noGrp="1"/>
          </p:cNvSpPr>
          <p:nvPr>
            <p:ph type="sldNum" sz="quarter" idx="4"/>
          </p:nvPr>
        </p:nvSpPr>
        <p:spPr/>
        <p:txBody>
          <a:bodyPr/>
          <a:lstStyle/>
          <a:p>
            <a:fld id="{C4E3D097-A581-4933-943F-92A622067F56}" type="slidenum">
              <a:rPr lang="en-US" smtClean="0"/>
              <a:t>24</a:t>
            </a:fld>
            <a:endParaRPr lang="en-US"/>
          </a:p>
        </p:txBody>
      </p:sp>
      <p:pic>
        <p:nvPicPr>
          <p:cNvPr id="8" name="Picture 7">
            <a:extLst>
              <a:ext uri="{FF2B5EF4-FFF2-40B4-BE49-F238E27FC236}">
                <a16:creationId xmlns:a16="http://schemas.microsoft.com/office/drawing/2014/main" id="{7DEEA985-9197-9E77-2A36-CA55D8E69655}"/>
              </a:ext>
            </a:extLst>
          </p:cNvPr>
          <p:cNvPicPr>
            <a:picLocks noChangeAspect="1"/>
          </p:cNvPicPr>
          <p:nvPr/>
        </p:nvPicPr>
        <p:blipFill>
          <a:blip r:embed="rId2"/>
          <a:stretch>
            <a:fillRect/>
          </a:stretch>
        </p:blipFill>
        <p:spPr>
          <a:xfrm>
            <a:off x="824753" y="1434352"/>
            <a:ext cx="5624507" cy="4661647"/>
          </a:xfrm>
          <a:prstGeom prst="rect">
            <a:avLst/>
          </a:prstGeom>
        </p:spPr>
      </p:pic>
      <p:sp>
        <p:nvSpPr>
          <p:cNvPr id="9" name="TextBox 8">
            <a:extLst>
              <a:ext uri="{FF2B5EF4-FFF2-40B4-BE49-F238E27FC236}">
                <a16:creationId xmlns:a16="http://schemas.microsoft.com/office/drawing/2014/main" id="{B28309A0-6801-3E4A-C3AB-6BD72BEA570A}"/>
              </a:ext>
            </a:extLst>
          </p:cNvPr>
          <p:cNvSpPr txBox="1"/>
          <p:nvPr/>
        </p:nvSpPr>
        <p:spPr>
          <a:xfrm>
            <a:off x="6732494" y="1631576"/>
            <a:ext cx="446442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See Resolution 813 (WRC-23) for full list of WRC-27 Agenda Items</a:t>
            </a:r>
          </a:p>
          <a:p>
            <a:pPr marL="285750" indent="-285750">
              <a:buFont typeface="Arial" panose="020B0604020202020204" pitchFamily="34" charset="0"/>
              <a:buChar char="•"/>
            </a:pPr>
            <a:r>
              <a:rPr lang="en-US" dirty="0">
                <a:hlinkClick r:id="rId3"/>
              </a:rPr>
              <a:t>https://www.itu.int/en/ITU-R/study-groups/rcpm/Pages/wrc-27-studies.aspx</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848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98DAC-8C1D-1D1C-0135-965C6B56FEBF}"/>
              </a:ext>
            </a:extLst>
          </p:cNvPr>
          <p:cNvSpPr>
            <a:spLocks noGrp="1"/>
          </p:cNvSpPr>
          <p:nvPr>
            <p:ph type="sldNum" sz="quarter" idx="4"/>
          </p:nvPr>
        </p:nvSpPr>
        <p:spPr/>
        <p:txBody>
          <a:bodyPr/>
          <a:lstStyle/>
          <a:p>
            <a:fld id="{C4E3D097-A581-4933-943F-92A622067F56}" type="slidenum">
              <a:rPr lang="en-US">
                <a:solidFill>
                  <a:srgbClr val="0A2458">
                    <a:tint val="75000"/>
                  </a:srgbClr>
                </a:solidFill>
                <a:latin typeface="Arial" panose="020B0604020202020204"/>
              </a:rPr>
              <a:pPr/>
              <a:t>25</a:t>
            </a:fld>
            <a:endParaRPr lang="en-US" dirty="0">
              <a:solidFill>
                <a:srgbClr val="0A2458">
                  <a:tint val="75000"/>
                </a:srgbClr>
              </a:solidFill>
              <a:latin typeface="Arial" panose="020B0604020202020204"/>
            </a:endParaRPr>
          </a:p>
        </p:txBody>
      </p:sp>
      <p:sp>
        <p:nvSpPr>
          <p:cNvPr id="4" name="Text Placeholder 3">
            <a:extLst>
              <a:ext uri="{FF2B5EF4-FFF2-40B4-BE49-F238E27FC236}">
                <a16:creationId xmlns:a16="http://schemas.microsoft.com/office/drawing/2014/main" id="{640E0B0E-0FAC-FAE4-2711-FE41CED2C6BF}"/>
              </a:ext>
            </a:extLst>
          </p:cNvPr>
          <p:cNvSpPr>
            <a:spLocks noGrp="1"/>
          </p:cNvSpPr>
          <p:nvPr>
            <p:ph type="body" sz="quarter" idx="10"/>
          </p:nvPr>
        </p:nvSpPr>
        <p:spPr/>
        <p:txBody>
          <a:bodyPr/>
          <a:lstStyle/>
          <a:p>
            <a:pPr marL="0" indent="0">
              <a:buNone/>
            </a:pPr>
            <a:endParaRPr lang="en-US" dirty="0"/>
          </a:p>
          <a:p>
            <a:pPr marL="0" indent="0">
              <a:buNone/>
            </a:pPr>
            <a:endParaRPr lang="en-US" dirty="0"/>
          </a:p>
          <a:p>
            <a:pPr marL="0" indent="0" algn="ctr">
              <a:buNone/>
            </a:pPr>
            <a:r>
              <a:rPr lang="en-US" sz="5400" dirty="0"/>
              <a:t>Questions?</a:t>
            </a:r>
          </a:p>
        </p:txBody>
      </p:sp>
    </p:spTree>
    <p:extLst>
      <p:ext uri="{BB962C8B-B14F-4D97-AF65-F5344CB8AC3E}">
        <p14:creationId xmlns:p14="http://schemas.microsoft.com/office/powerpoint/2010/main" val="240229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7992"/>
            <a:ext cx="7315200" cy="685800"/>
          </a:xfrm>
        </p:spPr>
        <p:txBody>
          <a:bodyPr/>
          <a:lstStyle/>
          <a:p>
            <a:r>
              <a:rPr lang="en-US" b="1" dirty="0"/>
              <a:t>U.S. Spectrum Management</a:t>
            </a:r>
          </a:p>
        </p:txBody>
      </p:sp>
      <p:sp>
        <p:nvSpPr>
          <p:cNvPr id="3" name="Slide Number Placeholder 2"/>
          <p:cNvSpPr>
            <a:spLocks noGrp="1"/>
          </p:cNvSpPr>
          <p:nvPr>
            <p:ph type="sldNum" sz="quarter" idx="4"/>
          </p:nvPr>
        </p:nvSpPr>
        <p:spPr/>
        <p:txBody>
          <a:bodyPr/>
          <a:lstStyle/>
          <a:p>
            <a:fld id="{C4E3D097-A581-4933-943F-92A622067F56}" type="slidenum">
              <a:rPr lang="en-US">
                <a:solidFill>
                  <a:prstClr val="black">
                    <a:tint val="75000"/>
                  </a:prstClr>
                </a:solidFill>
                <a:latin typeface="Calibri"/>
              </a:rPr>
              <a:pPr/>
              <a:t>3</a:t>
            </a:fld>
            <a:endParaRPr lang="en-US">
              <a:solidFill>
                <a:prstClr val="black">
                  <a:tint val="75000"/>
                </a:prstClr>
              </a:solidFill>
              <a:latin typeface="Calibri"/>
            </a:endParaRPr>
          </a:p>
        </p:txBody>
      </p:sp>
      <p:grpSp>
        <p:nvGrpSpPr>
          <p:cNvPr id="6" name="Group 5"/>
          <p:cNvGrpSpPr/>
          <p:nvPr/>
        </p:nvGrpSpPr>
        <p:grpSpPr>
          <a:xfrm>
            <a:off x="2057400" y="1069259"/>
            <a:ext cx="8001000" cy="4178653"/>
            <a:chOff x="533400" y="1295400"/>
            <a:chExt cx="8001000" cy="4178653"/>
          </a:xfrm>
        </p:grpSpPr>
        <p:sp>
          <p:nvSpPr>
            <p:cNvPr id="7" name="TextBox 17"/>
            <p:cNvSpPr txBox="1">
              <a:spLocks noChangeArrowheads="1"/>
            </p:cNvSpPr>
            <p:nvPr/>
          </p:nvSpPr>
          <p:spPr bwMode="auto">
            <a:xfrm>
              <a:off x="6627813" y="4572000"/>
              <a:ext cx="668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None/>
                <a:defRPr/>
              </a:pPr>
              <a:r>
                <a:rPr lang="en-US" altLang="en-US" sz="1200" kern="0">
                  <a:solidFill>
                    <a:srgbClr val="000000"/>
                  </a:solidFill>
                </a:rPr>
                <a:t>Liaison</a:t>
              </a:r>
            </a:p>
          </p:txBody>
        </p:sp>
        <p:grpSp>
          <p:nvGrpSpPr>
            <p:cNvPr id="8" name="Group 7"/>
            <p:cNvGrpSpPr/>
            <p:nvPr/>
          </p:nvGrpSpPr>
          <p:grpSpPr>
            <a:xfrm>
              <a:off x="533400" y="1295400"/>
              <a:ext cx="8001000" cy="4178653"/>
              <a:chOff x="533400" y="1295400"/>
              <a:chExt cx="8001000" cy="4178653"/>
            </a:xfrm>
          </p:grpSpPr>
          <p:sp>
            <p:nvSpPr>
              <p:cNvPr id="9" name="TextBox 8"/>
              <p:cNvSpPr txBox="1"/>
              <p:nvPr/>
            </p:nvSpPr>
            <p:spPr>
              <a:xfrm>
                <a:off x="685800" y="3620656"/>
                <a:ext cx="838200" cy="400110"/>
              </a:xfrm>
              <a:prstGeom prst="rect">
                <a:avLst/>
              </a:prstGeom>
              <a:noFill/>
              <a:ln>
                <a:noFill/>
              </a:ln>
            </p:spPr>
            <p:txBody>
              <a:bodyPr wrap="square" rtlCol="0">
                <a:spAutoFit/>
              </a:bodyPr>
              <a:lstStyle/>
              <a:p>
                <a:pPr algn="ctr"/>
                <a:r>
                  <a:rPr lang="en-US" sz="1000" b="1">
                    <a:solidFill>
                      <a:srgbClr val="000000"/>
                    </a:solidFill>
                    <a:latin typeface="Arial" charset="0"/>
                  </a:rPr>
                  <a:t>47 CFR Part 300</a:t>
                </a:r>
              </a:p>
            </p:txBody>
          </p:sp>
          <p:grpSp>
            <p:nvGrpSpPr>
              <p:cNvPr id="10" name="Group 9"/>
              <p:cNvGrpSpPr/>
              <p:nvPr/>
            </p:nvGrpSpPr>
            <p:grpSpPr>
              <a:xfrm>
                <a:off x="533400" y="1295400"/>
                <a:ext cx="8001000" cy="4178653"/>
                <a:chOff x="381000" y="1295400"/>
                <a:chExt cx="8001000" cy="4178653"/>
              </a:xfrm>
            </p:grpSpPr>
            <p:sp>
              <p:nvSpPr>
                <p:cNvPr id="11" name="Rectangle 10"/>
                <p:cNvSpPr/>
                <p:nvPr/>
              </p:nvSpPr>
              <p:spPr>
                <a:xfrm>
                  <a:off x="884654" y="2133600"/>
                  <a:ext cx="1325146" cy="37862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000" kern="0">
                      <a:solidFill>
                        <a:srgbClr val="000000"/>
                      </a:solidFill>
                      <a:latin typeface="Arial"/>
                    </a:rPr>
                    <a:t>NTIA Organization Act</a:t>
                  </a:r>
                </a:p>
              </p:txBody>
            </p:sp>
            <p:sp>
              <p:nvSpPr>
                <p:cNvPr id="12" name="Rectangle 11"/>
                <p:cNvSpPr/>
                <p:nvPr/>
              </p:nvSpPr>
              <p:spPr>
                <a:xfrm>
                  <a:off x="1905000" y="3276600"/>
                  <a:ext cx="1066800" cy="1066800"/>
                </a:xfrm>
                <a:prstGeom prst="rect">
                  <a:avLst/>
                </a:prstGeom>
                <a:solidFill>
                  <a:schemeClr val="accent2">
                    <a:lumMod val="75000"/>
                  </a:schemeClr>
                </a:solidFill>
                <a:ln w="9525" cap="flat" cmpd="sng" algn="ctr">
                  <a:solidFill>
                    <a:srgbClr val="8A8AB9">
                      <a:lumMod val="7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FFFFFF"/>
                      </a:solidFill>
                      <a:latin typeface="Arial"/>
                    </a:rPr>
                    <a:t>Federal Users</a:t>
                  </a:r>
                </a:p>
              </p:txBody>
            </p:sp>
            <p:sp>
              <p:nvSpPr>
                <p:cNvPr id="13" name="Rectangle 12"/>
                <p:cNvSpPr/>
                <p:nvPr/>
              </p:nvSpPr>
              <p:spPr>
                <a:xfrm>
                  <a:off x="5943600" y="3276600"/>
                  <a:ext cx="1066800" cy="1066800"/>
                </a:xfrm>
                <a:prstGeom prst="rect">
                  <a:avLst/>
                </a:prstGeom>
                <a:solidFill>
                  <a:schemeClr val="accent2">
                    <a:lumMod val="75000"/>
                  </a:schemeClr>
                </a:solidFill>
                <a:ln w="9525" cap="flat" cmpd="sng" algn="ctr">
                  <a:solidFill>
                    <a:srgbClr val="8A8AB9">
                      <a:lumMod val="7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FFFFFF"/>
                      </a:solidFill>
                      <a:latin typeface="Arial"/>
                    </a:rPr>
                    <a:t>Non-Federal Users</a:t>
                  </a:r>
                </a:p>
              </p:txBody>
            </p:sp>
            <p:sp>
              <p:nvSpPr>
                <p:cNvPr id="14" name="Rectangle 13"/>
                <p:cNvSpPr/>
                <p:nvPr/>
              </p:nvSpPr>
              <p:spPr>
                <a:xfrm>
                  <a:off x="1981200" y="2438400"/>
                  <a:ext cx="914400" cy="914400"/>
                </a:xfrm>
                <a:prstGeom prst="rect">
                  <a:avLst/>
                </a:prstGeom>
                <a:solidFill>
                  <a:srgbClr val="000000">
                    <a:lumMod val="7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FFFFFF"/>
                      </a:solidFill>
                      <a:latin typeface="Arial"/>
                    </a:rPr>
                    <a:t>NTIA</a:t>
                  </a:r>
                </a:p>
              </p:txBody>
            </p:sp>
            <p:sp>
              <p:nvSpPr>
                <p:cNvPr id="15" name="Rectangle 14"/>
                <p:cNvSpPr/>
                <p:nvPr/>
              </p:nvSpPr>
              <p:spPr>
                <a:xfrm>
                  <a:off x="2895600" y="4470975"/>
                  <a:ext cx="3162300" cy="870752"/>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spcAft>
                      <a:spcPts val="600"/>
                    </a:spcAft>
                    <a:defRPr/>
                  </a:pPr>
                  <a:r>
                    <a:rPr lang="en-US" sz="1200" kern="0">
                      <a:solidFill>
                        <a:srgbClr val="000000"/>
                      </a:solidFill>
                      <a:latin typeface="Arial"/>
                    </a:rPr>
                    <a:t>Interdepartment Radio Advisory Committee</a:t>
                  </a:r>
                </a:p>
                <a:p>
                  <a:pPr algn="ctr">
                    <a:defRPr/>
                  </a:pPr>
                  <a:r>
                    <a:rPr lang="en-US" sz="1100" kern="0">
                      <a:solidFill>
                        <a:srgbClr val="000000"/>
                      </a:solidFill>
                      <a:latin typeface="Arial"/>
                    </a:rPr>
                    <a:t>(IRAC)</a:t>
                  </a:r>
                </a:p>
                <a:p>
                  <a:pPr algn="ctr">
                    <a:defRPr/>
                  </a:pPr>
                  <a:r>
                    <a:rPr lang="en-US" sz="1100" kern="0">
                      <a:solidFill>
                        <a:srgbClr val="000000"/>
                      </a:solidFill>
                      <a:latin typeface="Arial"/>
                    </a:rPr>
                    <a:t>Chaired by NTIA</a:t>
                  </a:r>
                </a:p>
                <a:p>
                  <a:pPr algn="ctr">
                    <a:defRPr/>
                  </a:pPr>
                  <a:r>
                    <a:rPr lang="en-US" sz="1100" kern="0">
                      <a:solidFill>
                        <a:srgbClr val="000000"/>
                      </a:solidFill>
                      <a:latin typeface="Arial"/>
                    </a:rPr>
                    <a:t>19 federal agency members</a:t>
                  </a:r>
                </a:p>
              </p:txBody>
            </p:sp>
            <p:sp>
              <p:nvSpPr>
                <p:cNvPr id="16" name="Rectangle 15"/>
                <p:cNvSpPr/>
                <p:nvPr/>
              </p:nvSpPr>
              <p:spPr>
                <a:xfrm>
                  <a:off x="5638800" y="1295400"/>
                  <a:ext cx="1371600" cy="8382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000000"/>
                      </a:solidFill>
                      <a:latin typeface="Arial"/>
                    </a:rPr>
                    <a:t>Congress</a:t>
                  </a:r>
                </a:p>
              </p:txBody>
            </p:sp>
            <p:sp>
              <p:nvSpPr>
                <p:cNvPr id="17" name="Rectangle 16"/>
                <p:cNvSpPr/>
                <p:nvPr/>
              </p:nvSpPr>
              <p:spPr>
                <a:xfrm>
                  <a:off x="3276600" y="1371600"/>
                  <a:ext cx="2362200" cy="614363"/>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000000"/>
                      </a:solidFill>
                      <a:latin typeface="Arial"/>
                    </a:rPr>
                    <a:t>Communications Act of 1934</a:t>
                  </a:r>
                </a:p>
              </p:txBody>
            </p:sp>
            <p:sp>
              <p:nvSpPr>
                <p:cNvPr id="18" name="Rectangle 17"/>
                <p:cNvSpPr/>
                <p:nvPr/>
              </p:nvSpPr>
              <p:spPr>
                <a:xfrm>
                  <a:off x="6019800" y="2438400"/>
                  <a:ext cx="914400" cy="914400"/>
                </a:xfrm>
                <a:prstGeom prst="rect">
                  <a:avLst/>
                </a:prstGeom>
                <a:solidFill>
                  <a:srgbClr val="000000">
                    <a:lumMod val="7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FFFFFF"/>
                      </a:solidFill>
                      <a:latin typeface="Arial"/>
                    </a:rPr>
                    <a:t>FCC</a:t>
                  </a:r>
                </a:p>
              </p:txBody>
            </p:sp>
            <p:cxnSp>
              <p:nvCxnSpPr>
                <p:cNvPr id="19" name="Straight Arrow Connector 18"/>
                <p:cNvCxnSpPr>
                  <a:stCxn id="12" idx="3"/>
                  <a:endCxn id="13" idx="1"/>
                </p:cNvCxnSpPr>
                <p:nvPr/>
              </p:nvCxnSpPr>
              <p:spPr>
                <a:xfrm>
                  <a:off x="2971800" y="3810000"/>
                  <a:ext cx="2971800" cy="0"/>
                </a:xfrm>
                <a:prstGeom prst="straightConnector1">
                  <a:avLst/>
                </a:prstGeom>
                <a:noFill/>
                <a:ln w="19050" cap="flat" cmpd="sng" algn="ctr">
                  <a:solidFill>
                    <a:srgbClr val="8A8AB9">
                      <a:lumMod val="75000"/>
                    </a:srgbClr>
                  </a:solidFill>
                  <a:prstDash val="sysDash"/>
                  <a:headEnd type="triangle" w="lg" len="lg"/>
                  <a:tailEnd type="triangle" w="lg" len="lg"/>
                </a:ln>
                <a:effectLst>
                  <a:outerShdw blurRad="40000" dist="20000" dir="5400000" rotWithShape="0">
                    <a:srgbClr val="000000">
                      <a:alpha val="38000"/>
                    </a:srgbClr>
                  </a:outerShdw>
                </a:effectLst>
              </p:spPr>
            </p:cxnSp>
            <p:cxnSp>
              <p:nvCxnSpPr>
                <p:cNvPr id="20" name="Elbow Connector 19"/>
                <p:cNvCxnSpPr>
                  <a:endCxn id="18" idx="1"/>
                </p:cNvCxnSpPr>
                <p:nvPr/>
              </p:nvCxnSpPr>
              <p:spPr>
                <a:xfrm rot="16200000" flipH="1">
                  <a:off x="5183982" y="2059781"/>
                  <a:ext cx="909637" cy="762000"/>
                </a:xfrm>
                <a:prstGeom prst="bentConnector2">
                  <a:avLst/>
                </a:prstGeom>
                <a:noFill/>
                <a:ln w="25400" cap="flat" cmpd="sng" algn="ctr">
                  <a:solidFill>
                    <a:srgbClr val="8A8AB9">
                      <a:lumMod val="75000"/>
                    </a:srgbClr>
                  </a:solidFill>
                  <a:prstDash val="solid"/>
                  <a:tailEnd type="triangle" w="lg" len="lg"/>
                </a:ln>
                <a:effectLst>
                  <a:outerShdw blurRad="40000" dist="20000" dir="5400000" rotWithShape="0">
                    <a:srgbClr val="000000">
                      <a:alpha val="38000"/>
                    </a:srgbClr>
                  </a:outerShdw>
                </a:effectLst>
              </p:spPr>
            </p:cxnSp>
            <p:cxnSp>
              <p:nvCxnSpPr>
                <p:cNvPr id="21" name="Elbow Connector 20"/>
                <p:cNvCxnSpPr>
                  <a:endCxn id="14" idx="3"/>
                </p:cNvCxnSpPr>
                <p:nvPr/>
              </p:nvCxnSpPr>
              <p:spPr>
                <a:xfrm rot="5400000">
                  <a:off x="2819400" y="2072640"/>
                  <a:ext cx="899160" cy="746760"/>
                </a:xfrm>
                <a:prstGeom prst="bentConnector2">
                  <a:avLst/>
                </a:prstGeom>
                <a:noFill/>
                <a:ln w="25400" cap="flat" cmpd="sng" algn="ctr">
                  <a:solidFill>
                    <a:srgbClr val="8A8AB9">
                      <a:lumMod val="75000"/>
                    </a:srgbClr>
                  </a:solidFill>
                  <a:prstDash val="solid"/>
                  <a:tailEnd type="triangle" w="lg" len="lg"/>
                </a:ln>
                <a:effectLst>
                  <a:outerShdw blurRad="40000" dist="20000" dir="5400000" rotWithShape="0">
                    <a:srgbClr val="000000">
                      <a:alpha val="38000"/>
                    </a:srgbClr>
                  </a:outerShdw>
                </a:effectLst>
              </p:spPr>
            </p:cxnSp>
            <p:cxnSp>
              <p:nvCxnSpPr>
                <p:cNvPr id="22" name="Elbow Connector 21"/>
                <p:cNvCxnSpPr>
                  <a:stCxn id="15" idx="1"/>
                  <a:endCxn id="12" idx="2"/>
                </p:cNvCxnSpPr>
                <p:nvPr/>
              </p:nvCxnSpPr>
              <p:spPr>
                <a:xfrm rot="10800000">
                  <a:off x="2438400" y="4343401"/>
                  <a:ext cx="457200" cy="562951"/>
                </a:xfrm>
                <a:prstGeom prst="bentConnector2">
                  <a:avLst/>
                </a:prstGeom>
                <a:noFill/>
                <a:ln w="25400" cap="flat" cmpd="sng" algn="ctr">
                  <a:solidFill>
                    <a:srgbClr val="8A8AB9">
                      <a:lumMod val="75000"/>
                    </a:srgbClr>
                  </a:solidFill>
                  <a:prstDash val="solid"/>
                  <a:tailEnd type="triangle" w="lg" len="lg"/>
                </a:ln>
                <a:effectLst>
                  <a:outerShdw blurRad="40000" dist="20000" dir="5400000" rotWithShape="0">
                    <a:srgbClr val="000000">
                      <a:alpha val="38000"/>
                    </a:srgbClr>
                  </a:outerShdw>
                </a:effectLst>
              </p:spPr>
            </p:cxnSp>
            <p:cxnSp>
              <p:nvCxnSpPr>
                <p:cNvPr id="23" name="Elbow Connector 22"/>
                <p:cNvCxnSpPr>
                  <a:stCxn id="15" idx="3"/>
                  <a:endCxn id="13" idx="2"/>
                </p:cNvCxnSpPr>
                <p:nvPr/>
              </p:nvCxnSpPr>
              <p:spPr>
                <a:xfrm flipV="1">
                  <a:off x="6057900" y="4343400"/>
                  <a:ext cx="419100" cy="562951"/>
                </a:xfrm>
                <a:prstGeom prst="bentConnector2">
                  <a:avLst/>
                </a:prstGeom>
                <a:noFill/>
                <a:ln w="25400" cap="flat" cmpd="sng" algn="ctr">
                  <a:solidFill>
                    <a:srgbClr val="8A8AB9">
                      <a:lumMod val="75000"/>
                    </a:srgbClr>
                  </a:solidFill>
                  <a:prstDash val="solid"/>
                  <a:headEnd type="triangle" w="med" len="med"/>
                  <a:tailEnd type="triangle" w="med" len="med"/>
                </a:ln>
                <a:effectLst>
                  <a:outerShdw blurRad="40000" dist="20000" dir="5400000" rotWithShape="0">
                    <a:srgbClr val="000000">
                      <a:alpha val="38000"/>
                    </a:srgbClr>
                  </a:outerShdw>
                </a:effectLst>
              </p:spPr>
            </p:cxnSp>
            <p:sp>
              <p:nvSpPr>
                <p:cNvPr id="24" name="TextBox 15"/>
                <p:cNvSpPr txBox="1">
                  <a:spLocks noChangeArrowheads="1"/>
                </p:cNvSpPr>
                <p:nvPr/>
              </p:nvSpPr>
              <p:spPr bwMode="auto">
                <a:xfrm>
                  <a:off x="3893654" y="3516641"/>
                  <a:ext cx="1051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None/>
                    <a:defRPr/>
                  </a:pPr>
                  <a:r>
                    <a:rPr lang="en-US" altLang="en-US" sz="1200" kern="0" dirty="0">
                      <a:solidFill>
                        <a:srgbClr val="000000"/>
                      </a:solidFill>
                    </a:rPr>
                    <a:t>Coordination</a:t>
                  </a:r>
                </a:p>
              </p:txBody>
            </p:sp>
            <p:sp>
              <p:nvSpPr>
                <p:cNvPr id="25" name="TextBox 16"/>
                <p:cNvSpPr txBox="1">
                  <a:spLocks noChangeArrowheads="1"/>
                </p:cNvSpPr>
                <p:nvPr/>
              </p:nvSpPr>
              <p:spPr bwMode="auto">
                <a:xfrm>
                  <a:off x="1673225" y="4605973"/>
                  <a:ext cx="77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None/>
                    <a:defRPr/>
                  </a:pPr>
                  <a:r>
                    <a:rPr lang="en-US" altLang="en-US" sz="1200" kern="0">
                      <a:solidFill>
                        <a:srgbClr val="000000"/>
                      </a:solidFill>
                    </a:rPr>
                    <a:t>Advisory</a:t>
                  </a:r>
                </a:p>
              </p:txBody>
            </p:sp>
            <p:sp>
              <p:nvSpPr>
                <p:cNvPr id="26" name="TextBox 15"/>
                <p:cNvSpPr txBox="1">
                  <a:spLocks noChangeArrowheads="1"/>
                </p:cNvSpPr>
                <p:nvPr/>
              </p:nvSpPr>
              <p:spPr bwMode="auto">
                <a:xfrm>
                  <a:off x="3657600" y="3810000"/>
                  <a:ext cx="149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171450" indent="-171450" eaLnBrk="1" hangingPunct="1">
                    <a:spcBef>
                      <a:spcPct val="0"/>
                    </a:spcBef>
                    <a:buClrTx/>
                    <a:buSzTx/>
                    <a:buFont typeface="Arial" panose="020B0604020202020204" pitchFamily="34" charset="0"/>
                    <a:buChar char="•"/>
                  </a:pPr>
                  <a:r>
                    <a:rPr lang="en-US" altLang="en-US" sz="1200" kern="0" dirty="0">
                      <a:solidFill>
                        <a:srgbClr val="000000"/>
                      </a:solidFill>
                    </a:rPr>
                    <a:t>FCC-NTIA MOU</a:t>
                  </a:r>
                </a:p>
                <a:p>
                  <a:pPr marL="171450" indent="-171450" eaLnBrk="1" hangingPunct="1">
                    <a:spcBef>
                      <a:spcPct val="0"/>
                    </a:spcBef>
                    <a:buClrTx/>
                    <a:buSzTx/>
                    <a:buFont typeface="Arial" panose="020B0604020202020204" pitchFamily="34" charset="0"/>
                    <a:buChar char="•"/>
                  </a:pPr>
                  <a:r>
                    <a:rPr lang="en-US" altLang="en-US" sz="1200" b="1" kern="0" dirty="0">
                      <a:solidFill>
                        <a:srgbClr val="000000"/>
                      </a:solidFill>
                      <a:highlight>
                        <a:srgbClr val="FFFF00"/>
                      </a:highlight>
                    </a:rPr>
                    <a:t>ITU preparation</a:t>
                  </a:r>
                </a:p>
              </p:txBody>
            </p:sp>
            <p:sp>
              <p:nvSpPr>
                <p:cNvPr id="27" name="TextBox 26"/>
                <p:cNvSpPr txBox="1"/>
                <p:nvPr/>
              </p:nvSpPr>
              <p:spPr>
                <a:xfrm>
                  <a:off x="381000" y="5197054"/>
                  <a:ext cx="1205098" cy="276999"/>
                </a:xfrm>
                <a:prstGeom prst="rect">
                  <a:avLst/>
                </a:prstGeom>
                <a:noFill/>
                <a:ln>
                  <a:noFill/>
                </a:ln>
              </p:spPr>
              <p:txBody>
                <a:bodyPr wrap="square" rtlCol="0">
                  <a:spAutoFit/>
                </a:bodyPr>
                <a:lstStyle/>
                <a:p>
                  <a:pPr algn="ctr"/>
                  <a:r>
                    <a:rPr lang="en-US" sz="1200" b="1">
                      <a:solidFill>
                        <a:srgbClr val="000000"/>
                      </a:solidFill>
                      <a:latin typeface="Arial" charset="0"/>
                    </a:rPr>
                    <a:t>NTIA Manual</a:t>
                  </a:r>
                </a:p>
              </p:txBody>
            </p:sp>
            <p:pic>
              <p:nvPicPr>
                <p:cNvPr id="28" name="Picture 2" descr="Re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15" y="4053664"/>
                  <a:ext cx="732536" cy="11143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paracay.com/store/images/thumbnails/250/250/detailed/10/cfr-47-70-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2743200"/>
                  <a:ext cx="889185" cy="92881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176902" y="3886200"/>
                  <a:ext cx="1205098" cy="584775"/>
                </a:xfrm>
                <a:prstGeom prst="rect">
                  <a:avLst/>
                </a:prstGeom>
                <a:noFill/>
                <a:ln>
                  <a:noFill/>
                </a:ln>
              </p:spPr>
              <p:txBody>
                <a:bodyPr wrap="square" rtlCol="0">
                  <a:spAutoFit/>
                </a:bodyPr>
                <a:lstStyle/>
                <a:p>
                  <a:pPr algn="ctr"/>
                  <a:r>
                    <a:rPr lang="en-US" sz="1200" b="1">
                      <a:solidFill>
                        <a:srgbClr val="000000"/>
                      </a:solidFill>
                      <a:latin typeface="Arial" charset="0"/>
                    </a:rPr>
                    <a:t>FCC Rules</a:t>
                  </a:r>
                </a:p>
                <a:p>
                  <a:pPr algn="ctr"/>
                  <a:r>
                    <a:rPr lang="en-US" sz="1000" b="1">
                      <a:solidFill>
                        <a:srgbClr val="000000"/>
                      </a:solidFill>
                      <a:latin typeface="Arial" charset="0"/>
                    </a:rPr>
                    <a:t>(47 CFR</a:t>
                  </a:r>
                </a:p>
                <a:p>
                  <a:pPr algn="ctr"/>
                  <a:r>
                    <a:rPr lang="en-US" sz="1000" b="1">
                      <a:solidFill>
                        <a:srgbClr val="000000"/>
                      </a:solidFill>
                      <a:latin typeface="Arial" charset="0"/>
                    </a:rPr>
                    <a:t>Parts 0-101)</a:t>
                  </a:r>
                </a:p>
              </p:txBody>
            </p:sp>
            <p:pic>
              <p:nvPicPr>
                <p:cNvPr id="31" name="Picture 8" descr="http://www.paracay.com/store/images/thumbnails/250/250/detailed/10/cfr-47-70-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788937"/>
                  <a:ext cx="986351" cy="103031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981200" y="1295400"/>
                  <a:ext cx="1371600" cy="8382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1200" kern="0">
                      <a:solidFill>
                        <a:srgbClr val="000000"/>
                      </a:solidFill>
                      <a:latin typeface="Arial"/>
                    </a:rPr>
                    <a:t>The President</a:t>
                  </a:r>
                </a:p>
              </p:txBody>
            </p:sp>
          </p:grpSp>
        </p:grpSp>
      </p:grpSp>
      <p:sp>
        <p:nvSpPr>
          <p:cNvPr id="37" name="Rectangle 36"/>
          <p:cNvSpPr/>
          <p:nvPr/>
        </p:nvSpPr>
        <p:spPr>
          <a:xfrm>
            <a:off x="1524000" y="5585936"/>
            <a:ext cx="8763000" cy="12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33" name="Group 32"/>
          <p:cNvGrpSpPr/>
          <p:nvPr/>
        </p:nvGrpSpPr>
        <p:grpSpPr>
          <a:xfrm>
            <a:off x="2416174" y="5299590"/>
            <a:ext cx="7566026" cy="954107"/>
            <a:chOff x="674687" y="5486400"/>
            <a:chExt cx="7566026" cy="954107"/>
          </a:xfrm>
        </p:grpSpPr>
        <p:sp>
          <p:nvSpPr>
            <p:cNvPr id="34" name="Rectangle 33"/>
            <p:cNvSpPr/>
            <p:nvPr/>
          </p:nvSpPr>
          <p:spPr>
            <a:xfrm>
              <a:off x="2590800" y="5486400"/>
              <a:ext cx="3733800" cy="9144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spcAft>
                  <a:spcPts val="600"/>
                </a:spcAft>
                <a:defRPr/>
              </a:pPr>
              <a:r>
                <a:rPr lang="en-US" sz="1200" kern="0" dirty="0">
                  <a:solidFill>
                    <a:srgbClr val="000000"/>
                  </a:solidFill>
                  <a:latin typeface="Arial"/>
                </a:rPr>
                <a:t>Interagency Spectrum Advisory Council</a:t>
              </a:r>
            </a:p>
            <a:p>
              <a:pPr algn="ctr">
                <a:spcAft>
                  <a:spcPts val="600"/>
                </a:spcAft>
                <a:defRPr/>
              </a:pPr>
              <a:r>
                <a:rPr lang="en-US" sz="1200" kern="0" dirty="0">
                  <a:solidFill>
                    <a:srgbClr val="000000"/>
                  </a:solidFill>
                  <a:latin typeface="Arial"/>
                </a:rPr>
                <a:t>(ISAC)</a:t>
              </a:r>
            </a:p>
            <a:p>
              <a:pPr algn="ctr">
                <a:defRPr/>
              </a:pPr>
              <a:r>
                <a:rPr lang="en-US" sz="1100" kern="0" dirty="0">
                  <a:solidFill>
                    <a:srgbClr val="000000"/>
                  </a:solidFill>
                  <a:latin typeface="Arial"/>
                </a:rPr>
                <a:t>Chaired by NTIA Assistant Secretary</a:t>
              </a:r>
            </a:p>
            <a:p>
              <a:pPr algn="ctr">
                <a:defRPr/>
              </a:pPr>
              <a:r>
                <a:rPr lang="en-US" sz="1100" kern="0" dirty="0">
                  <a:solidFill>
                    <a:srgbClr val="000000"/>
                  </a:solidFill>
                  <a:latin typeface="Arial"/>
                </a:rPr>
                <a:t>Federal agencies plus FCC and the White House</a:t>
              </a:r>
            </a:p>
          </p:txBody>
        </p:sp>
        <p:sp>
          <p:nvSpPr>
            <p:cNvPr id="35" name="TextBox 34"/>
            <p:cNvSpPr txBox="1"/>
            <p:nvPr/>
          </p:nvSpPr>
          <p:spPr>
            <a:xfrm>
              <a:off x="674687" y="5486400"/>
              <a:ext cx="1763713" cy="954107"/>
            </a:xfrm>
            <a:prstGeom prst="rect">
              <a:avLst/>
            </a:prstGeom>
            <a:solidFill>
              <a:schemeClr val="bg2">
                <a:lumMod val="40000"/>
                <a:lumOff val="60000"/>
              </a:schemeClr>
            </a:solidFill>
            <a:ln>
              <a:solidFill>
                <a:schemeClr val="tx1"/>
              </a:solidFill>
            </a:ln>
          </p:spPr>
          <p:txBody>
            <a:bodyPr wrap="square" rtlCol="0">
              <a:spAutoFit/>
            </a:bodyPr>
            <a:lstStyle/>
            <a:p>
              <a:pPr algn="ctr"/>
              <a:r>
                <a:rPr lang="en-US" sz="1400" dirty="0">
                  <a:solidFill>
                    <a:prstClr val="black"/>
                  </a:solidFill>
                  <a:latin typeface="Calibri"/>
                </a:rPr>
                <a:t>Commerce Spectrum Management Advisory Committee (CSMAC)</a:t>
              </a:r>
            </a:p>
          </p:txBody>
        </p:sp>
        <p:sp>
          <p:nvSpPr>
            <p:cNvPr id="36" name="TextBox 35"/>
            <p:cNvSpPr txBox="1"/>
            <p:nvPr/>
          </p:nvSpPr>
          <p:spPr>
            <a:xfrm>
              <a:off x="6477000" y="5585936"/>
              <a:ext cx="1763713" cy="738664"/>
            </a:xfrm>
            <a:prstGeom prst="rect">
              <a:avLst/>
            </a:prstGeom>
            <a:solidFill>
              <a:schemeClr val="bg2">
                <a:lumMod val="40000"/>
                <a:lumOff val="60000"/>
              </a:schemeClr>
            </a:solidFill>
            <a:ln>
              <a:solidFill>
                <a:schemeClr val="tx1"/>
              </a:solidFill>
            </a:ln>
          </p:spPr>
          <p:txBody>
            <a:bodyPr wrap="square" rtlCol="0">
              <a:spAutoFit/>
            </a:bodyPr>
            <a:lstStyle/>
            <a:p>
              <a:pPr algn="ctr"/>
              <a:r>
                <a:rPr lang="en-US" sz="1400">
                  <a:solidFill>
                    <a:prstClr val="black"/>
                  </a:solidFill>
                  <a:latin typeface="Calibri"/>
                </a:rPr>
                <a:t>Technological Advisory Council (TAC)</a:t>
              </a:r>
            </a:p>
          </p:txBody>
        </p:sp>
      </p:grpSp>
      <p:sp>
        <p:nvSpPr>
          <p:cNvPr id="39" name="Arrow: Down 38">
            <a:extLst>
              <a:ext uri="{FF2B5EF4-FFF2-40B4-BE49-F238E27FC236}">
                <a16:creationId xmlns:a16="http://schemas.microsoft.com/office/drawing/2014/main" id="{23AB37C2-2CB9-09D3-ADE0-C4D52AB88193}"/>
              </a:ext>
            </a:extLst>
          </p:cNvPr>
          <p:cNvSpPr/>
          <p:nvPr/>
        </p:nvSpPr>
        <p:spPr>
          <a:xfrm rot="2504230">
            <a:off x="6837280" y="3506955"/>
            <a:ext cx="228600" cy="4616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7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NTIA's Principal Responsibilities </a:t>
            </a:r>
            <a:br>
              <a:rPr lang="en-US" b="1" dirty="0"/>
            </a:br>
            <a:r>
              <a:rPr lang="en-US" b="1" dirty="0"/>
              <a:t>and Functions</a:t>
            </a:r>
          </a:p>
        </p:txBody>
      </p:sp>
      <p:sp>
        <p:nvSpPr>
          <p:cNvPr id="3" name="Slide Number Placeholder 2"/>
          <p:cNvSpPr>
            <a:spLocks noGrp="1"/>
          </p:cNvSpPr>
          <p:nvPr>
            <p:ph type="sldNum" sz="quarter" idx="4"/>
          </p:nvPr>
        </p:nvSpPr>
        <p:spPr/>
        <p:txBody>
          <a:bodyPr/>
          <a:lstStyle/>
          <a:p>
            <a:fld id="{C4E3D097-A581-4933-943F-92A622067F56}" type="slidenum">
              <a:rPr lang="en-US">
                <a:solidFill>
                  <a:prstClr val="black">
                    <a:tint val="75000"/>
                  </a:prstClr>
                </a:solidFill>
                <a:latin typeface="Calibri"/>
              </a:rPr>
              <a:pPr/>
              <a:t>4</a:t>
            </a:fld>
            <a:endParaRPr lang="en-US">
              <a:solidFill>
                <a:prstClr val="black">
                  <a:tint val="75000"/>
                </a:prstClr>
              </a:solidFill>
              <a:latin typeface="Calibri"/>
            </a:endParaRPr>
          </a:p>
        </p:txBody>
      </p:sp>
      <p:sp>
        <p:nvSpPr>
          <p:cNvPr id="4" name="Text Placeholder 3"/>
          <p:cNvSpPr>
            <a:spLocks noGrp="1"/>
          </p:cNvSpPr>
          <p:nvPr>
            <p:ph type="body" sz="quarter" idx="10"/>
          </p:nvPr>
        </p:nvSpPr>
        <p:spPr/>
        <p:txBody>
          <a:bodyPr>
            <a:noAutofit/>
          </a:bodyPr>
          <a:lstStyle/>
          <a:p>
            <a:r>
              <a:rPr lang="en-US" sz="2200" dirty="0"/>
              <a:t>Serves as the principal executive branch adviser to the President on telecommunications and information policy; </a:t>
            </a:r>
          </a:p>
          <a:p>
            <a:r>
              <a:rPr lang="en-US" sz="2200" b="1" dirty="0">
                <a:highlight>
                  <a:srgbClr val="FFFF00"/>
                </a:highlight>
              </a:rPr>
              <a:t>Develops and presents U.S. plans and policies at international communications conferences and related meetings</a:t>
            </a:r>
            <a:r>
              <a:rPr lang="en-US" sz="2200" dirty="0"/>
              <a:t>;</a:t>
            </a:r>
          </a:p>
          <a:p>
            <a:r>
              <a:rPr lang="en-US" sz="2200" dirty="0"/>
              <a:t>Prescribes policies for and manages Federal use of the radio frequency spectrum;</a:t>
            </a:r>
          </a:p>
          <a:p>
            <a:r>
              <a:rPr lang="en-US" sz="2200" dirty="0"/>
              <a:t>Serves as the principal Federal telecommunications research and engineering laboratory, through NTIA's Institute for Telecommunication Sciences, headquartered in Boulder, CO; </a:t>
            </a:r>
          </a:p>
          <a:p>
            <a:r>
              <a:rPr lang="en-US" sz="2200" dirty="0"/>
              <a:t>Administers Federal programs to assist telecommunication facilities, public safety organizations, and the general public with the transition to digital broadcasting; </a:t>
            </a:r>
          </a:p>
          <a:p>
            <a:r>
              <a:rPr lang="en-US" sz="2200" dirty="0"/>
              <a:t>Provides grants through various programs to increase broadband accessibility in underserved areas of the United States. </a:t>
            </a:r>
          </a:p>
        </p:txBody>
      </p:sp>
    </p:spTree>
    <p:extLst>
      <p:ext uri="{BB962C8B-B14F-4D97-AF65-F5344CB8AC3E}">
        <p14:creationId xmlns:p14="http://schemas.microsoft.com/office/powerpoint/2010/main" val="8807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Office of Spectrum Management</a:t>
            </a:r>
          </a:p>
        </p:txBody>
      </p:sp>
      <p:sp>
        <p:nvSpPr>
          <p:cNvPr id="3" name="Slide Number Placeholder 2"/>
          <p:cNvSpPr>
            <a:spLocks noGrp="1"/>
          </p:cNvSpPr>
          <p:nvPr>
            <p:ph type="sldNum" sz="quarter" idx="4"/>
          </p:nvPr>
        </p:nvSpPr>
        <p:spPr/>
        <p:txBody>
          <a:bodyPr/>
          <a:lstStyle/>
          <a:p>
            <a:fld id="{C4E3D097-A581-4933-943F-92A622067F56}" type="slidenum">
              <a:rPr lang="en-US">
                <a:solidFill>
                  <a:prstClr val="black">
                    <a:tint val="75000"/>
                  </a:prstClr>
                </a:solidFill>
                <a:latin typeface="Calibri"/>
              </a:rPr>
              <a:pPr/>
              <a:t>5</a:t>
            </a:fld>
            <a:endParaRPr lang="en-US">
              <a:solidFill>
                <a:prstClr val="black">
                  <a:tint val="75000"/>
                </a:prstClr>
              </a:solidFill>
              <a:latin typeface="Calibri"/>
            </a:endParaRPr>
          </a:p>
        </p:txBody>
      </p:sp>
      <p:sp>
        <p:nvSpPr>
          <p:cNvPr id="4" name="Text Placeholder 3"/>
          <p:cNvSpPr>
            <a:spLocks noGrp="1"/>
          </p:cNvSpPr>
          <p:nvPr>
            <p:ph type="body" sz="quarter" idx="10"/>
          </p:nvPr>
        </p:nvSpPr>
        <p:spPr/>
        <p:txBody>
          <a:bodyPr>
            <a:noAutofit/>
          </a:bodyPr>
          <a:lstStyle/>
          <a:p>
            <a:pPr marL="342900" indent="-342900">
              <a:spcBef>
                <a:spcPts val="600"/>
              </a:spcBef>
              <a:defRPr/>
            </a:pPr>
            <a:r>
              <a:rPr lang="en-US" sz="2400" dirty="0">
                <a:solidFill>
                  <a:prstClr val="black"/>
                </a:solidFill>
              </a:rPr>
              <a:t>Manages the federal government’s use of the radio frequency spectrum;</a:t>
            </a:r>
          </a:p>
          <a:p>
            <a:pPr marL="342900" indent="-342900">
              <a:spcBef>
                <a:spcPts val="600"/>
              </a:spcBef>
              <a:defRPr/>
            </a:pPr>
            <a:r>
              <a:rPr lang="en-US" sz="2400" dirty="0">
                <a:solidFill>
                  <a:prstClr val="black"/>
                </a:solidFill>
              </a:rPr>
              <a:t>Formulates spectrum policy concerning the allocations and regulations governing federal spectrum use;</a:t>
            </a:r>
          </a:p>
          <a:p>
            <a:pPr marL="342900" indent="-342900">
              <a:spcBef>
                <a:spcPts val="600"/>
              </a:spcBef>
              <a:defRPr/>
            </a:pPr>
            <a:r>
              <a:rPr lang="en-US" sz="2400" b="1" dirty="0">
                <a:solidFill>
                  <a:prstClr val="black"/>
                </a:solidFill>
                <a:highlight>
                  <a:srgbClr val="FFFF00"/>
                </a:highlight>
              </a:rPr>
              <a:t>Leads federal participation in World Radiocommunication Conferences and related technical and regional activities;</a:t>
            </a:r>
          </a:p>
          <a:p>
            <a:pPr marL="342900" indent="-342900">
              <a:spcBef>
                <a:spcPts val="600"/>
              </a:spcBef>
              <a:defRPr/>
            </a:pPr>
            <a:r>
              <a:rPr lang="en-US" sz="2400" dirty="0">
                <a:solidFill>
                  <a:prstClr val="black"/>
                </a:solidFill>
              </a:rPr>
              <a:t>Certifies spectrum availability for future government systems;</a:t>
            </a:r>
          </a:p>
          <a:p>
            <a:pPr marL="342900" indent="-342900">
              <a:spcBef>
                <a:spcPts val="600"/>
              </a:spcBef>
              <a:defRPr/>
            </a:pPr>
            <a:r>
              <a:rPr lang="en-US" sz="2400" dirty="0">
                <a:solidFill>
                  <a:prstClr val="black"/>
                </a:solidFill>
              </a:rPr>
              <a:t>Assigns frequencies, maintain the Government Master File; </a:t>
            </a:r>
          </a:p>
          <a:p>
            <a:pPr marL="342900" indent="-342900">
              <a:spcBef>
                <a:spcPts val="600"/>
              </a:spcBef>
              <a:defRPr/>
            </a:pPr>
            <a:r>
              <a:rPr lang="en-US" sz="2400" dirty="0">
                <a:solidFill>
                  <a:prstClr val="black"/>
                </a:solidFill>
              </a:rPr>
              <a:t>Participates in federal emergency readiness activities;</a:t>
            </a:r>
          </a:p>
          <a:p>
            <a:pPr marL="342900" indent="-342900">
              <a:spcBef>
                <a:spcPts val="600"/>
              </a:spcBef>
              <a:defRPr/>
            </a:pPr>
            <a:r>
              <a:rPr lang="en-US" sz="2400" dirty="0">
                <a:solidFill>
                  <a:prstClr val="black"/>
                </a:solidFill>
              </a:rPr>
              <a:t>Supports the administration’s commitments, such as making spectrum available for wireless broadband.</a:t>
            </a:r>
          </a:p>
          <a:p>
            <a:endParaRPr lang="en-US" sz="2400" dirty="0"/>
          </a:p>
        </p:txBody>
      </p:sp>
    </p:spTree>
    <p:extLst>
      <p:ext uri="{BB962C8B-B14F-4D97-AF65-F5344CB8AC3E}">
        <p14:creationId xmlns:p14="http://schemas.microsoft.com/office/powerpoint/2010/main" val="186580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Telecommunication Union (ITU)</a:t>
            </a:r>
          </a:p>
        </p:txBody>
      </p:sp>
      <p:sp>
        <p:nvSpPr>
          <p:cNvPr id="3" name="Slide Number Placeholder 2"/>
          <p:cNvSpPr>
            <a:spLocks noGrp="1"/>
          </p:cNvSpPr>
          <p:nvPr>
            <p:ph type="sldNum" sz="quarter" idx="4"/>
          </p:nvPr>
        </p:nvSpPr>
        <p:spPr/>
        <p:txBody>
          <a:bodyPr/>
          <a:lstStyle/>
          <a:p>
            <a:fld id="{C4E3D097-A581-4933-943F-92A622067F56}" type="slidenum">
              <a:rPr lang="en-US">
                <a:solidFill>
                  <a:prstClr val="black">
                    <a:tint val="75000"/>
                  </a:prstClr>
                </a:solidFill>
                <a:latin typeface="Calibri"/>
              </a:rPr>
              <a:pPr/>
              <a:t>6</a:t>
            </a:fld>
            <a:endParaRPr lang="en-US">
              <a:solidFill>
                <a:prstClr val="black">
                  <a:tint val="75000"/>
                </a:prstClr>
              </a:solidFill>
              <a:latin typeface="Calibri"/>
            </a:endParaRPr>
          </a:p>
        </p:txBody>
      </p:sp>
      <p:pic>
        <p:nvPicPr>
          <p:cNvPr id="8" name="Picture 7" descr="ITU Campus in Geneva, Switzerland">
            <a:extLst>
              <a:ext uri="{FF2B5EF4-FFF2-40B4-BE49-F238E27FC236}">
                <a16:creationId xmlns:a16="http://schemas.microsoft.com/office/drawing/2014/main" id="{86B1CE5C-544C-1FE5-E72D-C80EBEAA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03291"/>
            <a:ext cx="8534400" cy="4315206"/>
          </a:xfrm>
          <a:prstGeom prst="rect">
            <a:avLst/>
          </a:prstGeom>
        </p:spPr>
      </p:pic>
    </p:spTree>
    <p:extLst>
      <p:ext uri="{BB962C8B-B14F-4D97-AF65-F5344CB8AC3E}">
        <p14:creationId xmlns:p14="http://schemas.microsoft.com/office/powerpoint/2010/main" val="294000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Telecommunication Union (ITU)</a:t>
            </a:r>
          </a:p>
        </p:txBody>
      </p:sp>
      <p:sp>
        <p:nvSpPr>
          <p:cNvPr id="3" name="Slide Number Placeholder 2"/>
          <p:cNvSpPr>
            <a:spLocks noGrp="1"/>
          </p:cNvSpPr>
          <p:nvPr>
            <p:ph type="sldNum" sz="quarter" idx="4"/>
          </p:nvPr>
        </p:nvSpPr>
        <p:spPr/>
        <p:txBody>
          <a:bodyPr/>
          <a:lstStyle/>
          <a:p>
            <a:fld id="{C4E3D097-A581-4933-943F-92A622067F56}" type="slidenum">
              <a:rPr lang="en-US">
                <a:solidFill>
                  <a:prstClr val="black">
                    <a:tint val="75000"/>
                  </a:prstClr>
                </a:solidFill>
                <a:latin typeface="Calibri"/>
              </a:rPr>
              <a:pPr/>
              <a:t>7</a:t>
            </a:fld>
            <a:endParaRPr lang="en-US">
              <a:solidFill>
                <a:prstClr val="black">
                  <a:tint val="75000"/>
                </a:prstClr>
              </a:solidFill>
              <a:latin typeface="Calibri"/>
            </a:endParaRPr>
          </a:p>
        </p:txBody>
      </p:sp>
      <p:sp>
        <p:nvSpPr>
          <p:cNvPr id="4" name="Text Placeholder 3"/>
          <p:cNvSpPr>
            <a:spLocks noGrp="1"/>
          </p:cNvSpPr>
          <p:nvPr>
            <p:ph type="body" sz="quarter" idx="10"/>
          </p:nvPr>
        </p:nvSpPr>
        <p:spPr/>
        <p:txBody>
          <a:bodyPr>
            <a:noAutofit/>
          </a:bodyPr>
          <a:lstStyle/>
          <a:p>
            <a:pPr marL="514350" indent="-342900"/>
            <a:r>
              <a:rPr lang="en-US" sz="2400" dirty="0"/>
              <a:t>ITU is the United Nations specialized agency for information and communication technologies (ICTs)</a:t>
            </a:r>
          </a:p>
          <a:p>
            <a:pPr marL="800100" lvl="1" indent="-342900"/>
            <a:r>
              <a:rPr lang="en-US" sz="1800" dirty="0"/>
              <a:t>193 Member States</a:t>
            </a:r>
          </a:p>
          <a:p>
            <a:pPr marL="800100" lvl="1" indent="-342900"/>
            <a:r>
              <a:rPr lang="en-US" sz="1800" dirty="0"/>
              <a:t>1000+ Sector Members and Associates</a:t>
            </a:r>
          </a:p>
          <a:p>
            <a:pPr marL="800100" lvl="1" indent="-342900"/>
            <a:r>
              <a:rPr lang="en-US" sz="1800" i="1" dirty="0">
                <a:hlinkClick r:id="rId2"/>
              </a:rPr>
              <a:t>www.itu.int</a:t>
            </a:r>
            <a:endParaRPr lang="en-US" sz="1800" i="1" dirty="0"/>
          </a:p>
          <a:p>
            <a:pPr marL="514350" indent="-342900"/>
            <a:r>
              <a:rPr lang="en-US" sz="2400" dirty="0"/>
              <a:t>Structure of the ITU</a:t>
            </a:r>
            <a:endParaRPr lang="en-US" sz="1800" dirty="0"/>
          </a:p>
          <a:p>
            <a:pPr marL="800100" lvl="1" indent="-342900"/>
            <a:r>
              <a:rPr lang="en-US" sz="1800" dirty="0"/>
              <a:t>Plenipotentiary Conference (the primary governing body – all powerful)</a:t>
            </a:r>
          </a:p>
          <a:p>
            <a:pPr marL="800100" lvl="1" indent="-342900"/>
            <a:r>
              <a:rPr lang="en-US" sz="1800" dirty="0"/>
              <a:t>Council (acts on behalf of the Plenipotentiary Conference)</a:t>
            </a:r>
          </a:p>
          <a:p>
            <a:pPr marL="800100" lvl="1" indent="-342900"/>
            <a:r>
              <a:rPr lang="en-US" sz="1800" dirty="0"/>
              <a:t>Core Sectors (ITU-R, ITU-T, ITU-D)</a:t>
            </a:r>
          </a:p>
          <a:p>
            <a:pPr marL="1200150" lvl="2" indent="-342900"/>
            <a:r>
              <a:rPr lang="en-US" sz="1800" dirty="0">
                <a:highlight>
                  <a:srgbClr val="FFFF00"/>
                </a:highlight>
              </a:rPr>
              <a:t>Radiocommunication Sector (ITU–R) – including World Radiocommunication Conferences </a:t>
            </a:r>
          </a:p>
          <a:p>
            <a:pPr marL="1200150" lvl="2" indent="-342900"/>
            <a:r>
              <a:rPr lang="en-US" sz="1800" dirty="0"/>
              <a:t>Telecommunication Standardization Sector (ITU–T)</a:t>
            </a:r>
          </a:p>
          <a:p>
            <a:pPr marL="1200150" lvl="2" indent="-342900"/>
            <a:r>
              <a:rPr lang="en-US" sz="1800" dirty="0"/>
              <a:t>Telecommunication Development Sector (ITU–D)</a:t>
            </a:r>
          </a:p>
        </p:txBody>
      </p:sp>
    </p:spTree>
    <p:extLst>
      <p:ext uri="{BB962C8B-B14F-4D97-AF65-F5344CB8AC3E}">
        <p14:creationId xmlns:p14="http://schemas.microsoft.com/office/powerpoint/2010/main" val="280398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532103-8CCB-D2C3-58CC-64239009C34E}"/>
              </a:ext>
            </a:extLst>
          </p:cNvPr>
          <p:cNvSpPr>
            <a:spLocks noGrp="1"/>
          </p:cNvSpPr>
          <p:nvPr>
            <p:ph type="title"/>
          </p:nvPr>
        </p:nvSpPr>
        <p:spPr/>
        <p:txBody>
          <a:bodyPr/>
          <a:lstStyle/>
          <a:p>
            <a:r>
              <a:rPr lang="en-US" sz="3600" b="1" dirty="0"/>
              <a:t>Radiocommunication Sector (ITU–R)</a:t>
            </a:r>
            <a:endParaRPr lang="en-US" b="1" dirty="0"/>
          </a:p>
        </p:txBody>
      </p:sp>
      <p:sp>
        <p:nvSpPr>
          <p:cNvPr id="3" name="Slide Number Placeholder 2">
            <a:extLst>
              <a:ext uri="{FF2B5EF4-FFF2-40B4-BE49-F238E27FC236}">
                <a16:creationId xmlns:a16="http://schemas.microsoft.com/office/drawing/2014/main" id="{DC4E6403-B871-0773-5B3F-8AFBA45F5D02}"/>
              </a:ext>
            </a:extLst>
          </p:cNvPr>
          <p:cNvSpPr>
            <a:spLocks noGrp="1"/>
          </p:cNvSpPr>
          <p:nvPr>
            <p:ph type="sldNum" sz="quarter" idx="4"/>
          </p:nvPr>
        </p:nvSpPr>
        <p:spPr/>
        <p:txBody>
          <a:bodyPr/>
          <a:lstStyle/>
          <a:p>
            <a:fld id="{C4E3D097-A581-4933-943F-92A622067F56}" type="slidenum">
              <a:rPr lang="en-US" smtClean="0"/>
              <a:t>8</a:t>
            </a:fld>
            <a:endParaRPr lang="en-US"/>
          </a:p>
        </p:txBody>
      </p:sp>
      <p:pic>
        <p:nvPicPr>
          <p:cNvPr id="18" name="Picture 17">
            <a:extLst>
              <a:ext uri="{FF2B5EF4-FFF2-40B4-BE49-F238E27FC236}">
                <a16:creationId xmlns:a16="http://schemas.microsoft.com/office/drawing/2014/main" id="{E09F3139-A395-0B99-ABDA-D04521740289}"/>
              </a:ext>
            </a:extLst>
          </p:cNvPr>
          <p:cNvPicPr>
            <a:picLocks noChangeAspect="1"/>
          </p:cNvPicPr>
          <p:nvPr/>
        </p:nvPicPr>
        <p:blipFill>
          <a:blip r:embed="rId2"/>
          <a:stretch>
            <a:fillRect/>
          </a:stretch>
        </p:blipFill>
        <p:spPr>
          <a:xfrm>
            <a:off x="6211262" y="2640172"/>
            <a:ext cx="2812172" cy="2263456"/>
          </a:xfrm>
          <a:prstGeom prst="rect">
            <a:avLst/>
          </a:prstGeom>
        </p:spPr>
      </p:pic>
      <p:pic>
        <p:nvPicPr>
          <p:cNvPr id="20" name="Picture 19">
            <a:extLst>
              <a:ext uri="{FF2B5EF4-FFF2-40B4-BE49-F238E27FC236}">
                <a16:creationId xmlns:a16="http://schemas.microsoft.com/office/drawing/2014/main" id="{C1958750-46CB-2065-9329-2A4257E07D0F}"/>
              </a:ext>
            </a:extLst>
          </p:cNvPr>
          <p:cNvPicPr>
            <a:picLocks noChangeAspect="1"/>
          </p:cNvPicPr>
          <p:nvPr/>
        </p:nvPicPr>
        <p:blipFill>
          <a:blip r:embed="rId3"/>
          <a:stretch>
            <a:fillRect/>
          </a:stretch>
        </p:blipFill>
        <p:spPr>
          <a:xfrm>
            <a:off x="561196" y="1485585"/>
            <a:ext cx="2846467" cy="2057687"/>
          </a:xfrm>
          <a:prstGeom prst="rect">
            <a:avLst/>
          </a:prstGeom>
        </p:spPr>
      </p:pic>
      <p:pic>
        <p:nvPicPr>
          <p:cNvPr id="22" name="Picture 21">
            <a:extLst>
              <a:ext uri="{FF2B5EF4-FFF2-40B4-BE49-F238E27FC236}">
                <a16:creationId xmlns:a16="http://schemas.microsoft.com/office/drawing/2014/main" id="{AEF3CD7A-70BC-A60F-4A4A-C0D5018D0D96}"/>
              </a:ext>
            </a:extLst>
          </p:cNvPr>
          <p:cNvPicPr>
            <a:picLocks noChangeAspect="1"/>
          </p:cNvPicPr>
          <p:nvPr/>
        </p:nvPicPr>
        <p:blipFill>
          <a:blip r:embed="rId4"/>
          <a:stretch>
            <a:fillRect/>
          </a:stretch>
        </p:blipFill>
        <p:spPr>
          <a:xfrm>
            <a:off x="3407663" y="2190874"/>
            <a:ext cx="2803599" cy="2083408"/>
          </a:xfrm>
          <a:prstGeom prst="rect">
            <a:avLst/>
          </a:prstGeom>
        </p:spPr>
      </p:pic>
      <p:pic>
        <p:nvPicPr>
          <p:cNvPr id="24" name="Picture 23">
            <a:extLst>
              <a:ext uri="{FF2B5EF4-FFF2-40B4-BE49-F238E27FC236}">
                <a16:creationId xmlns:a16="http://schemas.microsoft.com/office/drawing/2014/main" id="{C31FB068-43D5-192F-9659-83A17F9D9E13}"/>
              </a:ext>
            </a:extLst>
          </p:cNvPr>
          <p:cNvPicPr>
            <a:picLocks noChangeAspect="1"/>
          </p:cNvPicPr>
          <p:nvPr/>
        </p:nvPicPr>
        <p:blipFill>
          <a:blip r:embed="rId5"/>
          <a:stretch>
            <a:fillRect/>
          </a:stretch>
        </p:blipFill>
        <p:spPr>
          <a:xfrm>
            <a:off x="9040821" y="3429687"/>
            <a:ext cx="2717861" cy="1843345"/>
          </a:xfrm>
          <a:prstGeom prst="rect">
            <a:avLst/>
          </a:prstGeom>
        </p:spPr>
      </p:pic>
    </p:spTree>
    <p:extLst>
      <p:ext uri="{BB962C8B-B14F-4D97-AF65-F5344CB8AC3E}">
        <p14:creationId xmlns:p14="http://schemas.microsoft.com/office/powerpoint/2010/main" val="194049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315200" cy="533400"/>
          </a:xfrm>
        </p:spPr>
        <p:txBody>
          <a:bodyPr/>
          <a:lstStyle/>
          <a:p>
            <a:r>
              <a:rPr lang="en-US" sz="3200" b="1" dirty="0">
                <a:latin typeface="+mj-lt"/>
                <a:cs typeface="Times New Roman" panose="02020603050405020304" pitchFamily="18" charset="0"/>
              </a:rPr>
              <a:t>The </a:t>
            </a:r>
            <a:r>
              <a:rPr lang="en-US" sz="3200" b="1" dirty="0" err="1">
                <a:latin typeface="+mj-lt"/>
                <a:cs typeface="Times New Roman" panose="02020603050405020304" pitchFamily="18" charset="0"/>
              </a:rPr>
              <a:t>Radiocommunication</a:t>
            </a:r>
            <a:r>
              <a:rPr lang="en-US" sz="3200" b="1" dirty="0">
                <a:latin typeface="+mj-lt"/>
                <a:cs typeface="Times New Roman" panose="02020603050405020304" pitchFamily="18" charset="0"/>
              </a:rPr>
              <a:t> Bureau (BR)</a:t>
            </a:r>
          </a:p>
        </p:txBody>
      </p:sp>
      <p:sp>
        <p:nvSpPr>
          <p:cNvPr id="3" name="Slide Number Placeholder 2"/>
          <p:cNvSpPr>
            <a:spLocks noGrp="1"/>
          </p:cNvSpPr>
          <p:nvPr>
            <p:ph type="sldNum" sz="quarter" idx="4"/>
          </p:nvPr>
        </p:nvSpPr>
        <p:spPr/>
        <p:txBody>
          <a:bodyPr/>
          <a:lstStyle/>
          <a:p>
            <a:fld id="{C4E3D097-A581-4933-943F-92A622067F56}" type="slidenum">
              <a:rPr lang="en-US" smtClean="0"/>
              <a:t>9</a:t>
            </a:fld>
            <a:endParaRPr lang="en-US" dirty="0"/>
          </a:p>
        </p:txBody>
      </p:sp>
      <p:sp>
        <p:nvSpPr>
          <p:cNvPr id="4" name="Text Placeholder 3"/>
          <p:cNvSpPr>
            <a:spLocks noGrp="1"/>
          </p:cNvSpPr>
          <p:nvPr>
            <p:ph type="body" sz="quarter" idx="10"/>
          </p:nvPr>
        </p:nvSpPr>
        <p:spPr>
          <a:xfrm>
            <a:off x="1905000" y="1447800"/>
            <a:ext cx="8382000" cy="4343400"/>
          </a:xfrm>
        </p:spPr>
        <p:txBody>
          <a:bodyPr>
            <a:normAutofit lnSpcReduction="10000"/>
          </a:bodyPr>
          <a:lstStyle/>
          <a:p>
            <a:pPr>
              <a:buFont typeface="Wingdings" panose="05000000000000000000" pitchFamily="2" charset="2"/>
              <a:buChar char="Ø"/>
            </a:pPr>
            <a:r>
              <a:rPr lang="en-US" sz="2000" dirty="0"/>
              <a:t>The </a:t>
            </a:r>
            <a:r>
              <a:rPr lang="en-US" sz="2000" dirty="0" err="1"/>
              <a:t>Radiocommunication</a:t>
            </a:r>
            <a:r>
              <a:rPr lang="en-US" sz="2000" dirty="0"/>
              <a:t> Bureau (BR) organizes and coordinates the work of the </a:t>
            </a:r>
            <a:r>
              <a:rPr lang="en-US" sz="2000" dirty="0" err="1"/>
              <a:t>Radiocommunication</a:t>
            </a:r>
            <a:r>
              <a:rPr lang="en-US" sz="2000" dirty="0"/>
              <a:t> Sector (ITU-R) whose aim is to ensure the rational, equitable, efficient and economical use of the radio-frequency spectrum and the geostationary satellite orbit. </a:t>
            </a:r>
          </a:p>
          <a:p>
            <a:pPr marL="0" indent="0">
              <a:buNone/>
            </a:pPr>
            <a:endParaRPr lang="en-US" sz="2000" dirty="0"/>
          </a:p>
          <a:p>
            <a:pPr>
              <a:buFont typeface="Wingdings" panose="05000000000000000000" pitchFamily="2" charset="2"/>
              <a:buChar char="Ø"/>
            </a:pPr>
            <a:r>
              <a:rPr lang="en-US" sz="2000" dirty="0"/>
              <a:t>In addition to supporting ongoing work in the ITU-R Study Groups, the BR also: </a:t>
            </a:r>
          </a:p>
          <a:p>
            <a:pPr lvl="1"/>
            <a:r>
              <a:rPr lang="en-US" sz="2000" dirty="0"/>
              <a:t>maintains the Radio Regulations (an international treaty),</a:t>
            </a:r>
          </a:p>
          <a:p>
            <a:pPr lvl="1"/>
            <a:r>
              <a:rPr lang="en-US" sz="2000" dirty="0"/>
              <a:t>organizes meetings and conferences, such as World Radiocommunication Conferences, </a:t>
            </a:r>
          </a:p>
          <a:p>
            <a:pPr lvl="1"/>
            <a:r>
              <a:rPr lang="en-US" sz="2000" dirty="0"/>
              <a:t>provides services, such as the Master International Frequency Register (MIFR) for Terrestrial Services and Space Services,</a:t>
            </a:r>
          </a:p>
          <a:p>
            <a:pPr lvl="1"/>
            <a:r>
              <a:rPr lang="en-US" sz="2000" dirty="0"/>
              <a:t>provides satellite coordination services.</a:t>
            </a:r>
          </a:p>
        </p:txBody>
      </p:sp>
    </p:spTree>
    <p:extLst>
      <p:ext uri="{BB962C8B-B14F-4D97-AF65-F5344CB8AC3E}">
        <p14:creationId xmlns:p14="http://schemas.microsoft.com/office/powerpoint/2010/main" val="3976927477"/>
      </p:ext>
    </p:extLst>
  </p:cSld>
  <p:clrMapOvr>
    <a:masterClrMapping/>
  </p:clrMapOvr>
</p:sld>
</file>

<file path=ppt/theme/theme1.xml><?xml version="1.0" encoding="utf-8"?>
<a:theme xmlns:a="http://schemas.openxmlformats.org/drawingml/2006/main" name="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2.xml><?xml version="1.0" encoding="utf-8"?>
<a:theme xmlns:a="http://schemas.openxmlformats.org/drawingml/2006/main" name="NTIA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68178ef-2b90-40ee-86de-4595a529cba9}" enabled="1" method="Privileged" siteId="{d6cff1bd-67dd-4ce8-945d-d07dc775672f}" removed="0"/>
</clbl:labelList>
</file>

<file path=docProps/app.xml><?xml version="1.0" encoding="utf-8"?>
<Properties xmlns="http://schemas.openxmlformats.org/officeDocument/2006/extended-properties" xmlns:vt="http://schemas.openxmlformats.org/officeDocument/2006/docPropsVTypes">
  <TotalTime>3600</TotalTime>
  <Words>1915</Words>
  <Application>Microsoft Office PowerPoint</Application>
  <PresentationFormat>Widescreen</PresentationFormat>
  <Paragraphs>273</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Arial</vt:lpstr>
      <vt:lpstr>Calibri</vt:lpstr>
      <vt:lpstr>Georgia</vt:lpstr>
      <vt:lpstr>Tahoma</vt:lpstr>
      <vt:lpstr>Times New Roman</vt:lpstr>
      <vt:lpstr>Wingdings</vt:lpstr>
      <vt:lpstr>IFA Tempate June 2022 rev1</vt:lpstr>
      <vt:lpstr>NTIA Title Slide</vt:lpstr>
      <vt:lpstr>The ITU &amp; Regional Groups</vt:lpstr>
      <vt:lpstr>Preview</vt:lpstr>
      <vt:lpstr>U.S. Spectrum Management</vt:lpstr>
      <vt:lpstr>NTIA's Principal Responsibilities  and Functions</vt:lpstr>
      <vt:lpstr>Office of Spectrum Management</vt:lpstr>
      <vt:lpstr>International Telecommunication Union (ITU)</vt:lpstr>
      <vt:lpstr>International Telecommunication Union (ITU)</vt:lpstr>
      <vt:lpstr>Radiocommunication Sector (ITU–R)</vt:lpstr>
      <vt:lpstr>The Radiocommunication Bureau (BR)</vt:lpstr>
      <vt:lpstr>ITU-R Study Groups</vt:lpstr>
      <vt:lpstr>World Radiocommunication Conferences (WRCs)</vt:lpstr>
      <vt:lpstr>International WRC Preparatory Process</vt:lpstr>
      <vt:lpstr>Conference Preparatory Meetings (CPM), Part 1</vt:lpstr>
      <vt:lpstr>Conference Preparatory Meetings (CPM), Part 2</vt:lpstr>
      <vt:lpstr>Regional Telecommunication Organizations</vt:lpstr>
      <vt:lpstr>Regional Telecommunication Organizations</vt:lpstr>
      <vt:lpstr>Inter-American Telecommunication Commission (CITEL)</vt:lpstr>
      <vt:lpstr>European Conference Of Postal And Telecommunications Administrations (CEPT)</vt:lpstr>
      <vt:lpstr>Regional Preparations for WRCs</vt:lpstr>
      <vt:lpstr>U.S. WRC Preparatory Process</vt:lpstr>
      <vt:lpstr>U.S. WRC Preparatory Process</vt:lpstr>
      <vt:lpstr>Results of WRC-23 (Highlights)</vt:lpstr>
      <vt:lpstr>WRC-27 Outlook (Highlights)</vt:lpstr>
      <vt:lpstr>ITU-R Preparatory Studies for WRC-27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Alden, John</dc:creator>
  <cp:lastModifiedBy>Alden, John</cp:lastModifiedBy>
  <cp:revision>8</cp:revision>
  <dcterms:created xsi:type="dcterms:W3CDTF">2024-05-02T17:22:25Z</dcterms:created>
  <dcterms:modified xsi:type="dcterms:W3CDTF">2024-09-09T19:40:38Z</dcterms:modified>
</cp:coreProperties>
</file>