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microsoft.com/office/2020/02/relationships/classificationlabels" Target="docMetadata/LabelInfo.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4">
  <p:sldMasterIdLst>
    <p:sldMasterId id="2147483648" r:id="rId1"/>
    <p:sldMasterId id="2147483662" r:id="rId2"/>
  </p:sldMasterIdLst>
  <p:notesMasterIdLst>
    <p:notesMasterId r:id="rId21"/>
  </p:notesMasterIdLst>
  <p:handoutMasterIdLst>
    <p:handoutMasterId r:id="rId22"/>
  </p:handoutMasterIdLst>
  <p:sldIdLst>
    <p:sldId id="257" r:id="rId3"/>
    <p:sldId id="258" r:id="rId4"/>
    <p:sldId id="381" r:id="rId5"/>
    <p:sldId id="385" r:id="rId6"/>
    <p:sldId id="377" r:id="rId7"/>
    <p:sldId id="387" r:id="rId8"/>
    <p:sldId id="388" r:id="rId9"/>
    <p:sldId id="359" r:id="rId10"/>
    <p:sldId id="357" r:id="rId11"/>
    <p:sldId id="389" r:id="rId12"/>
    <p:sldId id="337" r:id="rId13"/>
    <p:sldId id="369" r:id="rId14"/>
    <p:sldId id="383" r:id="rId15"/>
    <p:sldId id="391" r:id="rId16"/>
    <p:sldId id="309" r:id="rId17"/>
    <p:sldId id="342" r:id="rId18"/>
    <p:sldId id="390" r:id="rId19"/>
    <p:sldId id="392" r:id="rId20"/>
  </p:sldIdLst>
  <p:sldSz cx="9144000" cy="6858000" type="screen4x3"/>
  <p:notesSz cx="7023100" cy="93091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32" userDrawn="1">
          <p15:clr>
            <a:srgbClr val="A4A3A4"/>
          </p15:clr>
        </p15:guide>
        <p15:guide id="2" pos="2212"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browse/>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30782" autoAdjust="0"/>
    <p:restoredTop sz="96265" autoAdjust="0"/>
  </p:normalViewPr>
  <p:slideViewPr>
    <p:cSldViewPr>
      <p:cViewPr varScale="1">
        <p:scale>
          <a:sx n="104" d="100"/>
          <a:sy n="104" d="100"/>
        </p:scale>
        <p:origin x="624" y="102"/>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sorterViewPr>
    <p:cViewPr varScale="1">
      <p:scale>
        <a:sx n="1" d="1"/>
        <a:sy n="1" d="1"/>
      </p:scale>
      <p:origin x="0" y="0"/>
    </p:cViewPr>
  </p:sorterViewPr>
  <p:notesViewPr>
    <p:cSldViewPr>
      <p:cViewPr varScale="1">
        <p:scale>
          <a:sx n="80" d="100"/>
          <a:sy n="80" d="100"/>
        </p:scale>
        <p:origin x="3162" y="108"/>
      </p:cViewPr>
      <p:guideLst>
        <p:guide orient="horz" pos="2932"/>
        <p:guide pos="2212"/>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tableStyles" Target="tableStyles.xml"/><Relationship Id="rId3" Type="http://schemas.openxmlformats.org/officeDocument/2006/relationships/slide" Target="slides/slide1.xml"/><Relationship Id="rId21" Type="http://schemas.openxmlformats.org/officeDocument/2006/relationships/notesMaster" Target="notesMasters/notesMaster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344" cy="465455"/>
          </a:xfrm>
          <a:prstGeom prst="rect">
            <a:avLst/>
          </a:prstGeom>
        </p:spPr>
        <p:txBody>
          <a:bodyPr vert="horz" lIns="93315" tIns="46658" rIns="93315" bIns="46658" rtlCol="0"/>
          <a:lstStyle>
            <a:lvl1pPr algn="l">
              <a:defRPr sz="1200"/>
            </a:lvl1pPr>
          </a:lstStyle>
          <a:p>
            <a:r>
              <a:rPr lang="en-US"/>
              <a:t>Sensitive</a:t>
            </a:r>
          </a:p>
        </p:txBody>
      </p:sp>
      <p:sp>
        <p:nvSpPr>
          <p:cNvPr id="3" name="Date Placeholder 2"/>
          <p:cNvSpPr>
            <a:spLocks noGrp="1"/>
          </p:cNvSpPr>
          <p:nvPr>
            <p:ph type="dt" sz="quarter" idx="1"/>
          </p:nvPr>
        </p:nvSpPr>
        <p:spPr>
          <a:xfrm>
            <a:off x="3978131" y="0"/>
            <a:ext cx="3043344" cy="465455"/>
          </a:xfrm>
          <a:prstGeom prst="rect">
            <a:avLst/>
          </a:prstGeom>
        </p:spPr>
        <p:txBody>
          <a:bodyPr vert="horz" lIns="93315" tIns="46658" rIns="93315" bIns="46658" rtlCol="0"/>
          <a:lstStyle>
            <a:lvl1pPr algn="r">
              <a:defRPr sz="1200"/>
            </a:lvl1pPr>
          </a:lstStyle>
          <a:p>
            <a:fld id="{ECCBCDCC-F2D8-4C0B-B810-2D3B42DD17F5}" type="datetimeFigureOut">
              <a:rPr lang="en-US" smtClean="0"/>
              <a:t>9/9/2024</a:t>
            </a:fld>
            <a:endParaRPr lang="en-US"/>
          </a:p>
        </p:txBody>
      </p:sp>
      <p:sp>
        <p:nvSpPr>
          <p:cNvPr id="4" name="Footer Placeholder 3"/>
          <p:cNvSpPr>
            <a:spLocks noGrp="1"/>
          </p:cNvSpPr>
          <p:nvPr>
            <p:ph type="ftr" sz="quarter" idx="2"/>
          </p:nvPr>
        </p:nvSpPr>
        <p:spPr>
          <a:xfrm>
            <a:off x="0" y="8842030"/>
            <a:ext cx="3043344" cy="465455"/>
          </a:xfrm>
          <a:prstGeom prst="rect">
            <a:avLst/>
          </a:prstGeom>
        </p:spPr>
        <p:txBody>
          <a:bodyPr vert="horz" lIns="93315" tIns="46658" rIns="93315" bIns="46658" rtlCol="0" anchor="b"/>
          <a:lstStyle>
            <a:lvl1pPr algn="l">
              <a:defRPr sz="1200"/>
            </a:lvl1pPr>
          </a:lstStyle>
          <a:p>
            <a:r>
              <a:rPr lang="en-US"/>
              <a:t>Placeholder</a:t>
            </a:r>
          </a:p>
        </p:txBody>
      </p:sp>
      <p:sp>
        <p:nvSpPr>
          <p:cNvPr id="5" name="Slide Number Placeholder 4"/>
          <p:cNvSpPr>
            <a:spLocks noGrp="1"/>
          </p:cNvSpPr>
          <p:nvPr>
            <p:ph type="sldNum" sz="quarter" idx="3"/>
          </p:nvPr>
        </p:nvSpPr>
        <p:spPr>
          <a:xfrm>
            <a:off x="3978131" y="8842030"/>
            <a:ext cx="3043344" cy="465455"/>
          </a:xfrm>
          <a:prstGeom prst="rect">
            <a:avLst/>
          </a:prstGeom>
        </p:spPr>
        <p:txBody>
          <a:bodyPr vert="horz" lIns="93315" tIns="46658" rIns="93315" bIns="46658" rtlCol="0" anchor="b"/>
          <a:lstStyle>
            <a:lvl1pPr algn="r">
              <a:defRPr sz="1200"/>
            </a:lvl1pPr>
          </a:lstStyle>
          <a:p>
            <a:fld id="{9BCEE382-504B-4514-A11C-958324A5480B}" type="slidenum">
              <a:rPr lang="en-US" smtClean="0"/>
              <a:t>‹#›</a:t>
            </a:fld>
            <a:endParaRPr lang="en-US"/>
          </a:p>
        </p:txBody>
      </p:sp>
    </p:spTree>
    <p:extLst>
      <p:ext uri="{BB962C8B-B14F-4D97-AF65-F5344CB8AC3E}">
        <p14:creationId xmlns:p14="http://schemas.microsoft.com/office/powerpoint/2010/main" val="2822891185"/>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344" cy="465455"/>
          </a:xfrm>
          <a:prstGeom prst="rect">
            <a:avLst/>
          </a:prstGeom>
        </p:spPr>
        <p:txBody>
          <a:bodyPr vert="horz" lIns="93315" tIns="46658" rIns="93315" bIns="46658" rtlCol="0"/>
          <a:lstStyle>
            <a:lvl1pPr algn="l">
              <a:defRPr sz="1200"/>
            </a:lvl1pPr>
          </a:lstStyle>
          <a:p>
            <a:r>
              <a:rPr lang="en-US"/>
              <a:t>Sensitive</a:t>
            </a:r>
          </a:p>
        </p:txBody>
      </p:sp>
      <p:sp>
        <p:nvSpPr>
          <p:cNvPr id="3" name="Date Placeholder 2"/>
          <p:cNvSpPr>
            <a:spLocks noGrp="1"/>
          </p:cNvSpPr>
          <p:nvPr>
            <p:ph type="dt" idx="1"/>
          </p:nvPr>
        </p:nvSpPr>
        <p:spPr>
          <a:xfrm>
            <a:off x="3978131" y="0"/>
            <a:ext cx="3043344" cy="465455"/>
          </a:xfrm>
          <a:prstGeom prst="rect">
            <a:avLst/>
          </a:prstGeom>
        </p:spPr>
        <p:txBody>
          <a:bodyPr vert="horz" lIns="93315" tIns="46658" rIns="93315" bIns="46658" rtlCol="0"/>
          <a:lstStyle>
            <a:lvl1pPr algn="r">
              <a:defRPr sz="1200"/>
            </a:lvl1pPr>
          </a:lstStyle>
          <a:p>
            <a:fld id="{6F27F0B3-BF3A-4FF1-B76C-83EE86C6CDBC}" type="datetimeFigureOut">
              <a:rPr lang="en-US" smtClean="0"/>
              <a:t>9/9/2024</a:t>
            </a:fld>
            <a:endParaRPr lang="en-US"/>
          </a:p>
        </p:txBody>
      </p:sp>
      <p:sp>
        <p:nvSpPr>
          <p:cNvPr id="4" name="Slide Image Placeholder 3"/>
          <p:cNvSpPr>
            <a:spLocks noGrp="1" noRot="1" noChangeAspect="1"/>
          </p:cNvSpPr>
          <p:nvPr>
            <p:ph type="sldImg" idx="2"/>
          </p:nvPr>
        </p:nvSpPr>
        <p:spPr>
          <a:xfrm>
            <a:off x="1184275" y="698500"/>
            <a:ext cx="4654550" cy="3490913"/>
          </a:xfrm>
          <a:prstGeom prst="rect">
            <a:avLst/>
          </a:prstGeom>
          <a:noFill/>
          <a:ln w="12700">
            <a:solidFill>
              <a:prstClr val="black"/>
            </a:solidFill>
          </a:ln>
        </p:spPr>
        <p:txBody>
          <a:bodyPr vert="horz" lIns="93315" tIns="46658" rIns="93315" bIns="46658" rtlCol="0" anchor="ctr"/>
          <a:lstStyle/>
          <a:p>
            <a:endParaRPr lang="en-US"/>
          </a:p>
        </p:txBody>
      </p:sp>
      <p:sp>
        <p:nvSpPr>
          <p:cNvPr id="5" name="Notes Placeholder 4"/>
          <p:cNvSpPr>
            <a:spLocks noGrp="1"/>
          </p:cNvSpPr>
          <p:nvPr>
            <p:ph type="body" sz="quarter" idx="3"/>
          </p:nvPr>
        </p:nvSpPr>
        <p:spPr>
          <a:xfrm>
            <a:off x="702311" y="4421823"/>
            <a:ext cx="5618480" cy="4189095"/>
          </a:xfrm>
          <a:prstGeom prst="rect">
            <a:avLst/>
          </a:prstGeom>
        </p:spPr>
        <p:txBody>
          <a:bodyPr vert="horz" lIns="93315" tIns="46658" rIns="93315" bIns="46658"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42030"/>
            <a:ext cx="3043344" cy="465455"/>
          </a:xfrm>
          <a:prstGeom prst="rect">
            <a:avLst/>
          </a:prstGeom>
        </p:spPr>
        <p:txBody>
          <a:bodyPr vert="horz" lIns="93315" tIns="46658" rIns="93315" bIns="46658" rtlCol="0" anchor="b"/>
          <a:lstStyle>
            <a:lvl1pPr algn="l">
              <a:defRPr sz="1200"/>
            </a:lvl1pPr>
          </a:lstStyle>
          <a:p>
            <a:r>
              <a:rPr lang="en-US"/>
              <a:t>Placeholder</a:t>
            </a:r>
          </a:p>
        </p:txBody>
      </p:sp>
      <p:sp>
        <p:nvSpPr>
          <p:cNvPr id="7" name="Slide Number Placeholder 6"/>
          <p:cNvSpPr>
            <a:spLocks noGrp="1"/>
          </p:cNvSpPr>
          <p:nvPr>
            <p:ph type="sldNum" sz="quarter" idx="5"/>
          </p:nvPr>
        </p:nvSpPr>
        <p:spPr>
          <a:xfrm>
            <a:off x="3978131" y="8842030"/>
            <a:ext cx="3043344" cy="465455"/>
          </a:xfrm>
          <a:prstGeom prst="rect">
            <a:avLst/>
          </a:prstGeom>
        </p:spPr>
        <p:txBody>
          <a:bodyPr vert="horz" lIns="93315" tIns="46658" rIns="93315" bIns="46658" rtlCol="0" anchor="b"/>
          <a:lstStyle>
            <a:lvl1pPr algn="r">
              <a:defRPr sz="1200"/>
            </a:lvl1pPr>
          </a:lstStyle>
          <a:p>
            <a:fld id="{1DA68369-00F7-4830-BEE0-9CF17C6D0E90}" type="slidenum">
              <a:rPr lang="en-US" smtClean="0"/>
              <a:t>‹#›</a:t>
            </a:fld>
            <a:endParaRPr lang="en-US"/>
          </a:p>
        </p:txBody>
      </p:sp>
    </p:spTree>
    <p:extLst>
      <p:ext uri="{BB962C8B-B14F-4D97-AF65-F5344CB8AC3E}">
        <p14:creationId xmlns:p14="http://schemas.microsoft.com/office/powerpoint/2010/main" val="4164373663"/>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DA68369-00F7-4830-BEE0-9CF17C6D0E90}"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71202081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DA68369-00F7-4830-BEE0-9CF17C6D0E90}" type="slidenum">
              <a:rPr lang="en-US" smtClean="0"/>
              <a:t>2</a:t>
            </a:fld>
            <a:endParaRPr lang="en-US"/>
          </a:p>
        </p:txBody>
      </p:sp>
    </p:spTree>
    <p:extLst>
      <p:ext uri="{BB962C8B-B14F-4D97-AF65-F5344CB8AC3E}">
        <p14:creationId xmlns:p14="http://schemas.microsoft.com/office/powerpoint/2010/main" val="286976318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DA68369-00F7-4830-BEE0-9CF17C6D0E90}" type="slidenum">
              <a:rPr lang="en-US" smtClean="0"/>
              <a:t>5</a:t>
            </a:fld>
            <a:endParaRPr lang="en-US" dirty="0"/>
          </a:p>
        </p:txBody>
      </p:sp>
    </p:spTree>
    <p:extLst>
      <p:ext uri="{BB962C8B-B14F-4D97-AF65-F5344CB8AC3E}">
        <p14:creationId xmlns:p14="http://schemas.microsoft.com/office/powerpoint/2010/main" val="211678578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4347569-0C15-4F6A-A093-D49A17028E68}" type="slidenum">
              <a:rPr lang="en-US" smtClean="0"/>
              <a:t>6</a:t>
            </a:fld>
            <a:endParaRPr lang="en-US" dirty="0"/>
          </a:p>
        </p:txBody>
      </p:sp>
    </p:spTree>
    <p:extLst>
      <p:ext uri="{BB962C8B-B14F-4D97-AF65-F5344CB8AC3E}">
        <p14:creationId xmlns:p14="http://schemas.microsoft.com/office/powerpoint/2010/main" val="157397535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https://www.federalregister.gov/agencies/national-telecommunications-and-information-administration</a:t>
            </a:r>
          </a:p>
        </p:txBody>
      </p:sp>
      <p:sp>
        <p:nvSpPr>
          <p:cNvPr id="4" name="Slide Number Placeholder 3"/>
          <p:cNvSpPr>
            <a:spLocks noGrp="1"/>
          </p:cNvSpPr>
          <p:nvPr>
            <p:ph type="sldNum" sz="quarter" idx="10"/>
          </p:nvPr>
        </p:nvSpPr>
        <p:spPr/>
        <p:txBody>
          <a:bodyPr/>
          <a:lstStyle/>
          <a:p>
            <a:fld id="{1DA68369-00F7-4830-BEE0-9CF17C6D0E90}" type="slidenum">
              <a:rPr lang="en-US" smtClean="0"/>
              <a:t>9</a:t>
            </a:fld>
            <a:endParaRPr lang="en-US"/>
          </a:p>
        </p:txBody>
      </p:sp>
    </p:spTree>
    <p:extLst>
      <p:ext uri="{BB962C8B-B14F-4D97-AF65-F5344CB8AC3E}">
        <p14:creationId xmlns:p14="http://schemas.microsoft.com/office/powerpoint/2010/main" val="23874806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312138" y="4421823"/>
            <a:ext cx="6398824" cy="4189095"/>
          </a:xfrm>
        </p:spPr>
        <p:txBody>
          <a:bodyPr/>
          <a:lstStyle/>
          <a:p>
            <a:endParaRPr lang="en-US" dirty="0"/>
          </a:p>
        </p:txBody>
      </p:sp>
      <p:sp>
        <p:nvSpPr>
          <p:cNvPr id="4" name="Slide Number Placeholder 3"/>
          <p:cNvSpPr>
            <a:spLocks noGrp="1"/>
          </p:cNvSpPr>
          <p:nvPr>
            <p:ph type="sldNum" sz="quarter" idx="10"/>
          </p:nvPr>
        </p:nvSpPr>
        <p:spPr/>
        <p:txBody>
          <a:bodyPr/>
          <a:lstStyle/>
          <a:p>
            <a:fld id="{54347569-0C15-4F6A-A093-D49A17028E68}" type="slidenum">
              <a:rPr lang="en-US" smtClean="0"/>
              <a:t>11</a:t>
            </a:fld>
            <a:endParaRPr lang="en-US" dirty="0"/>
          </a:p>
        </p:txBody>
      </p:sp>
    </p:spTree>
    <p:extLst>
      <p:ext uri="{BB962C8B-B14F-4D97-AF65-F5344CB8AC3E}">
        <p14:creationId xmlns:p14="http://schemas.microsoft.com/office/powerpoint/2010/main" val="132416047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DA68369-00F7-4830-BEE0-9CF17C6D0E90}" type="slidenum">
              <a:rPr lang="en-US" smtClean="0"/>
              <a:t>12</a:t>
            </a:fld>
            <a:endParaRPr lang="en-US" dirty="0"/>
          </a:p>
        </p:txBody>
      </p:sp>
    </p:spTree>
    <p:extLst>
      <p:ext uri="{BB962C8B-B14F-4D97-AF65-F5344CB8AC3E}">
        <p14:creationId xmlns:p14="http://schemas.microsoft.com/office/powerpoint/2010/main" val="111450181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0" dirty="0"/>
          </a:p>
          <a:p>
            <a:r>
              <a:rPr lang="en-US" b="1" dirty="0"/>
              <a:t>§300.1   Incorporation by reference of the Manual of Regulations and Procedures for Federal Radio Frequency Management.</a:t>
            </a:r>
          </a:p>
          <a:p>
            <a:endParaRPr lang="en-US" b="1" dirty="0"/>
          </a:p>
          <a:p>
            <a:r>
              <a:rPr lang="en-US" dirty="0"/>
              <a:t>(a) The Manual of Regulations and Procedures for Federal Radio Frequency Management (the NTIA Manual) is issued by the Assistant Secretary of Commerce for Communications and Information, and is specifically designed to cover the Assistant Secretary's frequency management responsibilities pursuant to delegated authority under 47 U.S.C. 901 </a:t>
            </a:r>
            <a:r>
              <a:rPr lang="en-US" i="1" dirty="0"/>
              <a:t>et </a:t>
            </a:r>
            <a:r>
              <a:rPr lang="en-US" i="1" dirty="0" err="1"/>
              <a:t>seq.</a:t>
            </a:r>
            <a:r>
              <a:rPr lang="en-US" dirty="0" err="1"/>
              <a:t>and</a:t>
            </a:r>
            <a:r>
              <a:rPr lang="en-US" dirty="0"/>
              <a:t> Executive Order 12046 (March 27, 1978). Federal agencies must comply with the requirements in the NTIA Manual specified in paragraph (b) of this section.</a:t>
            </a:r>
          </a:p>
          <a:p>
            <a:endParaRPr lang="en-US" dirty="0"/>
          </a:p>
          <a:p>
            <a:r>
              <a:rPr lang="en-US" dirty="0"/>
              <a:t>(b) The NTIA Manual is </a:t>
            </a:r>
            <a:r>
              <a:rPr lang="en-US" dirty="0">
                <a:solidFill>
                  <a:srgbClr val="FF0000"/>
                </a:solidFill>
              </a:rPr>
              <a:t>incorporated by reference</a:t>
            </a:r>
            <a:r>
              <a:rPr lang="en-US" dirty="0"/>
              <a:t> into this section with approval of the Director of the Federal Register under 5 U.S.C. 552(a) and 1 CFR part 51. All approved material is available for inspection at National Telecommunications and Information Administration, Office of Spectrum Management, 1401 Constitution Avenue NW, Room 1087, Washington, DC 20230, Peter Tenhula at (202) 482-9142, and is available from the sources indicated below. It is also available for inspection at the National Archives and Records Administration (NARA). For information on the availability of this material, call 202-741-6030 or go to </a:t>
            </a:r>
            <a:r>
              <a:rPr lang="en-US" i="1" dirty="0"/>
              <a:t>www.archives.gov/federal-register/cfr/ibr-locations.html.</a:t>
            </a:r>
            <a:endParaRPr lang="en-US" dirty="0"/>
          </a:p>
          <a:p>
            <a:endParaRPr lang="en-US" b="0" dirty="0"/>
          </a:p>
          <a:p>
            <a:endParaRPr lang="en-US" b="0" dirty="0"/>
          </a:p>
          <a:p>
            <a:r>
              <a:rPr lang="en-US" b="0" dirty="0"/>
              <a:t>Original Manual written in 1965</a:t>
            </a:r>
          </a:p>
          <a:p>
            <a:pPr lvl="1"/>
            <a:r>
              <a:rPr lang="en-US" b="0" dirty="0"/>
              <a:t>Current Manual contains some 1965 language</a:t>
            </a:r>
          </a:p>
          <a:p>
            <a:pPr marL="457337" lvl="1" indent="-457337">
              <a:buFont typeface="Arial" panose="020B0604020202020204" pitchFamily="34" charset="0"/>
              <a:buChar char="•"/>
              <a:tabLst>
                <a:tab pos="457337" algn="l"/>
                <a:tab pos="859096" algn="l"/>
              </a:tabLst>
            </a:pPr>
            <a:r>
              <a:rPr lang="en-US" sz="3200" dirty="0"/>
              <a:t>Obsolete or archaic material</a:t>
            </a:r>
          </a:p>
          <a:p>
            <a:pPr marL="457337" lvl="1" indent="-457337">
              <a:buFont typeface="Arial" panose="020B0604020202020204" pitchFamily="34" charset="0"/>
              <a:buChar char="•"/>
              <a:tabLst>
                <a:tab pos="457337" algn="l"/>
                <a:tab pos="859096" algn="l"/>
              </a:tabLst>
            </a:pPr>
            <a:r>
              <a:rPr lang="en-US" sz="3200" dirty="0"/>
              <a:t>Excessive informational material</a:t>
            </a:r>
          </a:p>
          <a:p>
            <a:pPr marL="457337" lvl="1" indent="-457337">
              <a:buFont typeface="Arial" panose="020B0604020202020204" pitchFamily="34" charset="0"/>
              <a:buChar char="•"/>
              <a:tabLst>
                <a:tab pos="457337" algn="l"/>
                <a:tab pos="859096" algn="l"/>
              </a:tabLst>
            </a:pPr>
            <a:r>
              <a:rPr lang="en-US" sz="3200" dirty="0"/>
              <a:t>Unnecessary or irrelevant material</a:t>
            </a:r>
          </a:p>
          <a:p>
            <a:pPr marL="457337" lvl="1" indent="-457337">
              <a:buFont typeface="Arial" panose="020B0604020202020204" pitchFamily="34" charset="0"/>
              <a:buChar char="•"/>
              <a:tabLst>
                <a:tab pos="457337" algn="l"/>
                <a:tab pos="859096" algn="l"/>
              </a:tabLst>
            </a:pPr>
            <a:r>
              <a:rPr lang="en-US" sz="3200" dirty="0"/>
              <a:t>Unnecessary regulations</a:t>
            </a:r>
          </a:p>
          <a:p>
            <a:pPr marL="457337" lvl="1" indent="-457337">
              <a:buFont typeface="Arial" panose="020B0604020202020204" pitchFamily="34" charset="0"/>
              <a:buChar char="•"/>
              <a:tabLst>
                <a:tab pos="457337" algn="l"/>
                <a:tab pos="859096" algn="l"/>
              </a:tabLst>
            </a:pPr>
            <a:r>
              <a:rPr lang="en-US" sz="3200" dirty="0"/>
              <a:t>Need more user-friendly Manual</a:t>
            </a:r>
          </a:p>
          <a:p>
            <a:pPr marL="457337" lvl="1" indent="-457337">
              <a:buFont typeface="Arial" panose="020B0604020202020204" pitchFamily="34" charset="0"/>
              <a:buChar char="•"/>
              <a:tabLst>
                <a:tab pos="457337" algn="l"/>
                <a:tab pos="859096" algn="l"/>
              </a:tabLst>
            </a:pPr>
            <a:r>
              <a:rPr lang="en-US" sz="3200" dirty="0"/>
              <a:t>Need a modern Manual for the 21</a:t>
            </a:r>
            <a:r>
              <a:rPr lang="en-US" sz="3200" baseline="30000" dirty="0"/>
              <a:t>st</a:t>
            </a:r>
            <a:r>
              <a:rPr lang="en-US" sz="3200" dirty="0"/>
              <a:t> century</a:t>
            </a:r>
          </a:p>
          <a:p>
            <a:endParaRPr lang="en-US" b="0" dirty="0"/>
          </a:p>
          <a:p>
            <a:r>
              <a:rPr lang="en-US" dirty="0"/>
              <a:t>….plan, manage, oversee, and implement a comprehensive review, overhaul, and modernization of the 52-year-old, 750+ page </a:t>
            </a:r>
            <a:r>
              <a:rPr lang="en-US" i="1" dirty="0"/>
              <a:t>Manual of Regulations and Procedures for Federal Radio Frequency Management</a:t>
            </a:r>
            <a:r>
              <a:rPr lang="en-US" dirty="0"/>
              <a:t> (NTIA Manual)</a:t>
            </a:r>
            <a:endParaRPr lang="en-US" dirty="0">
              <a:latin typeface="Times New Roman" panose="02020603050405020304" pitchFamily="18" charset="0"/>
              <a:cs typeface="Times New Roman" panose="02020603050405020304" pitchFamily="18" charset="0"/>
            </a:endParaRPr>
          </a:p>
          <a:p>
            <a:r>
              <a:rPr lang="en-US" dirty="0"/>
              <a:t>Via a </a:t>
            </a:r>
            <a:r>
              <a:rPr lang="en-US" dirty="0">
                <a:solidFill>
                  <a:srgbClr val="FF0000"/>
                </a:solidFill>
              </a:rPr>
              <a:t>Joint NTIA and IRAC  Cross-Functional Team/Ad Hoc Group</a:t>
            </a:r>
          </a:p>
          <a:p>
            <a:r>
              <a:rPr lang="en-US" dirty="0"/>
              <a:t>No policy changes</a:t>
            </a:r>
          </a:p>
          <a:p>
            <a:endParaRPr lang="en-US" b="0" dirty="0"/>
          </a:p>
        </p:txBody>
      </p:sp>
      <p:sp>
        <p:nvSpPr>
          <p:cNvPr id="4" name="Slide Number Placeholder 3"/>
          <p:cNvSpPr>
            <a:spLocks noGrp="1"/>
          </p:cNvSpPr>
          <p:nvPr>
            <p:ph type="sldNum" sz="quarter" idx="10"/>
          </p:nvPr>
        </p:nvSpPr>
        <p:spPr/>
        <p:txBody>
          <a:bodyPr/>
          <a:lstStyle/>
          <a:p>
            <a:fld id="{1DA68369-00F7-4830-BEE0-9CF17C6D0E90}" type="slidenum">
              <a:rPr lang="en-US" smtClean="0"/>
              <a:t>15</a:t>
            </a:fld>
            <a:endParaRPr lang="en-US"/>
          </a:p>
        </p:txBody>
      </p:sp>
    </p:spTree>
    <p:extLst>
      <p:ext uri="{BB962C8B-B14F-4D97-AF65-F5344CB8AC3E}">
        <p14:creationId xmlns:p14="http://schemas.microsoft.com/office/powerpoint/2010/main" val="328127275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5" name="Title 16"/>
          <p:cNvSpPr>
            <a:spLocks noGrp="1"/>
          </p:cNvSpPr>
          <p:nvPr>
            <p:ph type="title" hasCustomPrompt="1"/>
          </p:nvPr>
        </p:nvSpPr>
        <p:spPr>
          <a:xfrm>
            <a:off x="533400" y="2590799"/>
            <a:ext cx="8229600" cy="762001"/>
          </a:xfrm>
          <a:prstGeom prst="rect">
            <a:avLst/>
          </a:prstGeom>
        </p:spPr>
        <p:txBody>
          <a:bodyPr/>
          <a:lstStyle>
            <a:lvl1pPr>
              <a:defRPr baseline="0">
                <a:latin typeface="Calibri" panose="020F0502020204030204" pitchFamily="34" charset="0"/>
              </a:defRPr>
            </a:lvl1pPr>
          </a:lstStyle>
          <a:p>
            <a:r>
              <a:rPr lang="en-US" dirty="0"/>
              <a:t>[Presentation Title]</a:t>
            </a:r>
          </a:p>
        </p:txBody>
      </p:sp>
      <p:cxnSp>
        <p:nvCxnSpPr>
          <p:cNvPr id="6" name="Straight Connector 5"/>
          <p:cNvCxnSpPr/>
          <p:nvPr userDrawn="1"/>
        </p:nvCxnSpPr>
        <p:spPr>
          <a:xfrm>
            <a:off x="685800" y="3429001"/>
            <a:ext cx="7848600" cy="0"/>
          </a:xfrm>
          <a:prstGeom prst="line">
            <a:avLst/>
          </a:prstGeom>
          <a:ln w="19050">
            <a:solidFill>
              <a:srgbClr val="250383"/>
            </a:solidFill>
          </a:ln>
        </p:spPr>
        <p:style>
          <a:lnRef idx="1">
            <a:schemeClr val="accent1"/>
          </a:lnRef>
          <a:fillRef idx="0">
            <a:schemeClr val="accent1"/>
          </a:fillRef>
          <a:effectRef idx="0">
            <a:schemeClr val="accent1"/>
          </a:effectRef>
          <a:fontRef idx="minor">
            <a:schemeClr val="tx1"/>
          </a:fontRef>
        </p:style>
      </p:cxnSp>
      <p:sp>
        <p:nvSpPr>
          <p:cNvPr id="7" name="Text Placeholder 15"/>
          <p:cNvSpPr>
            <a:spLocks noGrp="1"/>
          </p:cNvSpPr>
          <p:nvPr>
            <p:ph type="body" sz="quarter" idx="13" hasCustomPrompt="1"/>
          </p:nvPr>
        </p:nvSpPr>
        <p:spPr>
          <a:xfrm>
            <a:off x="2667000" y="3581400"/>
            <a:ext cx="3810000" cy="457200"/>
          </a:xfrm>
          <a:prstGeom prst="rect">
            <a:avLst/>
          </a:prstGeom>
        </p:spPr>
        <p:txBody>
          <a:bodyPr>
            <a:noAutofit/>
          </a:bodyPr>
          <a:lstStyle>
            <a:lvl1pPr marL="0" indent="0" algn="ctr">
              <a:buNone/>
              <a:defRPr sz="2800">
                <a:latin typeface="Calibri" panose="020F0502020204030204" pitchFamily="34" charset="0"/>
              </a:defRPr>
            </a:lvl1pPr>
          </a:lstStyle>
          <a:p>
            <a:pPr lvl="0"/>
            <a:r>
              <a:rPr lang="en-US" dirty="0"/>
              <a:t>[Presentation Subtitle]</a:t>
            </a:r>
          </a:p>
        </p:txBody>
      </p:sp>
      <p:sp>
        <p:nvSpPr>
          <p:cNvPr id="8" name="Text Placeholder 18"/>
          <p:cNvSpPr>
            <a:spLocks noGrp="1"/>
          </p:cNvSpPr>
          <p:nvPr>
            <p:ph type="body" sz="quarter" idx="14" hasCustomPrompt="1"/>
          </p:nvPr>
        </p:nvSpPr>
        <p:spPr>
          <a:xfrm>
            <a:off x="2667000" y="4267200"/>
            <a:ext cx="3810000" cy="304800"/>
          </a:xfrm>
          <a:prstGeom prst="rect">
            <a:avLst/>
          </a:prstGeom>
        </p:spPr>
        <p:txBody>
          <a:bodyPr>
            <a:noAutofit/>
          </a:bodyPr>
          <a:lstStyle>
            <a:lvl1pPr marL="0" indent="0" algn="ctr">
              <a:buNone/>
              <a:defRPr sz="2000">
                <a:latin typeface="Calibri" panose="020F0502020204030204" pitchFamily="34" charset="0"/>
              </a:defRPr>
            </a:lvl1pPr>
          </a:lstStyle>
          <a:p>
            <a:pPr lvl="0"/>
            <a:r>
              <a:rPr lang="en-US" dirty="0"/>
              <a:t>[Date]</a:t>
            </a:r>
          </a:p>
        </p:txBody>
      </p:sp>
      <p:pic>
        <p:nvPicPr>
          <p:cNvPr id="12" name="Picture 1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429000" y="228600"/>
            <a:ext cx="2286000" cy="2209800"/>
          </a:xfrm>
          <a:prstGeom prst="rect">
            <a:avLst/>
          </a:prstGeom>
        </p:spPr>
      </p:pic>
      <p:sp>
        <p:nvSpPr>
          <p:cNvPr id="15" name="Text Placeholder 15"/>
          <p:cNvSpPr>
            <a:spLocks noGrp="1"/>
          </p:cNvSpPr>
          <p:nvPr>
            <p:ph type="body" sz="quarter" idx="15" hasCustomPrompt="1"/>
          </p:nvPr>
        </p:nvSpPr>
        <p:spPr>
          <a:xfrm>
            <a:off x="762000" y="4724400"/>
            <a:ext cx="3810000" cy="1066800"/>
          </a:xfrm>
          <a:prstGeom prst="rect">
            <a:avLst/>
          </a:prstGeom>
        </p:spPr>
        <p:txBody>
          <a:bodyPr>
            <a:noAutofit/>
          </a:bodyPr>
          <a:lstStyle>
            <a:lvl1pPr marL="0" indent="0" algn="l">
              <a:buNone/>
              <a:defRPr sz="2000">
                <a:latin typeface="Calibri" panose="020F0502020204030204" pitchFamily="34" charset="0"/>
              </a:defRPr>
            </a:lvl1pPr>
          </a:lstStyle>
          <a:p>
            <a:pPr lvl="0"/>
            <a:r>
              <a:rPr lang="en-US" dirty="0"/>
              <a:t>[Name]</a:t>
            </a:r>
            <a:br>
              <a:rPr lang="en-US" dirty="0"/>
            </a:br>
            <a:r>
              <a:rPr lang="en-US" dirty="0"/>
              <a:t>[Title]</a:t>
            </a:r>
            <a:br>
              <a:rPr lang="en-US" dirty="0"/>
            </a:br>
            <a:r>
              <a:rPr lang="en-US" dirty="0"/>
              <a:t>[Office]</a:t>
            </a:r>
          </a:p>
        </p:txBody>
      </p:sp>
      <p:sp>
        <p:nvSpPr>
          <p:cNvPr id="11" name="Text Placeholder 10"/>
          <p:cNvSpPr>
            <a:spLocks noGrp="1"/>
          </p:cNvSpPr>
          <p:nvPr>
            <p:ph type="body" sz="quarter" idx="16" hasCustomPrompt="1"/>
          </p:nvPr>
        </p:nvSpPr>
        <p:spPr>
          <a:xfrm>
            <a:off x="3048000" y="6172200"/>
            <a:ext cx="3276600" cy="304800"/>
          </a:xfrm>
          <a:prstGeom prst="rect">
            <a:avLst/>
          </a:prstGeom>
        </p:spPr>
        <p:txBody>
          <a:bodyPr/>
          <a:lstStyle>
            <a:lvl1pPr marL="0" indent="0">
              <a:buNone/>
              <a:defRPr sz="1400" b="1" baseline="0">
                <a:solidFill>
                  <a:srgbClr val="FF0000"/>
                </a:solidFill>
              </a:defRPr>
            </a:lvl1pPr>
          </a:lstStyle>
          <a:p>
            <a:pPr lvl="0"/>
            <a:r>
              <a:rPr lang="en-US" sz="1400" dirty="0"/>
              <a:t>Placeholder – Mark if sensitive, draft, etc.</a:t>
            </a:r>
            <a:endParaRPr lang="en-US" dirty="0"/>
          </a:p>
        </p:txBody>
      </p:sp>
    </p:spTree>
    <p:extLst>
      <p:ext uri="{BB962C8B-B14F-4D97-AF65-F5344CB8AC3E}">
        <p14:creationId xmlns:p14="http://schemas.microsoft.com/office/powerpoint/2010/main" val="127181128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A52205-5D25-4D47-8745-C707B354A79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26FD462-42E3-45FD-B1B0-FDFFE6B98CA8}"/>
              </a:ext>
            </a:extLst>
          </p:cNvPr>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7FB5A015-2F71-470D-8524-E58EA95BDBF5}"/>
              </a:ext>
            </a:extLst>
          </p:cNvPr>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B4ABE62D-C3A5-45CB-B36D-FD149D533C27}"/>
              </a:ext>
            </a:extLst>
          </p:cNvPr>
          <p:cNvSpPr>
            <a:spLocks noGrp="1"/>
          </p:cNvSpPr>
          <p:nvPr>
            <p:ph type="dt" sz="half" idx="10"/>
          </p:nvPr>
        </p:nvSpPr>
        <p:spPr/>
        <p:txBody>
          <a:bodyPr/>
          <a:lstStyle/>
          <a:p>
            <a:fld id="{ABB5DDA0-30CA-46BB-84CA-5308D4806ECA}" type="datetimeFigureOut">
              <a:rPr lang="en-US" smtClean="0"/>
              <a:t>9/9/2024</a:t>
            </a:fld>
            <a:endParaRPr lang="en-US"/>
          </a:p>
        </p:txBody>
      </p:sp>
      <p:sp>
        <p:nvSpPr>
          <p:cNvPr id="6" name="Footer Placeholder 5">
            <a:extLst>
              <a:ext uri="{FF2B5EF4-FFF2-40B4-BE49-F238E27FC236}">
                <a16:creationId xmlns:a16="http://schemas.microsoft.com/office/drawing/2014/main" id="{26493715-1291-435E-9FF4-054B43E8BF9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158A08D-5557-4053-812F-14F6D3B00D5B}"/>
              </a:ext>
            </a:extLst>
          </p:cNvPr>
          <p:cNvSpPr>
            <a:spLocks noGrp="1"/>
          </p:cNvSpPr>
          <p:nvPr>
            <p:ph type="sldNum" sz="quarter" idx="12"/>
          </p:nvPr>
        </p:nvSpPr>
        <p:spPr/>
        <p:txBody>
          <a:bodyPr/>
          <a:lstStyle/>
          <a:p>
            <a:fld id="{28544CF9-7885-4F7F-8A70-8795C17F9CA5}" type="slidenum">
              <a:rPr lang="en-US" smtClean="0"/>
              <a:t>‹#›</a:t>
            </a:fld>
            <a:endParaRPr lang="en-US"/>
          </a:p>
        </p:txBody>
      </p:sp>
    </p:spTree>
    <p:extLst>
      <p:ext uri="{BB962C8B-B14F-4D97-AF65-F5344CB8AC3E}">
        <p14:creationId xmlns:p14="http://schemas.microsoft.com/office/powerpoint/2010/main" val="178716286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F43E89-ED72-4688-9318-F35EE0ECD5B2}"/>
              </a:ext>
            </a:extLst>
          </p:cNvPr>
          <p:cNvSpPr>
            <a:spLocks noGrp="1"/>
          </p:cNvSpPr>
          <p:nvPr>
            <p:ph type="title"/>
          </p:nvPr>
        </p:nvSpPr>
        <p:spPr>
          <a:xfrm>
            <a:off x="629841" y="365126"/>
            <a:ext cx="78867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DD81BA0A-B766-496E-8115-2BC509670389}"/>
              </a:ext>
            </a:extLst>
          </p:cNvPr>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a:extLst>
              <a:ext uri="{FF2B5EF4-FFF2-40B4-BE49-F238E27FC236}">
                <a16:creationId xmlns:a16="http://schemas.microsoft.com/office/drawing/2014/main" id="{40F5D892-B1BD-4912-9DB7-4578CA972FDE}"/>
              </a:ext>
            </a:extLst>
          </p:cNvPr>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9D8D3157-515B-4F5A-8BF3-77FC1D1EAE8B}"/>
              </a:ext>
            </a:extLst>
          </p:cNvPr>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a:extLst>
              <a:ext uri="{FF2B5EF4-FFF2-40B4-BE49-F238E27FC236}">
                <a16:creationId xmlns:a16="http://schemas.microsoft.com/office/drawing/2014/main" id="{D25B8A0F-585F-41E2-A5E1-8E619FD8B7FF}"/>
              </a:ext>
            </a:extLst>
          </p:cNvPr>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5F20E8D9-83E2-4203-A920-F1F115CB72CD}"/>
              </a:ext>
            </a:extLst>
          </p:cNvPr>
          <p:cNvSpPr>
            <a:spLocks noGrp="1"/>
          </p:cNvSpPr>
          <p:nvPr>
            <p:ph type="dt" sz="half" idx="10"/>
          </p:nvPr>
        </p:nvSpPr>
        <p:spPr/>
        <p:txBody>
          <a:bodyPr/>
          <a:lstStyle/>
          <a:p>
            <a:fld id="{ABB5DDA0-30CA-46BB-84CA-5308D4806ECA}" type="datetimeFigureOut">
              <a:rPr lang="en-US" smtClean="0"/>
              <a:t>9/9/2024</a:t>
            </a:fld>
            <a:endParaRPr lang="en-US"/>
          </a:p>
        </p:txBody>
      </p:sp>
      <p:sp>
        <p:nvSpPr>
          <p:cNvPr id="8" name="Footer Placeholder 7">
            <a:extLst>
              <a:ext uri="{FF2B5EF4-FFF2-40B4-BE49-F238E27FC236}">
                <a16:creationId xmlns:a16="http://schemas.microsoft.com/office/drawing/2014/main" id="{752528B9-2A25-48A1-83F7-5F5C68A05D7B}"/>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5FD9834E-15FE-49A5-9447-11530C1B94F3}"/>
              </a:ext>
            </a:extLst>
          </p:cNvPr>
          <p:cNvSpPr>
            <a:spLocks noGrp="1"/>
          </p:cNvSpPr>
          <p:nvPr>
            <p:ph type="sldNum" sz="quarter" idx="12"/>
          </p:nvPr>
        </p:nvSpPr>
        <p:spPr/>
        <p:txBody>
          <a:bodyPr/>
          <a:lstStyle/>
          <a:p>
            <a:fld id="{28544CF9-7885-4F7F-8A70-8795C17F9CA5}" type="slidenum">
              <a:rPr lang="en-US" smtClean="0"/>
              <a:t>‹#›</a:t>
            </a:fld>
            <a:endParaRPr lang="en-US"/>
          </a:p>
        </p:txBody>
      </p:sp>
    </p:spTree>
    <p:extLst>
      <p:ext uri="{BB962C8B-B14F-4D97-AF65-F5344CB8AC3E}">
        <p14:creationId xmlns:p14="http://schemas.microsoft.com/office/powerpoint/2010/main" val="391181193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36C7E8-E3F0-4524-BBC4-3CCA6500C2F0}"/>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3C3484D9-F781-4DE9-828F-793AE3A447D0}"/>
              </a:ext>
            </a:extLst>
          </p:cNvPr>
          <p:cNvSpPr>
            <a:spLocks noGrp="1"/>
          </p:cNvSpPr>
          <p:nvPr>
            <p:ph type="dt" sz="half" idx="10"/>
          </p:nvPr>
        </p:nvSpPr>
        <p:spPr/>
        <p:txBody>
          <a:bodyPr/>
          <a:lstStyle/>
          <a:p>
            <a:fld id="{ABB5DDA0-30CA-46BB-84CA-5308D4806ECA}" type="datetimeFigureOut">
              <a:rPr lang="en-US" smtClean="0"/>
              <a:t>9/9/2024</a:t>
            </a:fld>
            <a:endParaRPr lang="en-US"/>
          </a:p>
        </p:txBody>
      </p:sp>
      <p:sp>
        <p:nvSpPr>
          <p:cNvPr id="4" name="Footer Placeholder 3">
            <a:extLst>
              <a:ext uri="{FF2B5EF4-FFF2-40B4-BE49-F238E27FC236}">
                <a16:creationId xmlns:a16="http://schemas.microsoft.com/office/drawing/2014/main" id="{646002DB-BE5C-43E7-9A1E-7D45337D9C29}"/>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C1625174-E839-4544-90BF-2892B2E7CE81}"/>
              </a:ext>
            </a:extLst>
          </p:cNvPr>
          <p:cNvSpPr>
            <a:spLocks noGrp="1"/>
          </p:cNvSpPr>
          <p:nvPr>
            <p:ph type="sldNum" sz="quarter" idx="12"/>
          </p:nvPr>
        </p:nvSpPr>
        <p:spPr/>
        <p:txBody>
          <a:bodyPr/>
          <a:lstStyle/>
          <a:p>
            <a:fld id="{28544CF9-7885-4F7F-8A70-8795C17F9CA5}" type="slidenum">
              <a:rPr lang="en-US" smtClean="0"/>
              <a:t>‹#›</a:t>
            </a:fld>
            <a:endParaRPr lang="en-US"/>
          </a:p>
        </p:txBody>
      </p:sp>
    </p:spTree>
    <p:extLst>
      <p:ext uri="{BB962C8B-B14F-4D97-AF65-F5344CB8AC3E}">
        <p14:creationId xmlns:p14="http://schemas.microsoft.com/office/powerpoint/2010/main" val="307145763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A7D18FF-D8F8-48FE-AE7F-333C30ABB8DF}"/>
              </a:ext>
            </a:extLst>
          </p:cNvPr>
          <p:cNvSpPr>
            <a:spLocks noGrp="1"/>
          </p:cNvSpPr>
          <p:nvPr>
            <p:ph type="dt" sz="half" idx="10"/>
          </p:nvPr>
        </p:nvSpPr>
        <p:spPr/>
        <p:txBody>
          <a:bodyPr/>
          <a:lstStyle/>
          <a:p>
            <a:fld id="{ABB5DDA0-30CA-46BB-84CA-5308D4806ECA}" type="datetimeFigureOut">
              <a:rPr lang="en-US" smtClean="0"/>
              <a:t>9/9/2024</a:t>
            </a:fld>
            <a:endParaRPr lang="en-US"/>
          </a:p>
        </p:txBody>
      </p:sp>
      <p:sp>
        <p:nvSpPr>
          <p:cNvPr id="3" name="Footer Placeholder 2">
            <a:extLst>
              <a:ext uri="{FF2B5EF4-FFF2-40B4-BE49-F238E27FC236}">
                <a16:creationId xmlns:a16="http://schemas.microsoft.com/office/drawing/2014/main" id="{EE9B7EA3-8053-43CA-9E90-95A2CBA3B8BD}"/>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58416621-779D-4673-A29A-99F7D21E9BF9}"/>
              </a:ext>
            </a:extLst>
          </p:cNvPr>
          <p:cNvSpPr>
            <a:spLocks noGrp="1"/>
          </p:cNvSpPr>
          <p:nvPr>
            <p:ph type="sldNum" sz="quarter" idx="12"/>
          </p:nvPr>
        </p:nvSpPr>
        <p:spPr/>
        <p:txBody>
          <a:bodyPr/>
          <a:lstStyle/>
          <a:p>
            <a:fld id="{28544CF9-7885-4F7F-8A70-8795C17F9CA5}" type="slidenum">
              <a:rPr lang="en-US" smtClean="0"/>
              <a:t>‹#›</a:t>
            </a:fld>
            <a:endParaRPr lang="en-US"/>
          </a:p>
        </p:txBody>
      </p:sp>
    </p:spTree>
    <p:extLst>
      <p:ext uri="{BB962C8B-B14F-4D97-AF65-F5344CB8AC3E}">
        <p14:creationId xmlns:p14="http://schemas.microsoft.com/office/powerpoint/2010/main" val="149987686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114A76-3122-4AF6-8AD1-3E9850175445}"/>
              </a:ext>
            </a:extLst>
          </p:cNvPr>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Content Placeholder 2">
            <a:extLst>
              <a:ext uri="{FF2B5EF4-FFF2-40B4-BE49-F238E27FC236}">
                <a16:creationId xmlns:a16="http://schemas.microsoft.com/office/drawing/2014/main" id="{27B65C0A-ECC9-4E75-978C-EDE909B3C598}"/>
              </a:ext>
            </a:extLst>
          </p:cNvPr>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96D8AE66-3A8C-42AE-BC40-74432303A655}"/>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id="{D36E7FD1-D5DA-491F-BF1E-7595902755DB}"/>
              </a:ext>
            </a:extLst>
          </p:cNvPr>
          <p:cNvSpPr>
            <a:spLocks noGrp="1"/>
          </p:cNvSpPr>
          <p:nvPr>
            <p:ph type="dt" sz="half" idx="10"/>
          </p:nvPr>
        </p:nvSpPr>
        <p:spPr/>
        <p:txBody>
          <a:bodyPr/>
          <a:lstStyle/>
          <a:p>
            <a:fld id="{ABB5DDA0-30CA-46BB-84CA-5308D4806ECA}" type="datetimeFigureOut">
              <a:rPr lang="en-US" smtClean="0"/>
              <a:t>9/9/2024</a:t>
            </a:fld>
            <a:endParaRPr lang="en-US"/>
          </a:p>
        </p:txBody>
      </p:sp>
      <p:sp>
        <p:nvSpPr>
          <p:cNvPr id="6" name="Footer Placeholder 5">
            <a:extLst>
              <a:ext uri="{FF2B5EF4-FFF2-40B4-BE49-F238E27FC236}">
                <a16:creationId xmlns:a16="http://schemas.microsoft.com/office/drawing/2014/main" id="{5A30534E-7122-4A95-BB98-93455037077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608BA13-DDCA-4377-BBAB-1B65D7610BE1}"/>
              </a:ext>
            </a:extLst>
          </p:cNvPr>
          <p:cNvSpPr>
            <a:spLocks noGrp="1"/>
          </p:cNvSpPr>
          <p:nvPr>
            <p:ph type="sldNum" sz="quarter" idx="12"/>
          </p:nvPr>
        </p:nvSpPr>
        <p:spPr/>
        <p:txBody>
          <a:bodyPr/>
          <a:lstStyle/>
          <a:p>
            <a:fld id="{28544CF9-7885-4F7F-8A70-8795C17F9CA5}" type="slidenum">
              <a:rPr lang="en-US" smtClean="0"/>
              <a:t>‹#›</a:t>
            </a:fld>
            <a:endParaRPr lang="en-US"/>
          </a:p>
        </p:txBody>
      </p:sp>
    </p:spTree>
    <p:extLst>
      <p:ext uri="{BB962C8B-B14F-4D97-AF65-F5344CB8AC3E}">
        <p14:creationId xmlns:p14="http://schemas.microsoft.com/office/powerpoint/2010/main" val="136083792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538D3D-0369-40CE-B2EB-2BB7EA06CB05}"/>
              </a:ext>
            </a:extLst>
          </p:cNvPr>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Picture Placeholder 2">
            <a:extLst>
              <a:ext uri="{FF2B5EF4-FFF2-40B4-BE49-F238E27FC236}">
                <a16:creationId xmlns:a16="http://schemas.microsoft.com/office/drawing/2014/main" id="{23A12C80-C88B-4DEE-94B4-BE1802FE0BAA}"/>
              </a:ext>
            </a:extLst>
          </p:cNvPr>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a:extLst>
              <a:ext uri="{FF2B5EF4-FFF2-40B4-BE49-F238E27FC236}">
                <a16:creationId xmlns:a16="http://schemas.microsoft.com/office/drawing/2014/main" id="{EA729CE9-5D8E-4FA6-A79A-31913DE765E9}"/>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id="{2DAE5442-5476-4D02-8EBD-C57C81B5C65E}"/>
              </a:ext>
            </a:extLst>
          </p:cNvPr>
          <p:cNvSpPr>
            <a:spLocks noGrp="1"/>
          </p:cNvSpPr>
          <p:nvPr>
            <p:ph type="dt" sz="half" idx="10"/>
          </p:nvPr>
        </p:nvSpPr>
        <p:spPr/>
        <p:txBody>
          <a:bodyPr/>
          <a:lstStyle/>
          <a:p>
            <a:fld id="{ABB5DDA0-30CA-46BB-84CA-5308D4806ECA}" type="datetimeFigureOut">
              <a:rPr lang="en-US" smtClean="0"/>
              <a:t>9/9/2024</a:t>
            </a:fld>
            <a:endParaRPr lang="en-US"/>
          </a:p>
        </p:txBody>
      </p:sp>
      <p:sp>
        <p:nvSpPr>
          <p:cNvPr id="6" name="Footer Placeholder 5">
            <a:extLst>
              <a:ext uri="{FF2B5EF4-FFF2-40B4-BE49-F238E27FC236}">
                <a16:creationId xmlns:a16="http://schemas.microsoft.com/office/drawing/2014/main" id="{3023957D-BCBA-47A0-BEC1-E73092F9B1A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79097D4-1429-4DFC-AFD1-51BEE4466E91}"/>
              </a:ext>
            </a:extLst>
          </p:cNvPr>
          <p:cNvSpPr>
            <a:spLocks noGrp="1"/>
          </p:cNvSpPr>
          <p:nvPr>
            <p:ph type="sldNum" sz="quarter" idx="12"/>
          </p:nvPr>
        </p:nvSpPr>
        <p:spPr/>
        <p:txBody>
          <a:bodyPr/>
          <a:lstStyle/>
          <a:p>
            <a:fld id="{28544CF9-7885-4F7F-8A70-8795C17F9CA5}" type="slidenum">
              <a:rPr lang="en-US" smtClean="0"/>
              <a:t>‹#›</a:t>
            </a:fld>
            <a:endParaRPr lang="en-US"/>
          </a:p>
        </p:txBody>
      </p:sp>
    </p:spTree>
    <p:extLst>
      <p:ext uri="{BB962C8B-B14F-4D97-AF65-F5344CB8AC3E}">
        <p14:creationId xmlns:p14="http://schemas.microsoft.com/office/powerpoint/2010/main" val="131855593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8A3CB1-CC29-41CB-944D-64A4C01250DD}"/>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2D21695F-BE9D-41A6-9890-9D84E648A022}"/>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5AD5256-E151-4F6D-8601-25E5C4A7BB97}"/>
              </a:ext>
            </a:extLst>
          </p:cNvPr>
          <p:cNvSpPr>
            <a:spLocks noGrp="1"/>
          </p:cNvSpPr>
          <p:nvPr>
            <p:ph type="dt" sz="half" idx="10"/>
          </p:nvPr>
        </p:nvSpPr>
        <p:spPr/>
        <p:txBody>
          <a:bodyPr/>
          <a:lstStyle/>
          <a:p>
            <a:fld id="{ABB5DDA0-30CA-46BB-84CA-5308D4806ECA}" type="datetimeFigureOut">
              <a:rPr lang="en-US" smtClean="0"/>
              <a:t>9/9/2024</a:t>
            </a:fld>
            <a:endParaRPr lang="en-US"/>
          </a:p>
        </p:txBody>
      </p:sp>
      <p:sp>
        <p:nvSpPr>
          <p:cNvPr id="5" name="Footer Placeholder 4">
            <a:extLst>
              <a:ext uri="{FF2B5EF4-FFF2-40B4-BE49-F238E27FC236}">
                <a16:creationId xmlns:a16="http://schemas.microsoft.com/office/drawing/2014/main" id="{FA1D7E6B-04A1-4EEB-A9D3-0060C884F9D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707211C-6667-4D80-A1E3-B952B7A58D1F}"/>
              </a:ext>
            </a:extLst>
          </p:cNvPr>
          <p:cNvSpPr>
            <a:spLocks noGrp="1"/>
          </p:cNvSpPr>
          <p:nvPr>
            <p:ph type="sldNum" sz="quarter" idx="12"/>
          </p:nvPr>
        </p:nvSpPr>
        <p:spPr/>
        <p:txBody>
          <a:bodyPr/>
          <a:lstStyle/>
          <a:p>
            <a:fld id="{28544CF9-7885-4F7F-8A70-8795C17F9CA5}" type="slidenum">
              <a:rPr lang="en-US" smtClean="0"/>
              <a:t>‹#›</a:t>
            </a:fld>
            <a:endParaRPr lang="en-US"/>
          </a:p>
        </p:txBody>
      </p:sp>
    </p:spTree>
    <p:extLst>
      <p:ext uri="{BB962C8B-B14F-4D97-AF65-F5344CB8AC3E}">
        <p14:creationId xmlns:p14="http://schemas.microsoft.com/office/powerpoint/2010/main" val="357430911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380D3200-FD7C-4225-BCA1-84C505DE53FC}"/>
              </a:ext>
            </a:extLst>
          </p:cNvPr>
          <p:cNvSpPr>
            <a:spLocks noGrp="1"/>
          </p:cNvSpPr>
          <p:nvPr>
            <p:ph type="title" orient="vert"/>
          </p:nvPr>
        </p:nvSpPr>
        <p:spPr>
          <a:xfrm>
            <a:off x="6543675" y="365125"/>
            <a:ext cx="1971675"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2712DB8D-7C70-4C5E-9381-61C935158869}"/>
              </a:ext>
            </a:extLst>
          </p:cNvPr>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842AAE5-00A4-45CA-9DA6-303DBAC5C7F4}"/>
              </a:ext>
            </a:extLst>
          </p:cNvPr>
          <p:cNvSpPr>
            <a:spLocks noGrp="1"/>
          </p:cNvSpPr>
          <p:nvPr>
            <p:ph type="dt" sz="half" idx="10"/>
          </p:nvPr>
        </p:nvSpPr>
        <p:spPr/>
        <p:txBody>
          <a:bodyPr/>
          <a:lstStyle/>
          <a:p>
            <a:fld id="{ABB5DDA0-30CA-46BB-84CA-5308D4806ECA}" type="datetimeFigureOut">
              <a:rPr lang="en-US" smtClean="0"/>
              <a:t>9/9/2024</a:t>
            </a:fld>
            <a:endParaRPr lang="en-US"/>
          </a:p>
        </p:txBody>
      </p:sp>
      <p:sp>
        <p:nvSpPr>
          <p:cNvPr id="5" name="Footer Placeholder 4">
            <a:extLst>
              <a:ext uri="{FF2B5EF4-FFF2-40B4-BE49-F238E27FC236}">
                <a16:creationId xmlns:a16="http://schemas.microsoft.com/office/drawing/2014/main" id="{3E912368-6F69-4859-834F-2545C342E77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44CE599-8953-4D69-A9A7-82A83E2D898B}"/>
              </a:ext>
            </a:extLst>
          </p:cNvPr>
          <p:cNvSpPr>
            <a:spLocks noGrp="1"/>
          </p:cNvSpPr>
          <p:nvPr>
            <p:ph type="sldNum" sz="quarter" idx="12"/>
          </p:nvPr>
        </p:nvSpPr>
        <p:spPr/>
        <p:txBody>
          <a:bodyPr/>
          <a:lstStyle/>
          <a:p>
            <a:fld id="{28544CF9-7885-4F7F-8A70-8795C17F9CA5}" type="slidenum">
              <a:rPr lang="en-US" smtClean="0"/>
              <a:t>‹#›</a:t>
            </a:fld>
            <a:endParaRPr lang="en-US"/>
          </a:p>
        </p:txBody>
      </p:sp>
    </p:spTree>
    <p:extLst>
      <p:ext uri="{BB962C8B-B14F-4D97-AF65-F5344CB8AC3E}">
        <p14:creationId xmlns:p14="http://schemas.microsoft.com/office/powerpoint/2010/main" val="11456224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ontent with bar">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914400" y="533400"/>
            <a:ext cx="7315200" cy="685800"/>
          </a:xfrm>
          <a:prstGeom prst="rect">
            <a:avLst/>
          </a:prstGeom>
        </p:spPr>
        <p:txBody>
          <a:bodyPr anchor="b"/>
          <a:lstStyle>
            <a:lvl1pPr algn="ctr">
              <a:defRPr sz="3600" b="0">
                <a:latin typeface="Calibri" panose="020F0502020204030204" pitchFamily="34" charset="0"/>
              </a:defRPr>
            </a:lvl1pPr>
          </a:lstStyle>
          <a:p>
            <a:r>
              <a:rPr lang="en-US" dirty="0"/>
              <a:t>[Slide Title]</a:t>
            </a:r>
          </a:p>
        </p:txBody>
      </p:sp>
      <p:pic>
        <p:nvPicPr>
          <p:cNvPr id="1026" name="Picture 2"/>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609600" y="1371600"/>
            <a:ext cx="7851775" cy="19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Slide Number Placeholder 2"/>
          <p:cNvSpPr>
            <a:spLocks noGrp="1"/>
          </p:cNvSpPr>
          <p:nvPr>
            <p:ph type="sldNum" sz="quarter" idx="4"/>
          </p:nvPr>
        </p:nvSpPr>
        <p:spPr>
          <a:xfrm>
            <a:off x="6934200" y="632460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4E3D097-A581-4933-943F-92A622067F56}" type="slidenum">
              <a:rPr lang="en-US" smtClean="0"/>
              <a:t>‹#›</a:t>
            </a:fld>
            <a:endParaRPr lang="en-US" dirty="0"/>
          </a:p>
        </p:txBody>
      </p:sp>
      <p:sp>
        <p:nvSpPr>
          <p:cNvPr id="6" name="Rectangle 5"/>
          <p:cNvSpPr/>
          <p:nvPr userDrawn="1"/>
        </p:nvSpPr>
        <p:spPr>
          <a:xfrm>
            <a:off x="609600" y="6172809"/>
            <a:ext cx="7467600" cy="344015"/>
          </a:xfrm>
          <a:prstGeom prst="rect">
            <a:avLst/>
          </a:prstGeom>
          <a:solidFill>
            <a:srgbClr val="250383"/>
          </a:solidFill>
          <a:ln>
            <a:solidFill>
              <a:srgbClr val="25038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TextBox 7"/>
          <p:cNvSpPr txBox="1"/>
          <p:nvPr userDrawn="1"/>
        </p:nvSpPr>
        <p:spPr>
          <a:xfrm>
            <a:off x="762000" y="6190927"/>
            <a:ext cx="7239000" cy="307777"/>
          </a:xfrm>
          <a:prstGeom prst="rect">
            <a:avLst/>
          </a:prstGeom>
          <a:noFill/>
        </p:spPr>
        <p:txBody>
          <a:bodyPr wrap="square" rtlCol="0">
            <a:spAutoFit/>
          </a:bodyPr>
          <a:lstStyle/>
          <a:p>
            <a:pPr algn="l"/>
            <a:r>
              <a:rPr lang="en-US" sz="1400" b="1" dirty="0">
                <a:solidFill>
                  <a:schemeClr val="bg1"/>
                </a:solidFill>
                <a:latin typeface="+mj-lt"/>
                <a:ea typeface="Verdana" panose="020B0604030504040204" pitchFamily="34" charset="0"/>
                <a:cs typeface="Verdana" panose="020B0604030504040204" pitchFamily="34" charset="0"/>
              </a:rPr>
              <a:t>U.S. Department of Commerce · National Telecommunications and Information Administration</a:t>
            </a:r>
          </a:p>
        </p:txBody>
      </p:sp>
      <p:pic>
        <p:nvPicPr>
          <p:cNvPr id="9" name="Picture 8"/>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924800" y="5976515"/>
            <a:ext cx="762000" cy="736600"/>
          </a:xfrm>
          <a:prstGeom prst="rect">
            <a:avLst/>
          </a:prstGeom>
        </p:spPr>
      </p:pic>
      <p:sp>
        <p:nvSpPr>
          <p:cNvPr id="13" name="Text Placeholder 9"/>
          <p:cNvSpPr>
            <a:spLocks noGrp="1"/>
          </p:cNvSpPr>
          <p:nvPr>
            <p:ph type="body" sz="quarter" idx="10"/>
          </p:nvPr>
        </p:nvSpPr>
        <p:spPr>
          <a:xfrm>
            <a:off x="685800" y="1600200"/>
            <a:ext cx="7620000" cy="3962400"/>
          </a:xfrm>
          <a:prstGeom prst="rect">
            <a:avLst/>
          </a:prstGeom>
        </p:spPr>
        <p:txBody>
          <a:bodyPr>
            <a:normAutofit/>
          </a:bodyPr>
          <a:lstStyle>
            <a:lvl1pPr marL="457200" indent="-457200">
              <a:buFont typeface="Arial" panose="020B0604020202020204" pitchFamily="34" charset="0"/>
              <a:buChar char="•"/>
              <a:defRPr sz="3200">
                <a:latin typeface="Calibri" panose="020F0502020204030204" pitchFamily="34" charset="0"/>
              </a:defRPr>
            </a:lvl1pPr>
          </a:lstStyle>
          <a:p>
            <a:pPr lvl="0"/>
            <a:endParaRPr lang="en-US" dirty="0"/>
          </a:p>
        </p:txBody>
      </p:sp>
      <p:sp>
        <p:nvSpPr>
          <p:cNvPr id="3" name="TextBox 2"/>
          <p:cNvSpPr txBox="1"/>
          <p:nvPr userDrawn="1"/>
        </p:nvSpPr>
        <p:spPr>
          <a:xfrm>
            <a:off x="762000" y="6516824"/>
            <a:ext cx="3581400" cy="369332"/>
          </a:xfrm>
          <a:prstGeom prst="rect">
            <a:avLst/>
          </a:prstGeom>
          <a:noFill/>
        </p:spPr>
        <p:txBody>
          <a:bodyPr wrap="square" rtlCol="0">
            <a:spAutoFit/>
          </a:bodyPr>
          <a:lstStyle/>
          <a:p>
            <a:endParaRPr lang="en-US" dirty="0"/>
          </a:p>
        </p:txBody>
      </p:sp>
      <p:sp>
        <p:nvSpPr>
          <p:cNvPr id="14" name="Text Placeholder 10"/>
          <p:cNvSpPr>
            <a:spLocks noGrp="1"/>
          </p:cNvSpPr>
          <p:nvPr>
            <p:ph type="body" sz="quarter" idx="16" hasCustomPrompt="1"/>
          </p:nvPr>
        </p:nvSpPr>
        <p:spPr>
          <a:xfrm>
            <a:off x="2897187" y="76200"/>
            <a:ext cx="3276600" cy="304800"/>
          </a:xfrm>
          <a:prstGeom prst="rect">
            <a:avLst/>
          </a:prstGeom>
        </p:spPr>
        <p:txBody>
          <a:bodyPr/>
          <a:lstStyle>
            <a:lvl1pPr marL="0" indent="0">
              <a:buNone/>
              <a:defRPr sz="1400" b="1" baseline="0">
                <a:solidFill>
                  <a:srgbClr val="FF0000"/>
                </a:solidFill>
              </a:defRPr>
            </a:lvl1pPr>
          </a:lstStyle>
          <a:p>
            <a:pPr lvl="0"/>
            <a:r>
              <a:rPr lang="en-US" sz="1400" dirty="0"/>
              <a:t>Placeholder – Mark if sensitive, draft, etc.</a:t>
            </a:r>
            <a:endParaRPr lang="en-US" dirty="0"/>
          </a:p>
        </p:txBody>
      </p:sp>
    </p:spTree>
    <p:extLst>
      <p:ext uri="{BB962C8B-B14F-4D97-AF65-F5344CB8AC3E}">
        <p14:creationId xmlns:p14="http://schemas.microsoft.com/office/powerpoint/2010/main" val="120224713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ontent without bar">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914400" y="533400"/>
            <a:ext cx="7315200" cy="685800"/>
          </a:xfrm>
          <a:prstGeom prst="rect">
            <a:avLst/>
          </a:prstGeom>
        </p:spPr>
        <p:txBody>
          <a:bodyPr anchor="b"/>
          <a:lstStyle>
            <a:lvl1pPr algn="ctr">
              <a:defRPr sz="3600" b="0">
                <a:latin typeface="Calibri" panose="020F0502020204030204" pitchFamily="34" charset="0"/>
              </a:defRPr>
            </a:lvl1pPr>
          </a:lstStyle>
          <a:p>
            <a:r>
              <a:rPr lang="en-US" dirty="0"/>
              <a:t>[Slide Title]</a:t>
            </a:r>
          </a:p>
        </p:txBody>
      </p:sp>
      <p:sp>
        <p:nvSpPr>
          <p:cNvPr id="5" name="Slide Number Placeholder 2"/>
          <p:cNvSpPr>
            <a:spLocks noGrp="1"/>
          </p:cNvSpPr>
          <p:nvPr>
            <p:ph type="sldNum" sz="quarter" idx="4"/>
          </p:nvPr>
        </p:nvSpPr>
        <p:spPr>
          <a:xfrm>
            <a:off x="6934200" y="632460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4E3D097-A581-4933-943F-92A622067F56}" type="slidenum">
              <a:rPr lang="en-US" smtClean="0"/>
              <a:t>‹#›</a:t>
            </a:fld>
            <a:endParaRPr lang="en-US" dirty="0"/>
          </a:p>
        </p:txBody>
      </p:sp>
      <p:sp>
        <p:nvSpPr>
          <p:cNvPr id="6" name="Rectangle 5"/>
          <p:cNvSpPr/>
          <p:nvPr userDrawn="1"/>
        </p:nvSpPr>
        <p:spPr>
          <a:xfrm>
            <a:off x="609600" y="6172809"/>
            <a:ext cx="7467600" cy="344015"/>
          </a:xfrm>
          <a:prstGeom prst="rect">
            <a:avLst/>
          </a:prstGeom>
          <a:solidFill>
            <a:srgbClr val="250383"/>
          </a:solidFill>
          <a:ln>
            <a:solidFill>
              <a:srgbClr val="25038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TextBox 6"/>
          <p:cNvSpPr txBox="1"/>
          <p:nvPr userDrawn="1"/>
        </p:nvSpPr>
        <p:spPr>
          <a:xfrm>
            <a:off x="762000" y="6190927"/>
            <a:ext cx="7239000" cy="307777"/>
          </a:xfrm>
          <a:prstGeom prst="rect">
            <a:avLst/>
          </a:prstGeom>
          <a:noFill/>
        </p:spPr>
        <p:txBody>
          <a:bodyPr wrap="square" rtlCol="0">
            <a:spAutoFit/>
          </a:bodyPr>
          <a:lstStyle/>
          <a:p>
            <a:pPr algn="l"/>
            <a:r>
              <a:rPr lang="en-US" sz="1400" b="1" dirty="0">
                <a:solidFill>
                  <a:schemeClr val="bg1"/>
                </a:solidFill>
                <a:latin typeface="+mj-lt"/>
                <a:ea typeface="Verdana" panose="020B0604030504040204" pitchFamily="34" charset="0"/>
                <a:cs typeface="Verdana" panose="020B0604030504040204" pitchFamily="34" charset="0"/>
              </a:rPr>
              <a:t>U.S. Department of Commerce · National Telecommunications and Information Administration</a:t>
            </a:r>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924800" y="5976515"/>
            <a:ext cx="762000" cy="736600"/>
          </a:xfrm>
          <a:prstGeom prst="rect">
            <a:avLst/>
          </a:prstGeom>
        </p:spPr>
      </p:pic>
      <p:sp>
        <p:nvSpPr>
          <p:cNvPr id="11" name="Text Placeholder 9"/>
          <p:cNvSpPr>
            <a:spLocks noGrp="1"/>
          </p:cNvSpPr>
          <p:nvPr>
            <p:ph type="body" sz="quarter" idx="10"/>
          </p:nvPr>
        </p:nvSpPr>
        <p:spPr>
          <a:xfrm>
            <a:off x="685800" y="1600200"/>
            <a:ext cx="7620000" cy="3962400"/>
          </a:xfrm>
          <a:prstGeom prst="rect">
            <a:avLst/>
          </a:prstGeom>
        </p:spPr>
        <p:txBody>
          <a:bodyPr>
            <a:normAutofit/>
          </a:bodyPr>
          <a:lstStyle>
            <a:lvl1pPr marL="457200" indent="-457200">
              <a:buFont typeface="Arial" panose="020B0604020202020204" pitchFamily="34" charset="0"/>
              <a:buChar char="•"/>
              <a:defRPr sz="3200">
                <a:latin typeface="Calibri" panose="020F0502020204030204" pitchFamily="34" charset="0"/>
              </a:defRPr>
            </a:lvl1pPr>
          </a:lstStyle>
          <a:p>
            <a:pPr lvl="0"/>
            <a:endParaRPr lang="en-US" dirty="0"/>
          </a:p>
        </p:txBody>
      </p:sp>
      <p:sp>
        <p:nvSpPr>
          <p:cNvPr id="9" name="Text Placeholder 10"/>
          <p:cNvSpPr>
            <a:spLocks noGrp="1"/>
          </p:cNvSpPr>
          <p:nvPr>
            <p:ph type="body" sz="quarter" idx="16" hasCustomPrompt="1"/>
          </p:nvPr>
        </p:nvSpPr>
        <p:spPr>
          <a:xfrm>
            <a:off x="2897187" y="76200"/>
            <a:ext cx="3276600" cy="304800"/>
          </a:xfrm>
          <a:prstGeom prst="rect">
            <a:avLst/>
          </a:prstGeom>
        </p:spPr>
        <p:txBody>
          <a:bodyPr/>
          <a:lstStyle>
            <a:lvl1pPr marL="0" indent="0">
              <a:buNone/>
              <a:defRPr sz="1400" b="1" baseline="0">
                <a:solidFill>
                  <a:srgbClr val="FF0000"/>
                </a:solidFill>
              </a:defRPr>
            </a:lvl1pPr>
          </a:lstStyle>
          <a:p>
            <a:pPr lvl="0"/>
            <a:r>
              <a:rPr lang="en-US" sz="1400" dirty="0"/>
              <a:t>Placeholder – Mark if sensitive, draft, etc.</a:t>
            </a:r>
            <a:endParaRPr lang="en-US" dirty="0"/>
          </a:p>
        </p:txBody>
      </p:sp>
    </p:spTree>
    <p:extLst>
      <p:ext uri="{BB962C8B-B14F-4D97-AF65-F5344CB8AC3E}">
        <p14:creationId xmlns:p14="http://schemas.microsoft.com/office/powerpoint/2010/main" val="242822188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nclusion Slide">
    <p:spTree>
      <p:nvGrpSpPr>
        <p:cNvPr id="1" name=""/>
        <p:cNvGrpSpPr/>
        <p:nvPr/>
      </p:nvGrpSpPr>
      <p:grpSpPr>
        <a:xfrm>
          <a:off x="0" y="0"/>
          <a:ext cx="0" cy="0"/>
          <a:chOff x="0" y="0"/>
          <a:chExt cx="0" cy="0"/>
        </a:xfrm>
      </p:grpSpPr>
      <p:sp>
        <p:nvSpPr>
          <p:cNvPr id="4" name="Title 1"/>
          <p:cNvSpPr>
            <a:spLocks noGrp="1"/>
          </p:cNvSpPr>
          <p:nvPr>
            <p:ph type="title" hasCustomPrompt="1"/>
          </p:nvPr>
        </p:nvSpPr>
        <p:spPr>
          <a:xfrm>
            <a:off x="838200" y="2514600"/>
            <a:ext cx="7315200" cy="793750"/>
          </a:xfrm>
          <a:prstGeom prst="rect">
            <a:avLst/>
          </a:prstGeom>
        </p:spPr>
        <p:txBody>
          <a:bodyPr anchor="b"/>
          <a:lstStyle>
            <a:lvl1pPr algn="ctr">
              <a:defRPr sz="4400" b="0">
                <a:latin typeface="Calibri" panose="020F0502020204030204" pitchFamily="34" charset="0"/>
              </a:defRPr>
            </a:lvl1pPr>
          </a:lstStyle>
          <a:p>
            <a:r>
              <a:rPr lang="en-US" dirty="0"/>
              <a:t>Questions? </a:t>
            </a:r>
          </a:p>
        </p:txBody>
      </p:sp>
      <p:sp>
        <p:nvSpPr>
          <p:cNvPr id="7" name="Text Placeholder 10"/>
          <p:cNvSpPr>
            <a:spLocks noGrp="1"/>
          </p:cNvSpPr>
          <p:nvPr>
            <p:ph type="body" sz="quarter" idx="16" hasCustomPrompt="1"/>
          </p:nvPr>
        </p:nvSpPr>
        <p:spPr>
          <a:xfrm>
            <a:off x="3048000" y="152400"/>
            <a:ext cx="3276600" cy="304800"/>
          </a:xfrm>
          <a:prstGeom prst="rect">
            <a:avLst/>
          </a:prstGeom>
        </p:spPr>
        <p:txBody>
          <a:bodyPr/>
          <a:lstStyle>
            <a:lvl1pPr marL="0" indent="0">
              <a:buNone/>
              <a:defRPr sz="1400" b="1" baseline="0">
                <a:solidFill>
                  <a:srgbClr val="FF0000"/>
                </a:solidFill>
              </a:defRPr>
            </a:lvl1pPr>
          </a:lstStyle>
          <a:p>
            <a:pPr lvl="0"/>
            <a:r>
              <a:rPr lang="en-US" sz="1400" dirty="0"/>
              <a:t>Placeholder – Mark if sensitive, draft, etc.</a:t>
            </a:r>
            <a:endParaRPr lang="en-US" dirty="0"/>
          </a:p>
        </p:txBody>
      </p:sp>
      <p:sp>
        <p:nvSpPr>
          <p:cNvPr id="9" name="Rectangle 8"/>
          <p:cNvSpPr/>
          <p:nvPr userDrawn="1"/>
        </p:nvSpPr>
        <p:spPr>
          <a:xfrm>
            <a:off x="609600" y="6172809"/>
            <a:ext cx="7467600" cy="344015"/>
          </a:xfrm>
          <a:prstGeom prst="rect">
            <a:avLst/>
          </a:prstGeom>
          <a:solidFill>
            <a:srgbClr val="250383"/>
          </a:solidFill>
          <a:ln>
            <a:solidFill>
              <a:srgbClr val="25038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TextBox 9"/>
          <p:cNvSpPr txBox="1"/>
          <p:nvPr userDrawn="1"/>
        </p:nvSpPr>
        <p:spPr>
          <a:xfrm>
            <a:off x="762000" y="6190927"/>
            <a:ext cx="7239000" cy="307777"/>
          </a:xfrm>
          <a:prstGeom prst="rect">
            <a:avLst/>
          </a:prstGeom>
          <a:noFill/>
        </p:spPr>
        <p:txBody>
          <a:bodyPr wrap="square" rtlCol="0">
            <a:spAutoFit/>
          </a:bodyPr>
          <a:lstStyle/>
          <a:p>
            <a:pPr algn="l"/>
            <a:r>
              <a:rPr lang="en-US" sz="1400" b="1" dirty="0">
                <a:solidFill>
                  <a:schemeClr val="bg1"/>
                </a:solidFill>
                <a:latin typeface="+mj-lt"/>
                <a:ea typeface="Verdana" panose="020B0604030504040204" pitchFamily="34" charset="0"/>
                <a:cs typeface="Verdana" panose="020B0604030504040204" pitchFamily="34" charset="0"/>
              </a:rPr>
              <a:t>U.S. Department of Commerce · National Telecommunications and Information Administration</a:t>
            </a:r>
          </a:p>
        </p:txBody>
      </p:sp>
      <p:pic>
        <p:nvPicPr>
          <p:cNvPr id="11" name="Picture 10"/>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924800" y="5976515"/>
            <a:ext cx="762000" cy="736600"/>
          </a:xfrm>
          <a:prstGeom prst="rect">
            <a:avLst/>
          </a:prstGeom>
        </p:spPr>
      </p:pic>
    </p:spTree>
    <p:extLst>
      <p:ext uri="{BB962C8B-B14F-4D97-AF65-F5344CB8AC3E}">
        <p14:creationId xmlns:p14="http://schemas.microsoft.com/office/powerpoint/2010/main" val="373392403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4" name="Text Placeholder 15"/>
          <p:cNvSpPr>
            <a:spLocks noGrp="1"/>
          </p:cNvSpPr>
          <p:nvPr>
            <p:ph type="body" sz="quarter" idx="15" hasCustomPrompt="1"/>
          </p:nvPr>
        </p:nvSpPr>
        <p:spPr>
          <a:xfrm>
            <a:off x="1981200" y="914400"/>
            <a:ext cx="4963172" cy="1981200"/>
          </a:xfrm>
          <a:prstGeom prst="rect">
            <a:avLst/>
          </a:prstGeom>
        </p:spPr>
        <p:txBody>
          <a:bodyPr>
            <a:noAutofit/>
          </a:bodyPr>
          <a:lstStyle>
            <a:lvl1pPr marL="0" indent="0" algn="ctr">
              <a:buNone/>
              <a:defRPr sz="2800" baseline="0">
                <a:latin typeface="Calibri" panose="020F0502020204030204" pitchFamily="34" charset="0"/>
              </a:defRPr>
            </a:lvl1pPr>
          </a:lstStyle>
          <a:p>
            <a:pPr lvl="0"/>
            <a:r>
              <a:rPr lang="en-US" dirty="0"/>
              <a:t>[Contact Information]</a:t>
            </a:r>
          </a:p>
        </p:txBody>
      </p:sp>
      <p:sp>
        <p:nvSpPr>
          <p:cNvPr id="5" name="TextBox 4"/>
          <p:cNvSpPr txBox="1"/>
          <p:nvPr userDrawn="1"/>
        </p:nvSpPr>
        <p:spPr>
          <a:xfrm>
            <a:off x="5022171" y="4114800"/>
            <a:ext cx="4121829" cy="400110"/>
          </a:xfrm>
          <a:prstGeom prst="rect">
            <a:avLst/>
          </a:prstGeom>
          <a:noFill/>
        </p:spPr>
        <p:txBody>
          <a:bodyPr wrap="square" rtlCol="0">
            <a:spAutoFit/>
          </a:bodyPr>
          <a:lstStyle/>
          <a:p>
            <a:pPr algn="l"/>
            <a:r>
              <a:rPr lang="en-US" sz="2000" b="1" dirty="0">
                <a:solidFill>
                  <a:schemeClr val="tx1"/>
                </a:solidFill>
                <a:latin typeface="+mj-lt"/>
                <a:ea typeface="Verdana" panose="020B0604030504040204" pitchFamily="34" charset="0"/>
                <a:cs typeface="Verdana" panose="020B0604030504040204" pitchFamily="34" charset="0"/>
              </a:rPr>
              <a:t>Website: NTIA.DOC.GOV </a:t>
            </a:r>
          </a:p>
        </p:txBody>
      </p:sp>
      <p:sp>
        <p:nvSpPr>
          <p:cNvPr id="6" name="TextBox 5"/>
          <p:cNvSpPr txBox="1"/>
          <p:nvPr userDrawn="1"/>
        </p:nvSpPr>
        <p:spPr>
          <a:xfrm>
            <a:off x="5022171" y="4514910"/>
            <a:ext cx="2888571" cy="400110"/>
          </a:xfrm>
          <a:prstGeom prst="rect">
            <a:avLst/>
          </a:prstGeom>
          <a:noFill/>
        </p:spPr>
        <p:txBody>
          <a:bodyPr wrap="square" rtlCol="0">
            <a:spAutoFit/>
          </a:bodyPr>
          <a:lstStyle/>
          <a:p>
            <a:pPr algn="l"/>
            <a:r>
              <a:rPr lang="en-US" sz="2000" b="1" dirty="0">
                <a:solidFill>
                  <a:schemeClr val="tx1"/>
                </a:solidFill>
                <a:latin typeface="+mj-lt"/>
                <a:ea typeface="Verdana" panose="020B0604030504040204" pitchFamily="34" charset="0"/>
                <a:cs typeface="Verdana" panose="020B0604030504040204" pitchFamily="34" charset="0"/>
              </a:rPr>
              <a:t>Twitter: @</a:t>
            </a:r>
            <a:r>
              <a:rPr lang="en-US" sz="2000" b="1" dirty="0" err="1">
                <a:solidFill>
                  <a:schemeClr val="tx1"/>
                </a:solidFill>
                <a:latin typeface="+mj-lt"/>
                <a:ea typeface="Verdana" panose="020B0604030504040204" pitchFamily="34" charset="0"/>
                <a:cs typeface="Verdana" panose="020B0604030504040204" pitchFamily="34" charset="0"/>
              </a:rPr>
              <a:t>NTIAgov</a:t>
            </a:r>
            <a:endParaRPr lang="en-US" sz="2000" b="1" dirty="0">
              <a:solidFill>
                <a:schemeClr val="tx1"/>
              </a:solidFill>
              <a:latin typeface="+mj-lt"/>
              <a:ea typeface="Verdana" panose="020B0604030504040204" pitchFamily="34" charset="0"/>
              <a:cs typeface="Verdana" panose="020B0604030504040204" pitchFamily="34" charset="0"/>
            </a:endParaRPr>
          </a:p>
        </p:txBody>
      </p:sp>
      <p:sp>
        <p:nvSpPr>
          <p:cNvPr id="7" name="Text Placeholder 10"/>
          <p:cNvSpPr>
            <a:spLocks noGrp="1"/>
          </p:cNvSpPr>
          <p:nvPr>
            <p:ph type="body" sz="quarter" idx="16" hasCustomPrompt="1"/>
          </p:nvPr>
        </p:nvSpPr>
        <p:spPr>
          <a:xfrm>
            <a:off x="2895600" y="76200"/>
            <a:ext cx="3276600" cy="304800"/>
          </a:xfrm>
          <a:prstGeom prst="rect">
            <a:avLst/>
          </a:prstGeom>
        </p:spPr>
        <p:txBody>
          <a:bodyPr/>
          <a:lstStyle>
            <a:lvl1pPr marL="0" indent="0">
              <a:buNone/>
              <a:defRPr sz="1400" b="1" baseline="0">
                <a:solidFill>
                  <a:srgbClr val="FF0000"/>
                </a:solidFill>
              </a:defRPr>
            </a:lvl1pPr>
          </a:lstStyle>
          <a:p>
            <a:pPr lvl="0"/>
            <a:r>
              <a:rPr lang="en-US" sz="1400" dirty="0"/>
              <a:t>Placeholder – Mark if sensitive, draft, etc.</a:t>
            </a:r>
            <a:endParaRPr lang="en-US" dirty="0"/>
          </a:p>
        </p:txBody>
      </p:sp>
      <p:sp>
        <p:nvSpPr>
          <p:cNvPr id="8" name="TextBox 7"/>
          <p:cNvSpPr txBox="1"/>
          <p:nvPr userDrawn="1"/>
        </p:nvSpPr>
        <p:spPr>
          <a:xfrm>
            <a:off x="5022171" y="4915020"/>
            <a:ext cx="3844402" cy="400110"/>
          </a:xfrm>
          <a:prstGeom prst="rect">
            <a:avLst/>
          </a:prstGeom>
          <a:noFill/>
        </p:spPr>
        <p:txBody>
          <a:bodyPr wrap="square" rtlCol="0">
            <a:spAutoFit/>
          </a:bodyPr>
          <a:lstStyle/>
          <a:p>
            <a:pPr algn="l"/>
            <a:r>
              <a:rPr lang="en-US" sz="2000" b="1" dirty="0">
                <a:solidFill>
                  <a:schemeClr val="tx1"/>
                </a:solidFill>
                <a:latin typeface="+mj-lt"/>
                <a:ea typeface="Verdana" panose="020B0604030504040204" pitchFamily="34" charset="0"/>
                <a:cs typeface="Verdana" panose="020B0604030504040204" pitchFamily="34" charset="0"/>
              </a:rPr>
              <a:t>Facebook: Facebook.com/</a:t>
            </a:r>
            <a:r>
              <a:rPr lang="en-US" sz="2000" b="1" dirty="0" err="1">
                <a:solidFill>
                  <a:schemeClr val="tx1"/>
                </a:solidFill>
                <a:latin typeface="+mj-lt"/>
                <a:ea typeface="Verdana" panose="020B0604030504040204" pitchFamily="34" charset="0"/>
                <a:cs typeface="Verdana" panose="020B0604030504040204" pitchFamily="34" charset="0"/>
              </a:rPr>
              <a:t>NTIAgov</a:t>
            </a:r>
            <a:endParaRPr lang="en-US" sz="2000" b="1" dirty="0">
              <a:solidFill>
                <a:schemeClr val="tx1"/>
              </a:solidFill>
              <a:latin typeface="+mj-lt"/>
              <a:ea typeface="Verdana" panose="020B0604030504040204" pitchFamily="34" charset="0"/>
              <a:cs typeface="Verdana" panose="020B0604030504040204" pitchFamily="34" charset="0"/>
            </a:endParaRPr>
          </a:p>
        </p:txBody>
      </p:sp>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905000" y="3737427"/>
            <a:ext cx="2022492" cy="1955076"/>
          </a:xfrm>
          <a:prstGeom prst="rect">
            <a:avLst/>
          </a:prstGeom>
        </p:spPr>
      </p:pic>
    </p:spTree>
    <p:extLst>
      <p:ext uri="{BB962C8B-B14F-4D97-AF65-F5344CB8AC3E}">
        <p14:creationId xmlns:p14="http://schemas.microsoft.com/office/powerpoint/2010/main" val="404166081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1_Content without bar">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914400" y="533400"/>
            <a:ext cx="7315200" cy="685800"/>
          </a:xfrm>
          <a:prstGeom prst="rect">
            <a:avLst/>
          </a:prstGeom>
        </p:spPr>
        <p:txBody>
          <a:bodyPr anchor="b"/>
          <a:lstStyle>
            <a:lvl1pPr algn="ctr">
              <a:defRPr sz="3600" b="0">
                <a:latin typeface="Calibri" panose="020F0502020204030204" pitchFamily="34" charset="0"/>
              </a:defRPr>
            </a:lvl1pPr>
          </a:lstStyle>
          <a:p>
            <a:r>
              <a:rPr lang="en-US" dirty="0"/>
              <a:t>[Slide Title]</a:t>
            </a:r>
          </a:p>
        </p:txBody>
      </p:sp>
      <p:sp>
        <p:nvSpPr>
          <p:cNvPr id="5" name="Slide Number Placeholder 2"/>
          <p:cNvSpPr>
            <a:spLocks noGrp="1"/>
          </p:cNvSpPr>
          <p:nvPr>
            <p:ph type="sldNum" sz="quarter" idx="4"/>
          </p:nvPr>
        </p:nvSpPr>
        <p:spPr>
          <a:xfrm>
            <a:off x="6934200" y="632460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4E3D097-A581-4933-943F-92A622067F56}" type="slidenum">
              <a:rPr lang="en-US" smtClean="0"/>
              <a:t>‹#›</a:t>
            </a:fld>
            <a:endParaRPr lang="en-US"/>
          </a:p>
        </p:txBody>
      </p:sp>
      <p:sp>
        <p:nvSpPr>
          <p:cNvPr id="6" name="Rectangle 5"/>
          <p:cNvSpPr/>
          <p:nvPr userDrawn="1"/>
        </p:nvSpPr>
        <p:spPr>
          <a:xfrm>
            <a:off x="647700" y="5933604"/>
            <a:ext cx="7467600" cy="344015"/>
          </a:xfrm>
          <a:prstGeom prst="rect">
            <a:avLst/>
          </a:prstGeom>
          <a:solidFill>
            <a:srgbClr val="250383"/>
          </a:solidFill>
          <a:ln>
            <a:solidFill>
              <a:srgbClr val="25038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userDrawn="1"/>
        </p:nvSpPr>
        <p:spPr>
          <a:xfrm>
            <a:off x="762000" y="5969842"/>
            <a:ext cx="7239000" cy="307777"/>
          </a:xfrm>
          <a:prstGeom prst="rect">
            <a:avLst/>
          </a:prstGeom>
          <a:noFill/>
        </p:spPr>
        <p:txBody>
          <a:bodyPr wrap="square" rtlCol="0">
            <a:spAutoFit/>
          </a:bodyPr>
          <a:lstStyle/>
          <a:p>
            <a:pPr algn="l"/>
            <a:r>
              <a:rPr lang="en-US" sz="1400" b="1" dirty="0">
                <a:solidFill>
                  <a:schemeClr val="bg1"/>
                </a:solidFill>
                <a:latin typeface="+mj-lt"/>
                <a:ea typeface="Verdana" panose="020B0604030504040204" pitchFamily="34" charset="0"/>
                <a:cs typeface="Verdana" panose="020B0604030504040204" pitchFamily="34" charset="0"/>
              </a:rPr>
              <a:t>U.S. Department of Commerce · National Telecommunications and Information Administration</a:t>
            </a:r>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924800" y="5976515"/>
            <a:ext cx="762000" cy="736600"/>
          </a:xfrm>
          <a:prstGeom prst="rect">
            <a:avLst/>
          </a:prstGeom>
        </p:spPr>
      </p:pic>
      <p:sp>
        <p:nvSpPr>
          <p:cNvPr id="11" name="Text Placeholder 9"/>
          <p:cNvSpPr>
            <a:spLocks noGrp="1"/>
          </p:cNvSpPr>
          <p:nvPr>
            <p:ph type="body" sz="quarter" idx="10"/>
          </p:nvPr>
        </p:nvSpPr>
        <p:spPr>
          <a:xfrm>
            <a:off x="685800" y="1600200"/>
            <a:ext cx="7620000" cy="3962400"/>
          </a:xfrm>
          <a:prstGeom prst="rect">
            <a:avLst/>
          </a:prstGeom>
        </p:spPr>
        <p:txBody>
          <a:bodyPr>
            <a:normAutofit/>
          </a:bodyPr>
          <a:lstStyle>
            <a:lvl1pPr marL="457200" indent="-457200">
              <a:buFont typeface="Arial" panose="020B0604020202020204" pitchFamily="34" charset="0"/>
              <a:buChar char="•"/>
              <a:defRPr sz="3200">
                <a:latin typeface="Calibri" panose="020F0502020204030204" pitchFamily="34" charset="0"/>
              </a:defRPr>
            </a:lvl1pPr>
          </a:lstStyle>
          <a:p>
            <a:pPr lvl="0"/>
            <a:r>
              <a:rPr lang="en-US"/>
              <a:t>Click to edit Master text styles</a:t>
            </a:r>
          </a:p>
        </p:txBody>
      </p:sp>
    </p:spTree>
    <p:extLst>
      <p:ext uri="{BB962C8B-B14F-4D97-AF65-F5344CB8AC3E}">
        <p14:creationId xmlns:p14="http://schemas.microsoft.com/office/powerpoint/2010/main" val="121300908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3FF263-CBC1-4F25-9541-EEE6989308C7}"/>
              </a:ext>
            </a:extLst>
          </p:cNvPr>
          <p:cNvSpPr>
            <a:spLocks noGrp="1"/>
          </p:cNvSpPr>
          <p:nvPr>
            <p:ph type="ctrTitle"/>
          </p:nvPr>
        </p:nvSpPr>
        <p:spPr>
          <a:xfrm>
            <a:off x="1143000" y="1122363"/>
            <a:ext cx="6858000" cy="2387600"/>
          </a:xfrm>
        </p:spPr>
        <p:txBody>
          <a:bodyPr anchor="b"/>
          <a:lstStyle>
            <a:lvl1pPr algn="ctr">
              <a:defRPr sz="4500"/>
            </a:lvl1pPr>
          </a:lstStyle>
          <a:p>
            <a:r>
              <a:rPr lang="en-US"/>
              <a:t>Click to edit Master title style</a:t>
            </a:r>
          </a:p>
        </p:txBody>
      </p:sp>
      <p:sp>
        <p:nvSpPr>
          <p:cNvPr id="3" name="Subtitle 2">
            <a:extLst>
              <a:ext uri="{FF2B5EF4-FFF2-40B4-BE49-F238E27FC236}">
                <a16:creationId xmlns:a16="http://schemas.microsoft.com/office/drawing/2014/main" id="{014D3A52-A8C3-48F1-8EC9-DCC2FE053685}"/>
              </a:ext>
            </a:extLst>
          </p:cNvPr>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a:extLst>
              <a:ext uri="{FF2B5EF4-FFF2-40B4-BE49-F238E27FC236}">
                <a16:creationId xmlns:a16="http://schemas.microsoft.com/office/drawing/2014/main" id="{0D719E1B-F67A-4650-88D5-0F2B05986EC1}"/>
              </a:ext>
            </a:extLst>
          </p:cNvPr>
          <p:cNvSpPr>
            <a:spLocks noGrp="1"/>
          </p:cNvSpPr>
          <p:nvPr>
            <p:ph type="dt" sz="half" idx="10"/>
          </p:nvPr>
        </p:nvSpPr>
        <p:spPr/>
        <p:txBody>
          <a:bodyPr/>
          <a:lstStyle/>
          <a:p>
            <a:fld id="{ABB5DDA0-30CA-46BB-84CA-5308D4806ECA}" type="datetimeFigureOut">
              <a:rPr lang="en-US" smtClean="0"/>
              <a:t>9/9/2024</a:t>
            </a:fld>
            <a:endParaRPr lang="en-US"/>
          </a:p>
        </p:txBody>
      </p:sp>
      <p:sp>
        <p:nvSpPr>
          <p:cNvPr id="5" name="Footer Placeholder 4">
            <a:extLst>
              <a:ext uri="{FF2B5EF4-FFF2-40B4-BE49-F238E27FC236}">
                <a16:creationId xmlns:a16="http://schemas.microsoft.com/office/drawing/2014/main" id="{AA8E968B-5AD0-441F-9946-1ED41492D42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75C20E0-791C-4463-A138-059D3B68E865}"/>
              </a:ext>
            </a:extLst>
          </p:cNvPr>
          <p:cNvSpPr>
            <a:spLocks noGrp="1"/>
          </p:cNvSpPr>
          <p:nvPr>
            <p:ph type="sldNum" sz="quarter" idx="12"/>
          </p:nvPr>
        </p:nvSpPr>
        <p:spPr/>
        <p:txBody>
          <a:bodyPr/>
          <a:lstStyle/>
          <a:p>
            <a:fld id="{28544CF9-7885-4F7F-8A70-8795C17F9CA5}" type="slidenum">
              <a:rPr lang="en-US" smtClean="0"/>
              <a:t>‹#›</a:t>
            </a:fld>
            <a:endParaRPr lang="en-US"/>
          </a:p>
        </p:txBody>
      </p:sp>
    </p:spTree>
    <p:extLst>
      <p:ext uri="{BB962C8B-B14F-4D97-AF65-F5344CB8AC3E}">
        <p14:creationId xmlns:p14="http://schemas.microsoft.com/office/powerpoint/2010/main" val="359068643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0F90FE-6954-4FCA-8CA9-73B8486CF79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0881B84-611A-4949-B796-C4D746352258}"/>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87C4849-2C2B-4849-8E7D-E4EA9EB7B1C1}"/>
              </a:ext>
            </a:extLst>
          </p:cNvPr>
          <p:cNvSpPr>
            <a:spLocks noGrp="1"/>
          </p:cNvSpPr>
          <p:nvPr>
            <p:ph type="dt" sz="half" idx="10"/>
          </p:nvPr>
        </p:nvSpPr>
        <p:spPr/>
        <p:txBody>
          <a:bodyPr/>
          <a:lstStyle/>
          <a:p>
            <a:fld id="{ABB5DDA0-30CA-46BB-84CA-5308D4806ECA}" type="datetimeFigureOut">
              <a:rPr lang="en-US" smtClean="0"/>
              <a:t>9/9/2024</a:t>
            </a:fld>
            <a:endParaRPr lang="en-US"/>
          </a:p>
        </p:txBody>
      </p:sp>
      <p:sp>
        <p:nvSpPr>
          <p:cNvPr id="5" name="Footer Placeholder 4">
            <a:extLst>
              <a:ext uri="{FF2B5EF4-FFF2-40B4-BE49-F238E27FC236}">
                <a16:creationId xmlns:a16="http://schemas.microsoft.com/office/drawing/2014/main" id="{AB41DB9A-BD70-4E19-999C-BD44A14F1C8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3D55166-2DDE-4320-B5D2-AA542DB3B9D8}"/>
              </a:ext>
            </a:extLst>
          </p:cNvPr>
          <p:cNvSpPr>
            <a:spLocks noGrp="1"/>
          </p:cNvSpPr>
          <p:nvPr>
            <p:ph type="sldNum" sz="quarter" idx="12"/>
          </p:nvPr>
        </p:nvSpPr>
        <p:spPr/>
        <p:txBody>
          <a:bodyPr/>
          <a:lstStyle/>
          <a:p>
            <a:fld id="{28544CF9-7885-4F7F-8A70-8795C17F9CA5}" type="slidenum">
              <a:rPr lang="en-US" smtClean="0"/>
              <a:t>‹#›</a:t>
            </a:fld>
            <a:endParaRPr lang="en-US"/>
          </a:p>
        </p:txBody>
      </p:sp>
    </p:spTree>
    <p:extLst>
      <p:ext uri="{BB962C8B-B14F-4D97-AF65-F5344CB8AC3E}">
        <p14:creationId xmlns:p14="http://schemas.microsoft.com/office/powerpoint/2010/main" val="84425109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362F93-A4A1-4E31-92D4-197B33A7E58C}"/>
              </a:ext>
            </a:extLst>
          </p:cNvPr>
          <p:cNvSpPr>
            <a:spLocks noGrp="1"/>
          </p:cNvSpPr>
          <p:nvPr>
            <p:ph type="title"/>
          </p:nvPr>
        </p:nvSpPr>
        <p:spPr>
          <a:xfrm>
            <a:off x="623888" y="1709739"/>
            <a:ext cx="7886700" cy="2852737"/>
          </a:xfrm>
        </p:spPr>
        <p:txBody>
          <a:bodyPr anchor="b"/>
          <a:lstStyle>
            <a:lvl1pPr>
              <a:defRPr sz="4500"/>
            </a:lvl1pPr>
          </a:lstStyle>
          <a:p>
            <a:r>
              <a:rPr lang="en-US"/>
              <a:t>Click to edit Master title style</a:t>
            </a:r>
          </a:p>
        </p:txBody>
      </p:sp>
      <p:sp>
        <p:nvSpPr>
          <p:cNvPr id="3" name="Text Placeholder 2">
            <a:extLst>
              <a:ext uri="{FF2B5EF4-FFF2-40B4-BE49-F238E27FC236}">
                <a16:creationId xmlns:a16="http://schemas.microsoft.com/office/drawing/2014/main" id="{F356737F-C963-4AB2-B645-9EE0A019057A}"/>
              </a:ext>
            </a:extLst>
          </p:cNvPr>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80061ADF-65BE-4838-9045-644A97500110}"/>
              </a:ext>
            </a:extLst>
          </p:cNvPr>
          <p:cNvSpPr>
            <a:spLocks noGrp="1"/>
          </p:cNvSpPr>
          <p:nvPr>
            <p:ph type="dt" sz="half" idx="10"/>
          </p:nvPr>
        </p:nvSpPr>
        <p:spPr/>
        <p:txBody>
          <a:bodyPr/>
          <a:lstStyle/>
          <a:p>
            <a:fld id="{ABB5DDA0-30CA-46BB-84CA-5308D4806ECA}" type="datetimeFigureOut">
              <a:rPr lang="en-US" smtClean="0"/>
              <a:t>9/9/2024</a:t>
            </a:fld>
            <a:endParaRPr lang="en-US"/>
          </a:p>
        </p:txBody>
      </p:sp>
      <p:sp>
        <p:nvSpPr>
          <p:cNvPr id="5" name="Footer Placeholder 4">
            <a:extLst>
              <a:ext uri="{FF2B5EF4-FFF2-40B4-BE49-F238E27FC236}">
                <a16:creationId xmlns:a16="http://schemas.microsoft.com/office/drawing/2014/main" id="{2A914F95-0D2E-40C2-B559-3D6CF5E56C8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57BD62B-12F9-4E79-8E15-25FB5EBA3A48}"/>
              </a:ext>
            </a:extLst>
          </p:cNvPr>
          <p:cNvSpPr>
            <a:spLocks noGrp="1"/>
          </p:cNvSpPr>
          <p:nvPr>
            <p:ph type="sldNum" sz="quarter" idx="12"/>
          </p:nvPr>
        </p:nvSpPr>
        <p:spPr/>
        <p:txBody>
          <a:bodyPr/>
          <a:lstStyle/>
          <a:p>
            <a:fld id="{28544CF9-7885-4F7F-8A70-8795C17F9CA5}" type="slidenum">
              <a:rPr lang="en-US" smtClean="0"/>
              <a:t>‹#›</a:t>
            </a:fld>
            <a:endParaRPr lang="en-US"/>
          </a:p>
        </p:txBody>
      </p:sp>
    </p:spTree>
    <p:extLst>
      <p:ext uri="{BB962C8B-B14F-4D97-AF65-F5344CB8AC3E}">
        <p14:creationId xmlns:p14="http://schemas.microsoft.com/office/powerpoint/2010/main" val="2071454500"/>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4.xml"/><Relationship Id="rId3" Type="http://schemas.openxmlformats.org/officeDocument/2006/relationships/slideLayout" Target="../slideLayouts/slideLayout9.xml"/><Relationship Id="rId7" Type="http://schemas.openxmlformats.org/officeDocument/2006/relationships/slideLayout" Target="../slideLayouts/slideLayout13.xml"/><Relationship Id="rId12" Type="http://schemas.openxmlformats.org/officeDocument/2006/relationships/theme" Target="../theme/theme2.xml"/><Relationship Id="rId2" Type="http://schemas.openxmlformats.org/officeDocument/2006/relationships/slideLayout" Target="../slideLayouts/slideLayout8.xml"/><Relationship Id="rId1" Type="http://schemas.openxmlformats.org/officeDocument/2006/relationships/slideLayout" Target="../slideLayouts/slideLayout7.xml"/><Relationship Id="rId6" Type="http://schemas.openxmlformats.org/officeDocument/2006/relationships/slideLayout" Target="../slideLayouts/slideLayout12.xml"/><Relationship Id="rId11" Type="http://schemas.openxmlformats.org/officeDocument/2006/relationships/slideLayout" Target="../slideLayouts/slideLayout17.xml"/><Relationship Id="rId5" Type="http://schemas.openxmlformats.org/officeDocument/2006/relationships/slideLayout" Target="../slideLayouts/slideLayout11.xml"/><Relationship Id="rId10" Type="http://schemas.openxmlformats.org/officeDocument/2006/relationships/slideLayout" Target="../slideLayouts/slideLayout16.xml"/><Relationship Id="rId4" Type="http://schemas.openxmlformats.org/officeDocument/2006/relationships/slideLayout" Target="../slideLayouts/slideLayout10.xml"/><Relationship Id="rId9" Type="http://schemas.openxmlformats.org/officeDocument/2006/relationships/slideLayout" Target="../slideLayouts/slideLayout1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918448659"/>
      </p:ext>
    </p:extLst>
  </p:cSld>
  <p:clrMap bg1="lt1" tx1="dk1" bg2="lt2" tx2="dk2" accent1="accent1" accent2="accent2" accent3="accent3" accent4="accent4" accent5="accent5" accent6="accent6" hlink="hlink" folHlink="folHlink"/>
  <p:sldLayoutIdLst>
    <p:sldLayoutId id="2147483649" r:id="rId1"/>
    <p:sldLayoutId id="2147483656" r:id="rId2"/>
    <p:sldLayoutId id="2147483657" r:id="rId3"/>
    <p:sldLayoutId id="2147483658" r:id="rId4"/>
    <p:sldLayoutId id="2147483659" r:id="rId5"/>
    <p:sldLayoutId id="2147483661" r:id="rId6"/>
  </p:sldLayoutIdLst>
  <p:hf hd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7DC8E41-43E3-47B8-B34B-0AC55C2260F9}"/>
              </a:ext>
            </a:extLst>
          </p:cNvPr>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81EF2406-2C35-4DAA-B0BF-0A0AE3F8E895}"/>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C1354E5-B46A-4988-A9E5-A0284102508D}"/>
              </a:ext>
            </a:extLst>
          </p:cNvPr>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ABB5DDA0-30CA-46BB-84CA-5308D4806ECA}" type="datetimeFigureOut">
              <a:rPr lang="en-US" smtClean="0"/>
              <a:t>9/9/2024</a:t>
            </a:fld>
            <a:endParaRPr lang="en-US"/>
          </a:p>
        </p:txBody>
      </p:sp>
      <p:sp>
        <p:nvSpPr>
          <p:cNvPr id="5" name="Footer Placeholder 4">
            <a:extLst>
              <a:ext uri="{FF2B5EF4-FFF2-40B4-BE49-F238E27FC236}">
                <a16:creationId xmlns:a16="http://schemas.microsoft.com/office/drawing/2014/main" id="{C463A7DE-9DA6-45F6-A086-A834841D5D06}"/>
              </a:ext>
            </a:extLst>
          </p:cNvPr>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AAE0E7EA-7389-4FD0-95D1-FB7048CCBAD3}"/>
              </a:ext>
            </a:extLst>
          </p:cNvPr>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28544CF9-7885-4F7F-8A70-8795C17F9CA5}" type="slidenum">
              <a:rPr lang="en-US" smtClean="0"/>
              <a:t>‹#›</a:t>
            </a:fld>
            <a:endParaRPr lang="en-US"/>
          </a:p>
        </p:txBody>
      </p:sp>
    </p:spTree>
    <p:extLst>
      <p:ext uri="{BB962C8B-B14F-4D97-AF65-F5344CB8AC3E}">
        <p14:creationId xmlns:p14="http://schemas.microsoft.com/office/powerpoint/2010/main" val="1818503523"/>
      </p:ext>
    </p:extLst>
  </p:cSld>
  <p:clrMap bg1="lt1" tx1="dk1" bg2="lt2" tx2="dk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6.xml"/><Relationship Id="rId1" Type="http://schemas.openxmlformats.org/officeDocument/2006/relationships/slideLayout" Target="../slideLayouts/slideLayout6.xml"/><Relationship Id="rId4" Type="http://schemas.openxmlformats.org/officeDocument/2006/relationships/image" Target="../media/image23.jp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image" Target="../media/image24.jpg"/><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5.jpeg"/><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notesSlide" Target="../notesSlides/notesSlide3.xml"/><Relationship Id="rId1" Type="http://schemas.openxmlformats.org/officeDocument/2006/relationships/slideLayout" Target="../slideLayouts/slideLayout6.xml"/><Relationship Id="rId6" Type="http://schemas.openxmlformats.org/officeDocument/2006/relationships/image" Target="../media/image7.png"/><Relationship Id="rId5" Type="http://schemas.openxmlformats.org/officeDocument/2006/relationships/image" Target="../media/image6.jpeg"/><Relationship Id="rId4" Type="http://schemas.openxmlformats.org/officeDocument/2006/relationships/image" Target="../media/image5.jpeg"/></Relationships>
</file>

<file path=ppt/slides/_rels/slide6.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8.jpg"/><Relationship Id="rId7" Type="http://schemas.openxmlformats.org/officeDocument/2006/relationships/image" Target="../media/image12.jpeg"/><Relationship Id="rId2" Type="http://schemas.openxmlformats.org/officeDocument/2006/relationships/notesSlide" Target="../notesSlides/notesSlide4.xml"/><Relationship Id="rId1" Type="http://schemas.openxmlformats.org/officeDocument/2006/relationships/slideLayout" Target="../slideLayouts/slideLayout3.xml"/><Relationship Id="rId6" Type="http://schemas.openxmlformats.org/officeDocument/2006/relationships/image" Target="../media/image11.png"/><Relationship Id="rId5" Type="http://schemas.openxmlformats.org/officeDocument/2006/relationships/image" Target="../media/image10.jpeg"/><Relationship Id="rId10" Type="http://schemas.openxmlformats.org/officeDocument/2006/relationships/image" Target="../media/image15.jpg"/><Relationship Id="rId4" Type="http://schemas.openxmlformats.org/officeDocument/2006/relationships/image" Target="../media/image9.jpeg"/><Relationship Id="rId9" Type="http://schemas.openxmlformats.org/officeDocument/2006/relationships/image" Target="../media/image14.jpeg"/></Relationships>
</file>

<file path=ppt/slides/_rels/slide7.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g"/><Relationship Id="rId1" Type="http://schemas.openxmlformats.org/officeDocument/2006/relationships/slideLayout" Target="../slideLayouts/slideLayout3.xml"/><Relationship Id="rId4" Type="http://schemas.openxmlformats.org/officeDocument/2006/relationships/image" Target="../media/image18.jpg"/></Relationships>
</file>

<file path=ppt/slides/_rels/slide8.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438400"/>
            <a:ext cx="8229600" cy="1143000"/>
          </a:xfrm>
        </p:spPr>
        <p:txBody>
          <a:bodyPr/>
          <a:lstStyle/>
          <a:p>
            <a:r>
              <a:rPr lang="en-US" sz="3200" b="1" spc="5" dirty="0">
                <a:effectLst/>
                <a:latin typeface="Calibri" panose="020F0502020204030204" pitchFamily="34" charset="0"/>
                <a:ea typeface="Calibri" panose="020F0502020204030204" pitchFamily="34" charset="0"/>
                <a:cs typeface="Tahoma" panose="020B0604030504040204" pitchFamily="34" charset="0"/>
              </a:rPr>
              <a:t>The U.S. Federal Government’s</a:t>
            </a:r>
            <a:br>
              <a:rPr lang="en-US" sz="3200" b="1" spc="5" dirty="0">
                <a:effectLst/>
                <a:latin typeface="Calibri" panose="020F0502020204030204" pitchFamily="34" charset="0"/>
                <a:ea typeface="Calibri" panose="020F0502020204030204" pitchFamily="34" charset="0"/>
                <a:cs typeface="Tahoma" panose="020B0604030504040204" pitchFamily="34" charset="0"/>
              </a:rPr>
            </a:br>
            <a:r>
              <a:rPr lang="en-US" sz="3200" b="1" spc="5" dirty="0">
                <a:effectLst/>
                <a:latin typeface="Calibri" panose="020F0502020204030204" pitchFamily="34" charset="0"/>
                <a:ea typeface="Calibri" panose="020F0502020204030204" pitchFamily="34" charset="0"/>
                <a:cs typeface="Tahoma" panose="020B0604030504040204" pitchFamily="34" charset="0"/>
              </a:rPr>
              <a:t> Spectrum Management Processes </a:t>
            </a:r>
            <a:endParaRPr lang="en-US" sz="3000" dirty="0">
              <a:latin typeface="+mn-lt"/>
              <a:cs typeface="Times New Roman" panose="02020603050405020304" pitchFamily="18" charset="0"/>
            </a:endParaRPr>
          </a:p>
        </p:txBody>
      </p:sp>
      <p:sp>
        <p:nvSpPr>
          <p:cNvPr id="3" name="Text Placeholder 2"/>
          <p:cNvSpPr>
            <a:spLocks noGrp="1"/>
          </p:cNvSpPr>
          <p:nvPr>
            <p:ph type="body" sz="quarter" idx="13"/>
          </p:nvPr>
        </p:nvSpPr>
        <p:spPr>
          <a:xfrm>
            <a:off x="609600" y="4343402"/>
            <a:ext cx="7467600" cy="2040467"/>
          </a:xfrm>
        </p:spPr>
        <p:txBody>
          <a:bodyPr/>
          <a:lstStyle/>
          <a:p>
            <a:pPr algn="l">
              <a:spcBef>
                <a:spcPts val="0"/>
              </a:spcBef>
            </a:pPr>
            <a:r>
              <a:rPr lang="en-US" sz="2000" dirty="0"/>
              <a:t>John Alden</a:t>
            </a:r>
            <a:r>
              <a:rPr lang="en-US" sz="2000"/>
              <a:t>, Chief </a:t>
            </a:r>
            <a:r>
              <a:rPr lang="en-US" sz="2000" dirty="0"/>
              <a:t>(acting)</a:t>
            </a:r>
          </a:p>
          <a:p>
            <a:pPr algn="l">
              <a:spcBef>
                <a:spcPts val="0"/>
              </a:spcBef>
            </a:pPr>
            <a:r>
              <a:rPr lang="en-US" sz="2000" dirty="0"/>
              <a:t>Spectrum Affairs and Information Division</a:t>
            </a:r>
          </a:p>
          <a:p>
            <a:pPr algn="l">
              <a:spcBef>
                <a:spcPts val="0"/>
              </a:spcBef>
            </a:pPr>
            <a:r>
              <a:rPr lang="en-US" sz="2000" dirty="0"/>
              <a:t>Office of Spectrum Management</a:t>
            </a:r>
          </a:p>
          <a:p>
            <a:pPr algn="l">
              <a:spcBef>
                <a:spcPts val="0"/>
              </a:spcBef>
            </a:pPr>
            <a:r>
              <a:rPr lang="en-US" sz="2000" dirty="0"/>
              <a:t>National Telecommunications and Information  Administration</a:t>
            </a:r>
          </a:p>
          <a:p>
            <a:pPr algn="l">
              <a:spcBef>
                <a:spcPts val="0"/>
              </a:spcBef>
            </a:pPr>
            <a:r>
              <a:rPr lang="en-US" sz="2000" dirty="0"/>
              <a:t>jalden@ntia.gov</a:t>
            </a:r>
          </a:p>
          <a:p>
            <a:endParaRPr lang="en-US" sz="2400" b="1" dirty="0">
              <a:latin typeface="+mn-lt"/>
              <a:cs typeface="Times New Roman" panose="02020603050405020304" pitchFamily="18" charset="0"/>
            </a:endParaRPr>
          </a:p>
        </p:txBody>
      </p:sp>
    </p:spTree>
    <p:extLst>
      <p:ext uri="{BB962C8B-B14F-4D97-AF65-F5344CB8AC3E}">
        <p14:creationId xmlns:p14="http://schemas.microsoft.com/office/powerpoint/2010/main" val="400991486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F1BD3F-15E9-07E0-6795-01520FA3BC9E}"/>
              </a:ext>
            </a:extLst>
          </p:cNvPr>
          <p:cNvSpPr>
            <a:spLocks noGrp="1"/>
          </p:cNvSpPr>
          <p:nvPr>
            <p:ph type="title"/>
          </p:nvPr>
        </p:nvSpPr>
        <p:spPr>
          <a:xfrm>
            <a:off x="914400" y="381000"/>
            <a:ext cx="7315200" cy="685800"/>
          </a:xfrm>
        </p:spPr>
        <p:txBody>
          <a:bodyPr/>
          <a:lstStyle/>
          <a:p>
            <a:r>
              <a:rPr lang="en-US" dirty="0"/>
              <a:t>NTIA’s Spectrum Regulatory Structure</a:t>
            </a:r>
          </a:p>
        </p:txBody>
      </p:sp>
      <p:sp>
        <p:nvSpPr>
          <p:cNvPr id="3" name="Slide Number Placeholder 2">
            <a:extLst>
              <a:ext uri="{FF2B5EF4-FFF2-40B4-BE49-F238E27FC236}">
                <a16:creationId xmlns:a16="http://schemas.microsoft.com/office/drawing/2014/main" id="{D58D3FB9-A66B-FD77-910A-E9F80C143799}"/>
              </a:ext>
            </a:extLst>
          </p:cNvPr>
          <p:cNvSpPr>
            <a:spLocks noGrp="1"/>
          </p:cNvSpPr>
          <p:nvPr>
            <p:ph type="sldNum" sz="quarter" idx="4"/>
          </p:nvPr>
        </p:nvSpPr>
        <p:spPr/>
        <p:txBody>
          <a:bodyPr/>
          <a:lstStyle/>
          <a:p>
            <a:fld id="{C4E3D097-A581-4933-943F-92A622067F56}" type="slidenum">
              <a:rPr lang="en-US" smtClean="0"/>
              <a:t>10</a:t>
            </a:fld>
            <a:endParaRPr lang="en-US" dirty="0"/>
          </a:p>
        </p:txBody>
      </p:sp>
      <p:sp>
        <p:nvSpPr>
          <p:cNvPr id="4" name="Text Placeholder 3">
            <a:extLst>
              <a:ext uri="{FF2B5EF4-FFF2-40B4-BE49-F238E27FC236}">
                <a16:creationId xmlns:a16="http://schemas.microsoft.com/office/drawing/2014/main" id="{37C35BA7-4DA3-1791-CF7D-8D6952979944}"/>
              </a:ext>
            </a:extLst>
          </p:cNvPr>
          <p:cNvSpPr>
            <a:spLocks noGrp="1"/>
          </p:cNvSpPr>
          <p:nvPr>
            <p:ph type="body" sz="quarter" idx="10"/>
          </p:nvPr>
        </p:nvSpPr>
        <p:spPr>
          <a:xfrm>
            <a:off x="533400" y="1219200"/>
            <a:ext cx="8153400" cy="3352800"/>
          </a:xfrm>
        </p:spPr>
        <p:txBody>
          <a:bodyPr>
            <a:normAutofit fontScale="77500" lnSpcReduction="20000"/>
          </a:bodyPr>
          <a:lstStyle/>
          <a:p>
            <a:r>
              <a:rPr lang="en-US" dirty="0"/>
              <a:t>NTIA’s spectrum management activities are carried out by two offices:</a:t>
            </a:r>
          </a:p>
          <a:p>
            <a:pPr lvl="1"/>
            <a:r>
              <a:rPr lang="en-US" dirty="0"/>
              <a:t>The </a:t>
            </a:r>
            <a:r>
              <a:rPr lang="en-US" b="1" dirty="0"/>
              <a:t>Office of Spectrum Management </a:t>
            </a:r>
            <a:r>
              <a:rPr lang="en-US" dirty="0"/>
              <a:t>(OSM)</a:t>
            </a:r>
          </a:p>
          <a:p>
            <a:pPr lvl="1"/>
            <a:r>
              <a:rPr lang="en-US" dirty="0"/>
              <a:t>The </a:t>
            </a:r>
            <a:r>
              <a:rPr lang="en-US" b="1" dirty="0"/>
              <a:t>Institute for Telecommunication Sciences </a:t>
            </a:r>
            <a:r>
              <a:rPr lang="en-US" dirty="0"/>
              <a:t>(ITS)</a:t>
            </a:r>
          </a:p>
          <a:p>
            <a:r>
              <a:rPr lang="en-US" dirty="0"/>
              <a:t>NTIA works through an inter-agency group representing major federal users:</a:t>
            </a:r>
          </a:p>
          <a:p>
            <a:pPr lvl="1"/>
            <a:r>
              <a:rPr lang="en-US" dirty="0"/>
              <a:t>The </a:t>
            </a:r>
            <a:r>
              <a:rPr lang="en-US" b="1" dirty="0"/>
              <a:t>Inter-Department Radio Advisory Committee or “IRAC</a:t>
            </a:r>
            <a:r>
              <a:rPr lang="en-US" dirty="0"/>
              <a:t>.”</a:t>
            </a:r>
          </a:p>
          <a:p>
            <a:r>
              <a:rPr lang="en-US" dirty="0"/>
              <a:t>Federal spectrum rules are published in the NTIA Manual or “Red Book”</a:t>
            </a:r>
          </a:p>
        </p:txBody>
      </p:sp>
      <p:pic>
        <p:nvPicPr>
          <p:cNvPr id="7" name="Picture 6" descr="A picture containing text, screenshot, post-it note, colorfulness&#10;&#10;Description automatically generated">
            <a:extLst>
              <a:ext uri="{FF2B5EF4-FFF2-40B4-BE49-F238E27FC236}">
                <a16:creationId xmlns:a16="http://schemas.microsoft.com/office/drawing/2014/main" id="{FDDD0DCC-0C69-00A9-FFF6-E2A92EDE239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93235" y="4408655"/>
            <a:ext cx="5269565" cy="1611145"/>
          </a:xfrm>
          <a:prstGeom prst="rect">
            <a:avLst/>
          </a:prstGeom>
        </p:spPr>
      </p:pic>
    </p:spTree>
    <p:extLst>
      <p:ext uri="{BB962C8B-B14F-4D97-AF65-F5344CB8AC3E}">
        <p14:creationId xmlns:p14="http://schemas.microsoft.com/office/powerpoint/2010/main" val="83171309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259080"/>
            <a:ext cx="7315200" cy="685800"/>
          </a:xfrm>
        </p:spPr>
        <p:txBody>
          <a:bodyPr/>
          <a:lstStyle/>
          <a:p>
            <a:r>
              <a:rPr lang="en-US" b="1" dirty="0"/>
              <a:t>Office of Spectrum Management</a:t>
            </a:r>
          </a:p>
        </p:txBody>
      </p:sp>
      <p:sp>
        <p:nvSpPr>
          <p:cNvPr id="3" name="Text Placeholder 2"/>
          <p:cNvSpPr>
            <a:spLocks noGrp="1"/>
          </p:cNvSpPr>
          <p:nvPr>
            <p:ph type="body" sz="quarter" idx="10"/>
          </p:nvPr>
        </p:nvSpPr>
        <p:spPr>
          <a:xfrm>
            <a:off x="382906" y="1524000"/>
            <a:ext cx="7389494" cy="4953000"/>
          </a:xfrm>
        </p:spPr>
        <p:txBody>
          <a:bodyPr>
            <a:normAutofit/>
          </a:bodyPr>
          <a:lstStyle/>
          <a:p>
            <a:pPr>
              <a:spcBef>
                <a:spcPts val="600"/>
              </a:spcBef>
            </a:pPr>
            <a:r>
              <a:rPr lang="en-US" sz="2400" b="1" dirty="0"/>
              <a:t>Manages all federal government use of the radio spectrum</a:t>
            </a:r>
          </a:p>
          <a:p>
            <a:pPr marL="1371600" lvl="3" indent="0">
              <a:spcBef>
                <a:spcPts val="600"/>
              </a:spcBef>
              <a:buNone/>
            </a:pPr>
            <a:endParaRPr lang="en-US" sz="1200" b="1" dirty="0"/>
          </a:p>
          <a:p>
            <a:pPr>
              <a:spcBef>
                <a:spcPts val="600"/>
              </a:spcBef>
            </a:pPr>
            <a:r>
              <a:rPr lang="en-US" sz="2400" b="1" dirty="0"/>
              <a:t>Develops policy &amp; regulations governing spectrum use by federal agencies and departments</a:t>
            </a:r>
          </a:p>
          <a:p>
            <a:pPr lvl="2">
              <a:spcBef>
                <a:spcPts val="600"/>
              </a:spcBef>
            </a:pPr>
            <a:endParaRPr lang="en-US" sz="1600" b="1" dirty="0"/>
          </a:p>
          <a:p>
            <a:pPr>
              <a:spcBef>
                <a:spcPts val="600"/>
              </a:spcBef>
            </a:pPr>
            <a:r>
              <a:rPr lang="en-US" sz="2400" b="1" dirty="0"/>
              <a:t>Supports national spectrum policy priorities, initiatives, and programs</a:t>
            </a:r>
          </a:p>
          <a:p>
            <a:pPr>
              <a:spcBef>
                <a:spcPts val="600"/>
              </a:spcBef>
            </a:pPr>
            <a:endParaRPr lang="en-US" sz="2800" dirty="0"/>
          </a:p>
          <a:p>
            <a:pPr lvl="2">
              <a:spcBef>
                <a:spcPts val="600"/>
              </a:spcBef>
            </a:pPr>
            <a:endParaRPr lang="en-US" sz="2000" dirty="0"/>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429500" y="1066801"/>
            <a:ext cx="1249680" cy="1828800"/>
          </a:xfrm>
          <a:prstGeom prst="rect">
            <a:avLst/>
          </a:prstGeom>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747320" y="3161162"/>
            <a:ext cx="1364359" cy="1531686"/>
          </a:xfrm>
          <a:prstGeom prst="rect">
            <a:avLst/>
          </a:prstGeom>
        </p:spPr>
      </p:pic>
      <p:sp>
        <p:nvSpPr>
          <p:cNvPr id="7" name="Slide Number Placeholder 6"/>
          <p:cNvSpPr>
            <a:spLocks noGrp="1"/>
          </p:cNvSpPr>
          <p:nvPr>
            <p:ph type="sldNum" sz="quarter" idx="4294967295"/>
          </p:nvPr>
        </p:nvSpPr>
        <p:spPr>
          <a:xfrm>
            <a:off x="6553200" y="6356350"/>
            <a:ext cx="21336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2EBAFF57-403A-4A7E-B2A1-408A8E3253D1}" type="slidenum">
              <a:rPr lang="en-US" smtClean="0"/>
              <a:pPr/>
              <a:t>11</a:t>
            </a:fld>
            <a:endParaRPr lang="en-US" dirty="0">
              <a:solidFill>
                <a:schemeClr val="tx1"/>
              </a:solidFill>
            </a:endParaRPr>
          </a:p>
        </p:txBody>
      </p:sp>
      <p:sp>
        <p:nvSpPr>
          <p:cNvPr id="9" name="TextBox 8"/>
          <p:cNvSpPr txBox="1"/>
          <p:nvPr/>
        </p:nvSpPr>
        <p:spPr>
          <a:xfrm>
            <a:off x="304800" y="5067300"/>
            <a:ext cx="8374966" cy="707886"/>
          </a:xfrm>
          <a:prstGeom prst="rect">
            <a:avLst/>
          </a:prstGeom>
          <a:solidFill>
            <a:srgbClr val="E7ECED"/>
          </a:solidFill>
          <a:ln>
            <a:noFill/>
          </a:ln>
          <a:effectLst>
            <a:outerShdw blurRad="44450" dist="27940" dir="5400000" algn="ctr">
              <a:srgbClr val="000000">
                <a:alpha val="32000"/>
              </a:srgbClr>
            </a:outerShdw>
          </a:effectLst>
        </p:spPr>
        <p:txBody>
          <a:bodyPr wrap="square" anchor="ctr">
            <a:spAutoFit/>
          </a:bodyPr>
          <a:lstStyle/>
          <a:p>
            <a:pPr algn="ctr"/>
            <a:r>
              <a:rPr lang="en-US" sz="2000" b="1" i="1" dirty="0"/>
              <a:t>Meeting the increasing spectrum needs of the United States while balancing the national security and economic interests of our nation</a:t>
            </a:r>
          </a:p>
        </p:txBody>
      </p:sp>
    </p:spTree>
    <p:extLst>
      <p:ext uri="{BB962C8B-B14F-4D97-AF65-F5344CB8AC3E}">
        <p14:creationId xmlns:p14="http://schemas.microsoft.com/office/powerpoint/2010/main" val="59409803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533400"/>
            <a:ext cx="9144000" cy="685800"/>
          </a:xfrm>
        </p:spPr>
        <p:txBody>
          <a:bodyPr>
            <a:normAutofit fontScale="90000"/>
          </a:bodyPr>
          <a:lstStyle/>
          <a:p>
            <a:r>
              <a:rPr lang="en-US" b="1" dirty="0">
                <a:latin typeface="+mj-lt"/>
                <a:cs typeface="Arial" panose="020B0604020202020204" pitchFamily="34" charset="0"/>
              </a:rPr>
              <a:t>Office of Spectrum Management</a:t>
            </a:r>
            <a:br>
              <a:rPr lang="en-US" b="1" dirty="0">
                <a:latin typeface="+mj-lt"/>
                <a:cs typeface="Arial" panose="020B0604020202020204" pitchFamily="34" charset="0"/>
              </a:rPr>
            </a:br>
            <a:endParaRPr lang="en-US" sz="3200" b="1" dirty="0">
              <a:latin typeface="+mj-lt"/>
              <a:cs typeface="Arial" panose="020B0604020202020204" pitchFamily="34" charset="0"/>
            </a:endParaRPr>
          </a:p>
        </p:txBody>
      </p:sp>
      <p:grpSp>
        <p:nvGrpSpPr>
          <p:cNvPr id="85" name="Group 84"/>
          <p:cNvGrpSpPr/>
          <p:nvPr/>
        </p:nvGrpSpPr>
        <p:grpSpPr>
          <a:xfrm>
            <a:off x="152400" y="838200"/>
            <a:ext cx="8915400" cy="5105400"/>
            <a:chOff x="76200" y="762000"/>
            <a:chExt cx="8915400" cy="5105400"/>
          </a:xfrm>
        </p:grpSpPr>
        <p:sp>
          <p:nvSpPr>
            <p:cNvPr id="4" name="Rounded Rectangle 3"/>
            <p:cNvSpPr/>
            <p:nvPr/>
          </p:nvSpPr>
          <p:spPr>
            <a:xfrm>
              <a:off x="3276600" y="762000"/>
              <a:ext cx="2590800" cy="533400"/>
            </a:xfrm>
            <a:prstGeom prst="round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rPr>
                <a:t>Associate Administrator</a:t>
              </a:r>
            </a:p>
            <a:p>
              <a:pPr algn="ctr"/>
              <a:r>
                <a:rPr lang="en-US" sz="1400" dirty="0">
                  <a:solidFill>
                    <a:schemeClr val="tx1"/>
                  </a:solidFill>
                </a:rPr>
                <a:t>Charles Cooper</a:t>
              </a:r>
            </a:p>
          </p:txBody>
        </p:sp>
        <p:sp>
          <p:nvSpPr>
            <p:cNvPr id="6" name="Rounded Rectangle 5"/>
            <p:cNvSpPr/>
            <p:nvPr/>
          </p:nvSpPr>
          <p:spPr>
            <a:xfrm>
              <a:off x="685800" y="1676400"/>
              <a:ext cx="2590800" cy="533400"/>
            </a:xfrm>
            <a:prstGeom prst="roundRect">
              <a:avLst/>
            </a:prstGeom>
            <a:solidFill>
              <a:schemeClr val="accent1">
                <a:lumMod val="20000"/>
                <a:lumOff val="80000"/>
              </a:schemeClr>
            </a:solid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tx1"/>
                  </a:solidFill>
                </a:rPr>
                <a:t>Deputy Associate Administrator for Spectrum Management</a:t>
              </a:r>
            </a:p>
            <a:p>
              <a:pPr algn="ctr"/>
              <a:r>
                <a:rPr lang="en-US" sz="1100" dirty="0">
                  <a:solidFill>
                    <a:schemeClr val="tx1"/>
                  </a:solidFill>
                </a:rPr>
                <a:t>Vacant</a:t>
              </a:r>
            </a:p>
          </p:txBody>
        </p:sp>
        <p:sp>
          <p:nvSpPr>
            <p:cNvPr id="8" name="Rounded Rectangle 7"/>
            <p:cNvSpPr/>
            <p:nvPr/>
          </p:nvSpPr>
          <p:spPr>
            <a:xfrm>
              <a:off x="5867400" y="1676400"/>
              <a:ext cx="2590800" cy="533400"/>
            </a:xfrm>
            <a:prstGeom prst="roundRect">
              <a:avLst/>
            </a:prstGeom>
            <a:solidFill>
              <a:schemeClr val="accent1">
                <a:lumMod val="20000"/>
                <a:lumOff val="80000"/>
              </a:schemeClr>
            </a:solid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tx1"/>
                  </a:solidFill>
                </a:rPr>
                <a:t>Deputy Associate Administrator for Spectrum Planning and Policy</a:t>
              </a:r>
            </a:p>
            <a:p>
              <a:pPr algn="ctr"/>
              <a:r>
                <a:rPr lang="en-US" sz="1100" dirty="0">
                  <a:solidFill>
                    <a:schemeClr val="tx1"/>
                  </a:solidFill>
                </a:rPr>
                <a:t>Derek Khlopin</a:t>
              </a:r>
            </a:p>
          </p:txBody>
        </p:sp>
        <p:sp>
          <p:nvSpPr>
            <p:cNvPr id="9" name="Rounded Rectangle 8"/>
            <p:cNvSpPr/>
            <p:nvPr/>
          </p:nvSpPr>
          <p:spPr>
            <a:xfrm>
              <a:off x="76200" y="2514601"/>
              <a:ext cx="1143000" cy="914399"/>
            </a:xfrm>
            <a:prstGeom prst="roundRect">
              <a:avLst/>
            </a:prstGeom>
            <a:solidFill>
              <a:schemeClr val="accent1">
                <a:lumMod val="20000"/>
                <a:lumOff val="80000"/>
              </a:schemeClr>
            </a:solid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b="1" dirty="0">
                  <a:solidFill>
                    <a:schemeClr val="tx1"/>
                  </a:solidFill>
                </a:rPr>
                <a:t>Spectrum Engineering and Analysis Division</a:t>
              </a:r>
            </a:p>
            <a:p>
              <a:pPr algn="ctr"/>
              <a:r>
                <a:rPr lang="en-US" sz="1050" dirty="0">
                  <a:solidFill>
                    <a:schemeClr val="tx1"/>
                  </a:solidFill>
                </a:rPr>
                <a:t>Ed Drocella</a:t>
              </a:r>
            </a:p>
          </p:txBody>
        </p:sp>
        <p:sp>
          <p:nvSpPr>
            <p:cNvPr id="10" name="Rounded Rectangle 9"/>
            <p:cNvSpPr/>
            <p:nvPr/>
          </p:nvSpPr>
          <p:spPr>
            <a:xfrm>
              <a:off x="1414277" y="2524002"/>
              <a:ext cx="1133846" cy="914399"/>
            </a:xfrm>
            <a:prstGeom prst="roundRect">
              <a:avLst/>
            </a:prstGeom>
            <a:solidFill>
              <a:schemeClr val="accent1">
                <a:lumMod val="20000"/>
                <a:lumOff val="80000"/>
              </a:schemeClr>
            </a:solid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b="1" dirty="0">
                  <a:solidFill>
                    <a:schemeClr val="tx1"/>
                  </a:solidFill>
                </a:rPr>
                <a:t>IRAC Secretariat Division</a:t>
              </a:r>
            </a:p>
            <a:p>
              <a:pPr algn="ctr"/>
              <a:r>
                <a:rPr lang="en-US" sz="1050" dirty="0">
                  <a:solidFill>
                    <a:schemeClr val="tx1"/>
                  </a:solidFill>
                </a:rPr>
                <a:t>Alan Frable</a:t>
              </a:r>
            </a:p>
            <a:p>
              <a:pPr algn="ctr"/>
              <a:endParaRPr lang="en-US" sz="1050" dirty="0">
                <a:solidFill>
                  <a:schemeClr val="tx1"/>
                </a:solidFill>
              </a:endParaRPr>
            </a:p>
          </p:txBody>
        </p:sp>
        <p:sp>
          <p:nvSpPr>
            <p:cNvPr id="11" name="Rounded Rectangle 10"/>
            <p:cNvSpPr/>
            <p:nvPr/>
          </p:nvSpPr>
          <p:spPr>
            <a:xfrm>
              <a:off x="2743200" y="2514600"/>
              <a:ext cx="1143000" cy="914399"/>
            </a:xfrm>
            <a:prstGeom prst="roundRect">
              <a:avLst/>
            </a:prstGeom>
            <a:solidFill>
              <a:schemeClr val="accent1">
                <a:lumMod val="20000"/>
                <a:lumOff val="80000"/>
              </a:schemeClr>
            </a:solid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b="1" dirty="0">
                  <a:solidFill>
                    <a:schemeClr val="tx1"/>
                  </a:solidFill>
                </a:rPr>
                <a:t>Spectrum Services Division</a:t>
              </a:r>
            </a:p>
            <a:p>
              <a:pPr algn="ctr"/>
              <a:r>
                <a:rPr lang="en-US" sz="1050" dirty="0">
                  <a:solidFill>
                    <a:schemeClr val="tx1"/>
                  </a:solidFill>
                </a:rPr>
                <a:t>Binyam Tadesse </a:t>
              </a:r>
              <a:endParaRPr lang="en-US" sz="900" dirty="0">
                <a:solidFill>
                  <a:schemeClr val="tx1"/>
                </a:solidFill>
              </a:endParaRPr>
            </a:p>
          </p:txBody>
        </p:sp>
        <p:sp>
          <p:nvSpPr>
            <p:cNvPr id="5" name="Rectangle 4"/>
            <p:cNvSpPr/>
            <p:nvPr/>
          </p:nvSpPr>
          <p:spPr>
            <a:xfrm>
              <a:off x="381000" y="3867397"/>
              <a:ext cx="914400" cy="828304"/>
            </a:xfrm>
            <a:prstGeom prst="rect">
              <a:avLst/>
            </a:prstGeom>
            <a:solidFill>
              <a:schemeClr val="accent1">
                <a:lumMod val="20000"/>
                <a:lumOff val="80000"/>
              </a:schemeClr>
            </a:solidFill>
            <a:ln w="158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b="1" dirty="0">
                  <a:solidFill>
                    <a:schemeClr val="tx1"/>
                  </a:solidFill>
                </a:rPr>
                <a:t>Spectrum Engineering Branch</a:t>
              </a:r>
            </a:p>
            <a:p>
              <a:pPr algn="ctr"/>
              <a:endParaRPr lang="en-US" sz="1050" dirty="0">
                <a:solidFill>
                  <a:schemeClr val="tx1"/>
                </a:solidFill>
              </a:endParaRPr>
            </a:p>
          </p:txBody>
        </p:sp>
        <p:sp>
          <p:nvSpPr>
            <p:cNvPr id="13" name="Rectangle 12"/>
            <p:cNvSpPr/>
            <p:nvPr/>
          </p:nvSpPr>
          <p:spPr>
            <a:xfrm>
              <a:off x="392875" y="5000501"/>
              <a:ext cx="902525" cy="866899"/>
            </a:xfrm>
            <a:prstGeom prst="rect">
              <a:avLst/>
            </a:prstGeom>
            <a:solidFill>
              <a:schemeClr val="accent1">
                <a:lumMod val="20000"/>
                <a:lumOff val="80000"/>
              </a:schemeClr>
            </a:solidFill>
            <a:ln w="158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b="1" dirty="0">
                  <a:solidFill>
                    <a:schemeClr val="tx1"/>
                  </a:solidFill>
                </a:rPr>
                <a:t>Spectrum Analysis Branch</a:t>
              </a:r>
            </a:p>
            <a:p>
              <a:pPr algn="ctr"/>
              <a:endParaRPr lang="en-US" sz="1000" dirty="0">
                <a:solidFill>
                  <a:schemeClr val="tx1"/>
                </a:solidFill>
              </a:endParaRPr>
            </a:p>
          </p:txBody>
        </p:sp>
        <p:sp>
          <p:nvSpPr>
            <p:cNvPr id="14" name="Rectangle 13"/>
            <p:cNvSpPr/>
            <p:nvPr/>
          </p:nvSpPr>
          <p:spPr>
            <a:xfrm>
              <a:off x="1981200" y="3881251"/>
              <a:ext cx="990600" cy="816429"/>
            </a:xfrm>
            <a:prstGeom prst="rect">
              <a:avLst/>
            </a:prstGeom>
            <a:solidFill>
              <a:schemeClr val="accent1">
                <a:lumMod val="20000"/>
                <a:lumOff val="80000"/>
              </a:schemeClr>
            </a:solidFill>
            <a:ln w="158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b="1" dirty="0">
                  <a:solidFill>
                    <a:schemeClr val="tx1"/>
                  </a:solidFill>
                </a:rPr>
                <a:t>Deputy, Chair Frequency Assignment Subcommittee</a:t>
              </a:r>
            </a:p>
            <a:p>
              <a:pPr algn="ctr"/>
              <a:endParaRPr lang="en-US" sz="1000" dirty="0">
                <a:solidFill>
                  <a:schemeClr val="tx1"/>
                </a:solidFill>
              </a:endParaRPr>
            </a:p>
          </p:txBody>
        </p:sp>
        <p:sp>
          <p:nvSpPr>
            <p:cNvPr id="15" name="Rectangle 14"/>
            <p:cNvSpPr/>
            <p:nvPr/>
          </p:nvSpPr>
          <p:spPr>
            <a:xfrm>
              <a:off x="3657600" y="3881251"/>
              <a:ext cx="990600" cy="828304"/>
            </a:xfrm>
            <a:prstGeom prst="rect">
              <a:avLst/>
            </a:prstGeom>
            <a:solidFill>
              <a:schemeClr val="accent1">
                <a:lumMod val="20000"/>
                <a:lumOff val="80000"/>
              </a:schemeClr>
            </a:solidFill>
            <a:ln w="158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b="1" dirty="0">
                  <a:solidFill>
                    <a:schemeClr val="tx1"/>
                  </a:solidFill>
                </a:rPr>
                <a:t>Deputy, Chair Spectrum Planning Subcommittee</a:t>
              </a:r>
            </a:p>
            <a:p>
              <a:pPr algn="ctr"/>
              <a:endParaRPr lang="en-US" sz="1000" dirty="0">
                <a:solidFill>
                  <a:schemeClr val="tx1"/>
                </a:solidFill>
              </a:endParaRPr>
            </a:p>
          </p:txBody>
        </p:sp>
        <p:sp>
          <p:nvSpPr>
            <p:cNvPr id="16" name="Rectangle 15"/>
            <p:cNvSpPr/>
            <p:nvPr/>
          </p:nvSpPr>
          <p:spPr>
            <a:xfrm>
              <a:off x="2057400" y="5022272"/>
              <a:ext cx="896092" cy="816429"/>
            </a:xfrm>
            <a:prstGeom prst="rect">
              <a:avLst/>
            </a:prstGeom>
            <a:solidFill>
              <a:schemeClr val="accent1">
                <a:lumMod val="20000"/>
                <a:lumOff val="80000"/>
              </a:schemeClr>
            </a:solidFill>
            <a:ln w="158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b="1" dirty="0">
                  <a:solidFill>
                    <a:schemeClr val="tx1"/>
                  </a:solidFill>
                </a:rPr>
                <a:t>Frequency Assignment Branch</a:t>
              </a:r>
            </a:p>
            <a:p>
              <a:pPr algn="ctr"/>
              <a:endParaRPr lang="en-US" sz="1000" dirty="0">
                <a:solidFill>
                  <a:schemeClr val="tx1"/>
                </a:solidFill>
              </a:endParaRPr>
            </a:p>
          </p:txBody>
        </p:sp>
        <p:sp>
          <p:nvSpPr>
            <p:cNvPr id="17" name="Rectangle 16"/>
            <p:cNvSpPr/>
            <p:nvPr/>
          </p:nvSpPr>
          <p:spPr>
            <a:xfrm>
              <a:off x="3657600" y="5010397"/>
              <a:ext cx="990600" cy="828304"/>
            </a:xfrm>
            <a:prstGeom prst="rect">
              <a:avLst/>
            </a:prstGeom>
            <a:solidFill>
              <a:schemeClr val="accent1">
                <a:lumMod val="20000"/>
                <a:lumOff val="80000"/>
              </a:schemeClr>
            </a:solidFill>
            <a:ln w="158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b="1" dirty="0">
                  <a:solidFill>
                    <a:schemeClr val="tx1"/>
                  </a:solidFill>
                </a:rPr>
                <a:t>Systems Review Branch</a:t>
              </a:r>
              <a:endParaRPr lang="en-US" sz="1000" dirty="0">
                <a:solidFill>
                  <a:schemeClr val="tx1"/>
                </a:solidFill>
              </a:endParaRPr>
            </a:p>
            <a:p>
              <a:pPr algn="ctr"/>
              <a:endParaRPr lang="en-US" sz="1000" dirty="0">
                <a:solidFill>
                  <a:schemeClr val="tx1"/>
                </a:solidFill>
              </a:endParaRPr>
            </a:p>
          </p:txBody>
        </p:sp>
        <p:sp>
          <p:nvSpPr>
            <p:cNvPr id="18" name="Rounded Rectangle 17"/>
            <p:cNvSpPr/>
            <p:nvPr/>
          </p:nvSpPr>
          <p:spPr>
            <a:xfrm>
              <a:off x="3810000" y="1676400"/>
              <a:ext cx="1447800" cy="533400"/>
            </a:xfrm>
            <a:prstGeom prst="roundRect">
              <a:avLst/>
            </a:prstGeom>
            <a:solidFill>
              <a:schemeClr val="accent1">
                <a:lumMod val="20000"/>
                <a:lumOff val="80000"/>
              </a:schemeClr>
            </a:solid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tx1"/>
                  </a:solidFill>
                </a:rPr>
                <a:t>Executive Director</a:t>
              </a:r>
            </a:p>
            <a:p>
              <a:pPr algn="ctr"/>
              <a:r>
                <a:rPr lang="en-US" sz="1100" dirty="0">
                  <a:solidFill>
                    <a:schemeClr val="tx1"/>
                  </a:solidFill>
                </a:rPr>
                <a:t>Scott Patrick</a:t>
              </a:r>
            </a:p>
          </p:txBody>
        </p:sp>
        <p:sp>
          <p:nvSpPr>
            <p:cNvPr id="19" name="Rounded Rectangle 18"/>
            <p:cNvSpPr/>
            <p:nvPr/>
          </p:nvSpPr>
          <p:spPr>
            <a:xfrm>
              <a:off x="5181600" y="2514601"/>
              <a:ext cx="1219200" cy="914399"/>
            </a:xfrm>
            <a:prstGeom prst="roundRect">
              <a:avLst/>
            </a:prstGeom>
            <a:solidFill>
              <a:schemeClr val="accent1">
                <a:lumMod val="20000"/>
                <a:lumOff val="80000"/>
              </a:schemeClr>
            </a:solid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b="1" dirty="0">
                  <a:solidFill>
                    <a:schemeClr val="tx1"/>
                  </a:solidFill>
                </a:rPr>
                <a:t>Strategic Planning Division</a:t>
              </a:r>
            </a:p>
            <a:p>
              <a:pPr algn="ctr"/>
              <a:r>
                <a:rPr lang="en-US" sz="1050" dirty="0">
                  <a:solidFill>
                    <a:schemeClr val="tx1"/>
                  </a:solidFill>
                </a:rPr>
                <a:t>Byron Barker</a:t>
              </a:r>
            </a:p>
          </p:txBody>
        </p:sp>
        <p:sp>
          <p:nvSpPr>
            <p:cNvPr id="20" name="Rounded Rectangle 19"/>
            <p:cNvSpPr/>
            <p:nvPr/>
          </p:nvSpPr>
          <p:spPr>
            <a:xfrm>
              <a:off x="7772400" y="2514601"/>
              <a:ext cx="1219200" cy="914399"/>
            </a:xfrm>
            <a:prstGeom prst="roundRect">
              <a:avLst/>
            </a:prstGeom>
            <a:solidFill>
              <a:schemeClr val="accent1">
                <a:lumMod val="20000"/>
                <a:lumOff val="80000"/>
              </a:schemeClr>
            </a:solid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b="1" dirty="0">
                  <a:solidFill>
                    <a:schemeClr val="tx1"/>
                  </a:solidFill>
                </a:rPr>
                <a:t>Spectrum Affairs and Information Division</a:t>
              </a:r>
            </a:p>
            <a:p>
              <a:pPr algn="ctr"/>
              <a:r>
                <a:rPr lang="en-US" sz="1050" dirty="0">
                  <a:solidFill>
                    <a:schemeClr val="tx1"/>
                  </a:solidFill>
                </a:rPr>
                <a:t>John Alden</a:t>
              </a:r>
            </a:p>
          </p:txBody>
        </p:sp>
        <p:sp>
          <p:nvSpPr>
            <p:cNvPr id="21" name="Rounded Rectangle 20"/>
            <p:cNvSpPr/>
            <p:nvPr/>
          </p:nvSpPr>
          <p:spPr>
            <a:xfrm>
              <a:off x="6477000" y="2514600"/>
              <a:ext cx="1219200" cy="914399"/>
            </a:xfrm>
            <a:prstGeom prst="roundRect">
              <a:avLst/>
            </a:prstGeom>
            <a:solidFill>
              <a:schemeClr val="accent1">
                <a:lumMod val="20000"/>
                <a:lumOff val="80000"/>
              </a:schemeClr>
            </a:solid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b="1" dirty="0">
                  <a:solidFill>
                    <a:schemeClr val="tx1"/>
                  </a:solidFill>
                </a:rPr>
                <a:t>International Spectrum Policy Division</a:t>
              </a:r>
            </a:p>
            <a:p>
              <a:pPr algn="ctr"/>
              <a:r>
                <a:rPr lang="en-US" sz="1050" dirty="0">
                  <a:solidFill>
                    <a:schemeClr val="tx1"/>
                  </a:solidFill>
                </a:rPr>
                <a:t>Charles Glass</a:t>
              </a:r>
            </a:p>
          </p:txBody>
        </p:sp>
        <p:sp>
          <p:nvSpPr>
            <p:cNvPr id="22" name="Rectangle 21"/>
            <p:cNvSpPr/>
            <p:nvPr/>
          </p:nvSpPr>
          <p:spPr>
            <a:xfrm>
              <a:off x="6815199" y="3902033"/>
              <a:ext cx="990600" cy="816429"/>
            </a:xfrm>
            <a:prstGeom prst="rect">
              <a:avLst/>
            </a:prstGeom>
            <a:solidFill>
              <a:schemeClr val="accent1">
                <a:lumMod val="20000"/>
                <a:lumOff val="80000"/>
              </a:schemeClr>
            </a:solidFill>
            <a:ln w="158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b="1" dirty="0">
                  <a:solidFill>
                    <a:schemeClr val="tx1"/>
                  </a:solidFill>
                </a:rPr>
                <a:t>Satellite Branch</a:t>
              </a:r>
            </a:p>
            <a:p>
              <a:pPr algn="ctr"/>
              <a:endParaRPr lang="en-US" sz="1000" dirty="0">
                <a:solidFill>
                  <a:schemeClr val="tx1"/>
                </a:solidFill>
              </a:endParaRPr>
            </a:p>
          </p:txBody>
        </p:sp>
        <p:sp>
          <p:nvSpPr>
            <p:cNvPr id="23" name="Rectangle 22"/>
            <p:cNvSpPr/>
            <p:nvPr/>
          </p:nvSpPr>
          <p:spPr>
            <a:xfrm>
              <a:off x="6815199" y="4870862"/>
              <a:ext cx="990600" cy="816429"/>
            </a:xfrm>
            <a:prstGeom prst="rect">
              <a:avLst/>
            </a:prstGeom>
            <a:solidFill>
              <a:schemeClr val="accent1">
                <a:lumMod val="20000"/>
                <a:lumOff val="80000"/>
              </a:schemeClr>
            </a:solidFill>
            <a:ln w="158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b="1" dirty="0">
                  <a:solidFill>
                    <a:schemeClr val="tx1"/>
                  </a:solidFill>
                </a:rPr>
                <a:t>Terrestrial Branch</a:t>
              </a:r>
            </a:p>
            <a:p>
              <a:pPr algn="ctr"/>
              <a:endParaRPr lang="en-US" sz="1000" dirty="0">
                <a:solidFill>
                  <a:schemeClr val="tx1"/>
                </a:solidFill>
              </a:endParaRPr>
            </a:p>
          </p:txBody>
        </p:sp>
        <p:cxnSp>
          <p:nvCxnSpPr>
            <p:cNvPr id="28" name="Straight Connector 27"/>
            <p:cNvCxnSpPr>
              <a:stCxn id="6" idx="0"/>
            </p:cNvCxnSpPr>
            <p:nvPr/>
          </p:nvCxnSpPr>
          <p:spPr>
            <a:xfrm flipV="1">
              <a:off x="1981200" y="1447800"/>
              <a:ext cx="0" cy="228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a:xfrm flipV="1">
              <a:off x="4572000" y="1447800"/>
              <a:ext cx="0" cy="228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a:xfrm flipV="1">
              <a:off x="7098970" y="1447800"/>
              <a:ext cx="0" cy="228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1981200" y="1447800"/>
              <a:ext cx="511777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36" name="Straight Connector 35"/>
            <p:cNvCxnSpPr>
              <a:stCxn id="4" idx="2"/>
            </p:cNvCxnSpPr>
            <p:nvPr/>
          </p:nvCxnSpPr>
          <p:spPr>
            <a:xfrm>
              <a:off x="4572000" y="1295400"/>
              <a:ext cx="0"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40" name="Straight Connector 39"/>
            <p:cNvCxnSpPr>
              <a:stCxn id="9" idx="0"/>
            </p:cNvCxnSpPr>
            <p:nvPr/>
          </p:nvCxnSpPr>
          <p:spPr>
            <a:xfrm flipV="1">
              <a:off x="647700" y="2362200"/>
              <a:ext cx="0" cy="152401"/>
            </a:xfrm>
            <a:prstGeom prst="line">
              <a:avLst/>
            </a:prstGeom>
          </p:spPr>
          <p:style>
            <a:lnRef idx="1">
              <a:schemeClr val="accent1"/>
            </a:lnRef>
            <a:fillRef idx="0">
              <a:schemeClr val="accent1"/>
            </a:fillRef>
            <a:effectRef idx="0">
              <a:schemeClr val="accent1"/>
            </a:effectRef>
            <a:fontRef idx="minor">
              <a:schemeClr val="tx1"/>
            </a:fontRef>
          </p:style>
        </p:cxnSp>
        <p:cxnSp>
          <p:nvCxnSpPr>
            <p:cNvPr id="44" name="Straight Connector 43"/>
            <p:cNvCxnSpPr>
              <a:stCxn id="11" idx="0"/>
            </p:cNvCxnSpPr>
            <p:nvPr/>
          </p:nvCxnSpPr>
          <p:spPr>
            <a:xfrm flipH="1" flipV="1">
              <a:off x="3276600" y="2362200"/>
              <a:ext cx="38100"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47" name="Straight Connector 46"/>
            <p:cNvCxnSpPr/>
            <p:nvPr/>
          </p:nvCxnSpPr>
          <p:spPr>
            <a:xfrm>
              <a:off x="647700" y="2362200"/>
              <a:ext cx="26289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49" name="Straight Connector 48"/>
            <p:cNvCxnSpPr>
              <a:stCxn id="6" idx="2"/>
            </p:cNvCxnSpPr>
            <p:nvPr/>
          </p:nvCxnSpPr>
          <p:spPr>
            <a:xfrm>
              <a:off x="1981200" y="2209800"/>
              <a:ext cx="0"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p:nvCxnSpPr>
          <p:spPr>
            <a:xfrm>
              <a:off x="228600" y="3429000"/>
              <a:ext cx="0" cy="2004950"/>
            </a:xfrm>
            <a:prstGeom prst="line">
              <a:avLst/>
            </a:prstGeom>
          </p:spPr>
          <p:style>
            <a:lnRef idx="1">
              <a:schemeClr val="accent1"/>
            </a:lnRef>
            <a:fillRef idx="0">
              <a:schemeClr val="accent1"/>
            </a:fillRef>
            <a:effectRef idx="0">
              <a:schemeClr val="accent1"/>
            </a:effectRef>
            <a:fontRef idx="minor">
              <a:schemeClr val="tx1"/>
            </a:fontRef>
          </p:style>
        </p:cxnSp>
        <p:cxnSp>
          <p:nvCxnSpPr>
            <p:cNvPr id="53" name="Straight Connector 52"/>
            <p:cNvCxnSpPr>
              <a:stCxn id="5" idx="1"/>
            </p:cNvCxnSpPr>
            <p:nvPr/>
          </p:nvCxnSpPr>
          <p:spPr>
            <a:xfrm flipH="1">
              <a:off x="228600" y="4281549"/>
              <a:ext cx="1524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55" name="Straight Connector 54"/>
            <p:cNvCxnSpPr>
              <a:stCxn id="13" idx="1"/>
            </p:cNvCxnSpPr>
            <p:nvPr/>
          </p:nvCxnSpPr>
          <p:spPr>
            <a:xfrm flipH="1" flipV="1">
              <a:off x="228600" y="5433950"/>
              <a:ext cx="164275" cy="1"/>
            </a:xfrm>
            <a:prstGeom prst="line">
              <a:avLst/>
            </a:prstGeom>
          </p:spPr>
          <p:style>
            <a:lnRef idx="1">
              <a:schemeClr val="accent1"/>
            </a:lnRef>
            <a:fillRef idx="0">
              <a:schemeClr val="accent1"/>
            </a:fillRef>
            <a:effectRef idx="0">
              <a:schemeClr val="accent1"/>
            </a:effectRef>
            <a:fontRef idx="minor">
              <a:schemeClr val="tx1"/>
            </a:fontRef>
          </p:style>
        </p:cxnSp>
        <p:cxnSp>
          <p:nvCxnSpPr>
            <p:cNvPr id="57" name="Straight Connector 56"/>
            <p:cNvCxnSpPr/>
            <p:nvPr/>
          </p:nvCxnSpPr>
          <p:spPr>
            <a:xfrm>
              <a:off x="3429000" y="3428999"/>
              <a:ext cx="0" cy="1995550"/>
            </a:xfrm>
            <a:prstGeom prst="line">
              <a:avLst/>
            </a:prstGeom>
          </p:spPr>
          <p:style>
            <a:lnRef idx="1">
              <a:schemeClr val="accent1"/>
            </a:lnRef>
            <a:fillRef idx="0">
              <a:schemeClr val="accent1"/>
            </a:fillRef>
            <a:effectRef idx="0">
              <a:schemeClr val="accent1"/>
            </a:effectRef>
            <a:fontRef idx="minor">
              <a:schemeClr val="tx1"/>
            </a:fontRef>
          </p:style>
        </p:cxnSp>
        <p:cxnSp>
          <p:nvCxnSpPr>
            <p:cNvPr id="63" name="Straight Connector 62"/>
            <p:cNvCxnSpPr>
              <a:endCxn id="17" idx="1"/>
            </p:cNvCxnSpPr>
            <p:nvPr/>
          </p:nvCxnSpPr>
          <p:spPr>
            <a:xfrm>
              <a:off x="3429000" y="5424549"/>
              <a:ext cx="2286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65" name="Straight Connector 64"/>
            <p:cNvCxnSpPr/>
            <p:nvPr/>
          </p:nvCxnSpPr>
          <p:spPr>
            <a:xfrm>
              <a:off x="6629400" y="3429000"/>
              <a:ext cx="0" cy="1850077"/>
            </a:xfrm>
            <a:prstGeom prst="line">
              <a:avLst/>
            </a:prstGeom>
          </p:spPr>
          <p:style>
            <a:lnRef idx="1">
              <a:schemeClr val="accent1"/>
            </a:lnRef>
            <a:fillRef idx="0">
              <a:schemeClr val="accent1"/>
            </a:fillRef>
            <a:effectRef idx="0">
              <a:schemeClr val="accent1"/>
            </a:effectRef>
            <a:fontRef idx="minor">
              <a:schemeClr val="tx1"/>
            </a:fontRef>
          </p:style>
        </p:cxnSp>
        <p:cxnSp>
          <p:nvCxnSpPr>
            <p:cNvPr id="67" name="Straight Connector 66"/>
            <p:cNvCxnSpPr>
              <a:stCxn id="22" idx="1"/>
            </p:cNvCxnSpPr>
            <p:nvPr/>
          </p:nvCxnSpPr>
          <p:spPr>
            <a:xfrm flipH="1" flipV="1">
              <a:off x="6629400" y="4310247"/>
              <a:ext cx="185799" cy="1"/>
            </a:xfrm>
            <a:prstGeom prst="line">
              <a:avLst/>
            </a:prstGeom>
          </p:spPr>
          <p:style>
            <a:lnRef idx="1">
              <a:schemeClr val="accent1"/>
            </a:lnRef>
            <a:fillRef idx="0">
              <a:schemeClr val="accent1"/>
            </a:fillRef>
            <a:effectRef idx="0">
              <a:schemeClr val="accent1"/>
            </a:effectRef>
            <a:fontRef idx="minor">
              <a:schemeClr val="tx1"/>
            </a:fontRef>
          </p:style>
        </p:cxnSp>
        <p:cxnSp>
          <p:nvCxnSpPr>
            <p:cNvPr id="69" name="Straight Connector 68"/>
            <p:cNvCxnSpPr>
              <a:stCxn id="23" idx="1"/>
            </p:cNvCxnSpPr>
            <p:nvPr/>
          </p:nvCxnSpPr>
          <p:spPr>
            <a:xfrm flipH="1" flipV="1">
              <a:off x="6629400" y="5279076"/>
              <a:ext cx="185799" cy="1"/>
            </a:xfrm>
            <a:prstGeom prst="line">
              <a:avLst/>
            </a:prstGeom>
          </p:spPr>
          <p:style>
            <a:lnRef idx="1">
              <a:schemeClr val="accent1"/>
            </a:lnRef>
            <a:fillRef idx="0">
              <a:schemeClr val="accent1"/>
            </a:fillRef>
            <a:effectRef idx="0">
              <a:schemeClr val="accent1"/>
            </a:effectRef>
            <a:fontRef idx="minor">
              <a:schemeClr val="tx1"/>
            </a:fontRef>
          </p:style>
        </p:cxnSp>
        <p:cxnSp>
          <p:nvCxnSpPr>
            <p:cNvPr id="77" name="Straight Connector 76"/>
            <p:cNvCxnSpPr>
              <a:endCxn id="15" idx="1"/>
            </p:cNvCxnSpPr>
            <p:nvPr/>
          </p:nvCxnSpPr>
          <p:spPr>
            <a:xfrm>
              <a:off x="3429000" y="4310248"/>
              <a:ext cx="2286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78" name="Straight Connector 77"/>
            <p:cNvCxnSpPr/>
            <p:nvPr/>
          </p:nvCxnSpPr>
          <p:spPr>
            <a:xfrm>
              <a:off x="3124200" y="3438401"/>
              <a:ext cx="0" cy="1995550"/>
            </a:xfrm>
            <a:prstGeom prst="line">
              <a:avLst/>
            </a:prstGeom>
          </p:spPr>
          <p:style>
            <a:lnRef idx="1">
              <a:schemeClr val="accent1"/>
            </a:lnRef>
            <a:fillRef idx="0">
              <a:schemeClr val="accent1"/>
            </a:fillRef>
            <a:effectRef idx="0">
              <a:schemeClr val="accent1"/>
            </a:effectRef>
            <a:fontRef idx="minor">
              <a:schemeClr val="tx1"/>
            </a:fontRef>
          </p:style>
        </p:cxnSp>
        <p:cxnSp>
          <p:nvCxnSpPr>
            <p:cNvPr id="80" name="Straight Connector 79"/>
            <p:cNvCxnSpPr>
              <a:stCxn id="14" idx="3"/>
            </p:cNvCxnSpPr>
            <p:nvPr/>
          </p:nvCxnSpPr>
          <p:spPr>
            <a:xfrm flipV="1">
              <a:off x="2971800" y="4289465"/>
              <a:ext cx="152400" cy="1"/>
            </a:xfrm>
            <a:prstGeom prst="line">
              <a:avLst/>
            </a:prstGeom>
          </p:spPr>
          <p:style>
            <a:lnRef idx="1">
              <a:schemeClr val="accent1"/>
            </a:lnRef>
            <a:fillRef idx="0">
              <a:schemeClr val="accent1"/>
            </a:fillRef>
            <a:effectRef idx="0">
              <a:schemeClr val="accent1"/>
            </a:effectRef>
            <a:fontRef idx="minor">
              <a:schemeClr val="tx1"/>
            </a:fontRef>
          </p:style>
        </p:cxnSp>
        <p:cxnSp>
          <p:nvCxnSpPr>
            <p:cNvPr id="82" name="Straight Connector 81"/>
            <p:cNvCxnSpPr>
              <a:stCxn id="16" idx="3"/>
            </p:cNvCxnSpPr>
            <p:nvPr/>
          </p:nvCxnSpPr>
          <p:spPr>
            <a:xfrm>
              <a:off x="2953492" y="5430487"/>
              <a:ext cx="170708" cy="3464"/>
            </a:xfrm>
            <a:prstGeom prst="line">
              <a:avLst/>
            </a:prstGeom>
          </p:spPr>
          <p:style>
            <a:lnRef idx="1">
              <a:schemeClr val="accent1"/>
            </a:lnRef>
            <a:fillRef idx="0">
              <a:schemeClr val="accent1"/>
            </a:fillRef>
            <a:effectRef idx="0">
              <a:schemeClr val="accent1"/>
            </a:effectRef>
            <a:fontRef idx="minor">
              <a:schemeClr val="tx1"/>
            </a:fontRef>
          </p:style>
        </p:cxnSp>
      </p:grpSp>
      <p:cxnSp>
        <p:nvCxnSpPr>
          <p:cNvPr id="90" name="Straight Connector 89"/>
          <p:cNvCxnSpPr>
            <a:endCxn id="10" idx="0"/>
          </p:cNvCxnSpPr>
          <p:nvPr/>
        </p:nvCxnSpPr>
        <p:spPr>
          <a:xfrm>
            <a:off x="2057400" y="2438400"/>
            <a:ext cx="0" cy="161802"/>
          </a:xfrm>
          <a:prstGeom prst="line">
            <a:avLst/>
          </a:prstGeom>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a:off x="5785536" y="2438400"/>
            <a:ext cx="26289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p:nvCxnSpPr>
        <p:spPr>
          <a:xfrm>
            <a:off x="7202788" y="2438400"/>
            <a:ext cx="0" cy="161802"/>
          </a:xfrm>
          <a:prstGeom prst="line">
            <a:avLst/>
          </a:prstGeom>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nvCxnSpPr>
        <p:spPr>
          <a:xfrm>
            <a:off x="7208065" y="2286000"/>
            <a:ext cx="0"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flipV="1">
            <a:off x="8409159" y="2438400"/>
            <a:ext cx="0"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52" name="Straight Connector 51"/>
          <p:cNvCxnSpPr/>
          <p:nvPr/>
        </p:nvCxnSpPr>
        <p:spPr>
          <a:xfrm flipV="1">
            <a:off x="5791200" y="2438400"/>
            <a:ext cx="0" cy="152401"/>
          </a:xfrm>
          <a:prstGeom prst="line">
            <a:avLst/>
          </a:prstGeom>
        </p:spPr>
        <p:style>
          <a:lnRef idx="1">
            <a:schemeClr val="accent1"/>
          </a:lnRef>
          <a:fillRef idx="0">
            <a:schemeClr val="accent1"/>
          </a:fillRef>
          <a:effectRef idx="0">
            <a:schemeClr val="accent1"/>
          </a:effectRef>
          <a:fontRef idx="minor">
            <a:schemeClr val="tx1"/>
          </a:fontRef>
        </p:style>
      </p:cxnSp>
      <p:sp>
        <p:nvSpPr>
          <p:cNvPr id="54" name="Slide Number Placeholder 1"/>
          <p:cNvSpPr txBox="1">
            <a:spLocks/>
          </p:cNvSpPr>
          <p:nvPr/>
        </p:nvSpPr>
        <p:spPr>
          <a:xfrm>
            <a:off x="6858000" y="6477000"/>
            <a:ext cx="21336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39200F40-0D5E-4373-8391-7365E1783F3D}" type="slidenum">
              <a:rPr lang="en-US" smtClean="0">
                <a:solidFill>
                  <a:srgbClr val="000000"/>
                </a:solidFill>
              </a:rPr>
              <a:pPr>
                <a:defRPr/>
              </a:pPr>
              <a:t>12</a:t>
            </a:fld>
            <a:endParaRPr lang="en-US" dirty="0">
              <a:solidFill>
                <a:srgbClr val="000000"/>
              </a:solidFill>
            </a:endParaRPr>
          </a:p>
        </p:txBody>
      </p:sp>
    </p:spTree>
    <p:extLst>
      <p:ext uri="{BB962C8B-B14F-4D97-AF65-F5344CB8AC3E}">
        <p14:creationId xmlns:p14="http://schemas.microsoft.com/office/powerpoint/2010/main" val="22146027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extLst>
              <a:ext uri="{28A0092B-C50C-407E-A947-70E740481C1C}">
                <a14:useLocalDpi xmlns:a14="http://schemas.microsoft.com/office/drawing/2010/main" val="0"/>
              </a:ext>
            </a:extLst>
          </a:blip>
          <a:srcRect t="30192"/>
          <a:stretch/>
        </p:blipFill>
        <p:spPr>
          <a:xfrm>
            <a:off x="1600200" y="1919289"/>
            <a:ext cx="6130945" cy="3214687"/>
          </a:xfrm>
          <a:prstGeom prst="rect">
            <a:avLst/>
          </a:prstGeom>
        </p:spPr>
      </p:pic>
      <p:sp>
        <p:nvSpPr>
          <p:cNvPr id="4" name="Rectangle 2"/>
          <p:cNvSpPr txBox="1">
            <a:spLocks noChangeArrowheads="1"/>
          </p:cNvSpPr>
          <p:nvPr/>
        </p:nvSpPr>
        <p:spPr>
          <a:xfrm>
            <a:off x="1714500" y="685800"/>
            <a:ext cx="5676900" cy="456010"/>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defTabSz="685800"/>
            <a:r>
              <a:rPr lang="en-US" altLang="en-US" sz="3600" b="1" dirty="0">
                <a:solidFill>
                  <a:prstClr val="black"/>
                </a:solidFill>
                <a:latin typeface="+mn-lt"/>
              </a:rPr>
              <a:t>IRAC Members*</a:t>
            </a:r>
          </a:p>
        </p:txBody>
      </p:sp>
      <p:sp>
        <p:nvSpPr>
          <p:cNvPr id="5" name="Rectangle 208"/>
          <p:cNvSpPr>
            <a:spLocks noChangeArrowheads="1"/>
          </p:cNvSpPr>
          <p:nvPr/>
        </p:nvSpPr>
        <p:spPr bwMode="auto">
          <a:xfrm>
            <a:off x="6971377" y="2271092"/>
            <a:ext cx="681277" cy="4390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69056" tIns="34529" rIns="69056" bIns="34529">
            <a:spAutoFit/>
          </a:bodyPr>
          <a:lstStyle/>
          <a:p>
            <a:pPr algn="ctr" defTabSz="685800" eaLnBrk="0" hangingPunct="0"/>
            <a:r>
              <a:rPr lang="en-US" altLang="en-US" sz="1200" b="1" dirty="0">
                <a:solidFill>
                  <a:prstClr val="black"/>
                </a:solidFill>
                <a:latin typeface="Calibri" panose="020F0502020204030204"/>
              </a:rPr>
              <a:t>FCC</a:t>
            </a:r>
          </a:p>
          <a:p>
            <a:pPr algn="ctr" defTabSz="685800" eaLnBrk="0" hangingPunct="0"/>
            <a:r>
              <a:rPr lang="en-US" altLang="en-US" sz="1200" b="1" dirty="0">
                <a:solidFill>
                  <a:prstClr val="black"/>
                </a:solidFill>
                <a:latin typeface="Calibri" panose="020F0502020204030204"/>
              </a:rPr>
              <a:t>(Liaison)</a:t>
            </a:r>
          </a:p>
        </p:txBody>
      </p:sp>
      <p:sp>
        <p:nvSpPr>
          <p:cNvPr id="6" name="Rectangle 211"/>
          <p:cNvSpPr>
            <a:spLocks noChangeArrowheads="1"/>
          </p:cNvSpPr>
          <p:nvPr/>
        </p:nvSpPr>
        <p:spPr bwMode="auto">
          <a:xfrm>
            <a:off x="1687943" y="4137422"/>
            <a:ext cx="531940" cy="4390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69056" tIns="34529" rIns="69056" bIns="34529">
            <a:spAutoFit/>
          </a:bodyPr>
          <a:lstStyle/>
          <a:p>
            <a:pPr defTabSz="685800" eaLnBrk="0" hangingPunct="0"/>
            <a:r>
              <a:rPr lang="en-US" altLang="en-US" sz="1200" b="1" dirty="0">
                <a:solidFill>
                  <a:prstClr val="black"/>
                </a:solidFill>
                <a:latin typeface="Calibri" panose="020F0502020204030204"/>
              </a:rPr>
              <a:t>Coast</a:t>
            </a:r>
          </a:p>
          <a:p>
            <a:pPr defTabSz="685800" eaLnBrk="0" hangingPunct="0"/>
            <a:r>
              <a:rPr lang="en-US" altLang="en-US" sz="1200" b="1" dirty="0">
                <a:solidFill>
                  <a:prstClr val="black"/>
                </a:solidFill>
                <a:latin typeface="Calibri" panose="020F0502020204030204"/>
              </a:rPr>
              <a:t>Guard</a:t>
            </a:r>
          </a:p>
        </p:txBody>
      </p:sp>
      <p:sp>
        <p:nvSpPr>
          <p:cNvPr id="7" name="Rectangle 198"/>
          <p:cNvSpPr>
            <a:spLocks noChangeArrowheads="1"/>
          </p:cNvSpPr>
          <p:nvPr/>
        </p:nvSpPr>
        <p:spPr bwMode="auto">
          <a:xfrm>
            <a:off x="1981433" y="2044484"/>
            <a:ext cx="596061" cy="6237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69056" tIns="34529" rIns="69056" bIns="34529">
            <a:spAutoFit/>
          </a:bodyPr>
          <a:lstStyle/>
          <a:p>
            <a:pPr defTabSz="685800" eaLnBrk="0" hangingPunct="0"/>
            <a:r>
              <a:rPr lang="en-US" altLang="en-US" sz="1200" b="1" dirty="0">
                <a:solidFill>
                  <a:prstClr val="black"/>
                </a:solidFill>
                <a:latin typeface="Calibri" panose="020F0502020204030204"/>
              </a:rPr>
              <a:t>U.S.</a:t>
            </a:r>
          </a:p>
          <a:p>
            <a:pPr defTabSz="685800" eaLnBrk="0" hangingPunct="0"/>
            <a:r>
              <a:rPr lang="en-US" altLang="en-US" sz="1200" b="1" dirty="0">
                <a:solidFill>
                  <a:prstClr val="black"/>
                </a:solidFill>
                <a:latin typeface="Calibri" panose="020F0502020204030204"/>
              </a:rPr>
              <a:t>Postal</a:t>
            </a:r>
          </a:p>
          <a:p>
            <a:pPr defTabSz="685800" eaLnBrk="0" hangingPunct="0"/>
            <a:r>
              <a:rPr lang="en-US" altLang="en-US" sz="1200" b="1" dirty="0">
                <a:solidFill>
                  <a:prstClr val="black"/>
                </a:solidFill>
                <a:latin typeface="Calibri" panose="020F0502020204030204"/>
              </a:rPr>
              <a:t>Service</a:t>
            </a:r>
          </a:p>
        </p:txBody>
      </p:sp>
      <p:sp>
        <p:nvSpPr>
          <p:cNvPr id="8" name="Rectangle 199"/>
          <p:cNvSpPr>
            <a:spLocks noChangeArrowheads="1"/>
          </p:cNvSpPr>
          <p:nvPr/>
        </p:nvSpPr>
        <p:spPr bwMode="auto">
          <a:xfrm>
            <a:off x="6937176" y="4102894"/>
            <a:ext cx="824969" cy="2543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69056" tIns="34529" rIns="69056" bIns="34529">
            <a:spAutoFit/>
          </a:bodyPr>
          <a:lstStyle/>
          <a:p>
            <a:pPr defTabSz="685800" eaLnBrk="0" hangingPunct="0"/>
            <a:r>
              <a:rPr lang="en-US" altLang="en-US" sz="1200" b="1" dirty="0">
                <a:solidFill>
                  <a:prstClr val="black"/>
                </a:solidFill>
                <a:latin typeface="Calibri" panose="020F0502020204030204"/>
              </a:rPr>
              <a:t>Commerce</a:t>
            </a:r>
          </a:p>
        </p:txBody>
      </p:sp>
      <p:sp>
        <p:nvSpPr>
          <p:cNvPr id="9" name="Rectangle 200"/>
          <p:cNvSpPr>
            <a:spLocks noChangeArrowheads="1"/>
          </p:cNvSpPr>
          <p:nvPr/>
        </p:nvSpPr>
        <p:spPr bwMode="auto">
          <a:xfrm>
            <a:off x="2906680" y="2090738"/>
            <a:ext cx="315599" cy="2543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69056" tIns="34529" rIns="69056" bIns="34529">
            <a:spAutoFit/>
          </a:bodyPr>
          <a:lstStyle/>
          <a:p>
            <a:pPr defTabSz="685800" eaLnBrk="0" hangingPunct="0"/>
            <a:r>
              <a:rPr lang="en-US" altLang="en-US" sz="1200" b="1" dirty="0">
                <a:solidFill>
                  <a:prstClr val="black"/>
                </a:solidFill>
                <a:latin typeface="Calibri" panose="020F0502020204030204"/>
              </a:rPr>
              <a:t>VA</a:t>
            </a:r>
          </a:p>
        </p:txBody>
      </p:sp>
      <p:sp>
        <p:nvSpPr>
          <p:cNvPr id="10" name="Rectangle 201"/>
          <p:cNvSpPr>
            <a:spLocks noChangeArrowheads="1"/>
          </p:cNvSpPr>
          <p:nvPr/>
        </p:nvSpPr>
        <p:spPr bwMode="auto">
          <a:xfrm>
            <a:off x="2552701" y="2308622"/>
            <a:ext cx="410369" cy="2543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69056" tIns="34529" rIns="69056" bIns="34529">
            <a:spAutoFit/>
          </a:bodyPr>
          <a:lstStyle/>
          <a:p>
            <a:pPr defTabSz="685800" eaLnBrk="0" hangingPunct="0"/>
            <a:r>
              <a:rPr lang="en-US" altLang="en-US" sz="1200" b="1" dirty="0">
                <a:solidFill>
                  <a:prstClr val="black"/>
                </a:solidFill>
                <a:latin typeface="Calibri" panose="020F0502020204030204"/>
              </a:rPr>
              <a:t>BBG</a:t>
            </a:r>
          </a:p>
        </p:txBody>
      </p:sp>
      <p:sp>
        <p:nvSpPr>
          <p:cNvPr id="11" name="Rectangle 202"/>
          <p:cNvSpPr>
            <a:spLocks noChangeArrowheads="1"/>
          </p:cNvSpPr>
          <p:nvPr/>
        </p:nvSpPr>
        <p:spPr bwMode="auto">
          <a:xfrm>
            <a:off x="5600104" y="2182416"/>
            <a:ext cx="407163" cy="2543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69056" tIns="34529" rIns="69056" bIns="34529">
            <a:spAutoFit/>
          </a:bodyPr>
          <a:lstStyle/>
          <a:p>
            <a:pPr defTabSz="685800" eaLnBrk="0" hangingPunct="0"/>
            <a:r>
              <a:rPr lang="en-US" altLang="en-US" sz="1200" b="1" dirty="0">
                <a:solidFill>
                  <a:prstClr val="black"/>
                </a:solidFill>
                <a:latin typeface="Calibri" panose="020F0502020204030204"/>
              </a:rPr>
              <a:t>DHS</a:t>
            </a:r>
          </a:p>
        </p:txBody>
      </p:sp>
      <p:sp>
        <p:nvSpPr>
          <p:cNvPr id="12" name="Rectangle 203"/>
          <p:cNvSpPr>
            <a:spLocks noChangeArrowheads="1"/>
          </p:cNvSpPr>
          <p:nvPr/>
        </p:nvSpPr>
        <p:spPr bwMode="auto">
          <a:xfrm>
            <a:off x="5829300" y="4755356"/>
            <a:ext cx="1083886" cy="2543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69056" tIns="34529" rIns="69056" bIns="34529">
            <a:spAutoFit/>
          </a:bodyPr>
          <a:lstStyle/>
          <a:p>
            <a:pPr defTabSz="685800" eaLnBrk="0" hangingPunct="0"/>
            <a:r>
              <a:rPr lang="en-US" altLang="en-US" sz="1200" b="1" dirty="0">
                <a:solidFill>
                  <a:prstClr val="black"/>
                </a:solidFill>
                <a:latin typeface="Calibri" panose="020F0502020204030204"/>
              </a:rPr>
              <a:t>Transportation</a:t>
            </a:r>
          </a:p>
        </p:txBody>
      </p:sp>
      <p:sp>
        <p:nvSpPr>
          <p:cNvPr id="13" name="Rectangle 204"/>
          <p:cNvSpPr>
            <a:spLocks noChangeArrowheads="1"/>
          </p:cNvSpPr>
          <p:nvPr/>
        </p:nvSpPr>
        <p:spPr bwMode="auto">
          <a:xfrm>
            <a:off x="4695826" y="1959252"/>
            <a:ext cx="464934" cy="2543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69056" tIns="34529" rIns="69056" bIns="34529">
            <a:spAutoFit/>
          </a:bodyPr>
          <a:lstStyle/>
          <a:p>
            <a:pPr defTabSz="685800" eaLnBrk="0" hangingPunct="0"/>
            <a:r>
              <a:rPr lang="en-US" altLang="en-US" sz="1200" b="1" dirty="0">
                <a:solidFill>
                  <a:prstClr val="black"/>
                </a:solidFill>
                <a:latin typeface="Calibri" panose="020F0502020204030204"/>
              </a:rPr>
              <a:t>State</a:t>
            </a:r>
          </a:p>
        </p:txBody>
      </p:sp>
      <p:sp>
        <p:nvSpPr>
          <p:cNvPr id="14" name="Rectangle 205"/>
          <p:cNvSpPr>
            <a:spLocks noChangeArrowheads="1"/>
          </p:cNvSpPr>
          <p:nvPr/>
        </p:nvSpPr>
        <p:spPr bwMode="auto">
          <a:xfrm>
            <a:off x="5086350" y="2057400"/>
            <a:ext cx="573682" cy="2543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69056" tIns="34529" rIns="69056" bIns="34529">
            <a:spAutoFit/>
          </a:bodyPr>
          <a:lstStyle/>
          <a:p>
            <a:pPr defTabSz="685800" eaLnBrk="0" hangingPunct="0"/>
            <a:r>
              <a:rPr lang="en-US" altLang="en-US" sz="1200" b="1" dirty="0">
                <a:solidFill>
                  <a:prstClr val="black"/>
                </a:solidFill>
                <a:latin typeface="Calibri" panose="020F0502020204030204"/>
              </a:rPr>
              <a:t>Energy</a:t>
            </a:r>
          </a:p>
        </p:txBody>
      </p:sp>
      <p:sp>
        <p:nvSpPr>
          <p:cNvPr id="15" name="Rectangle 206"/>
          <p:cNvSpPr>
            <a:spLocks noChangeArrowheads="1"/>
          </p:cNvSpPr>
          <p:nvPr/>
        </p:nvSpPr>
        <p:spPr bwMode="auto">
          <a:xfrm>
            <a:off x="1277541" y="2562484"/>
            <a:ext cx="851066" cy="2543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69056" tIns="34529" rIns="69056" bIns="34529">
            <a:spAutoFit/>
          </a:bodyPr>
          <a:lstStyle/>
          <a:p>
            <a:pPr defTabSz="685800" eaLnBrk="0" hangingPunct="0"/>
            <a:r>
              <a:rPr lang="en-US" altLang="en-US" sz="1200" b="1" dirty="0">
                <a:solidFill>
                  <a:prstClr val="black"/>
                </a:solidFill>
                <a:latin typeface="Calibri" panose="020F0502020204030204"/>
              </a:rPr>
              <a:t>Agriculture</a:t>
            </a:r>
          </a:p>
        </p:txBody>
      </p:sp>
      <p:sp>
        <p:nvSpPr>
          <p:cNvPr id="16" name="Rectangle 207"/>
          <p:cNvSpPr>
            <a:spLocks noChangeArrowheads="1"/>
          </p:cNvSpPr>
          <p:nvPr/>
        </p:nvSpPr>
        <p:spPr bwMode="auto">
          <a:xfrm>
            <a:off x="6032897" y="2251713"/>
            <a:ext cx="459035" cy="2543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69056" tIns="34529" rIns="69056" bIns="34529">
            <a:spAutoFit/>
          </a:bodyPr>
          <a:lstStyle/>
          <a:p>
            <a:pPr defTabSz="685800" eaLnBrk="0" hangingPunct="0"/>
            <a:r>
              <a:rPr lang="en-US" altLang="en-US" sz="1200" b="1" dirty="0">
                <a:solidFill>
                  <a:prstClr val="black"/>
                </a:solidFill>
                <a:latin typeface="Calibri" panose="020F0502020204030204"/>
              </a:rPr>
              <a:t>Navy</a:t>
            </a:r>
          </a:p>
        </p:txBody>
      </p:sp>
      <p:sp>
        <p:nvSpPr>
          <p:cNvPr id="17" name="Rectangle 209"/>
          <p:cNvSpPr>
            <a:spLocks noChangeArrowheads="1"/>
          </p:cNvSpPr>
          <p:nvPr/>
        </p:nvSpPr>
        <p:spPr bwMode="auto">
          <a:xfrm>
            <a:off x="3304228" y="1883819"/>
            <a:ext cx="484876" cy="4390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69056" tIns="34529" rIns="69056" bIns="34529">
            <a:spAutoFit/>
          </a:bodyPr>
          <a:lstStyle/>
          <a:p>
            <a:pPr algn="ctr" defTabSz="685800" eaLnBrk="0" hangingPunct="0"/>
            <a:r>
              <a:rPr lang="en-US" altLang="en-US" sz="1200" b="1" dirty="0">
                <a:solidFill>
                  <a:prstClr val="black"/>
                </a:solidFill>
                <a:latin typeface="Calibri" panose="020F0502020204030204"/>
              </a:rPr>
              <a:t>Air</a:t>
            </a:r>
            <a:endParaRPr lang="en-US" altLang="en-US" sz="1200" b="1" dirty="0">
              <a:solidFill>
                <a:srgbClr val="0000FF"/>
              </a:solidFill>
              <a:latin typeface="Calibri" panose="020F0502020204030204"/>
            </a:endParaRPr>
          </a:p>
          <a:p>
            <a:pPr algn="ctr" defTabSz="685800" eaLnBrk="0" hangingPunct="0"/>
            <a:r>
              <a:rPr lang="en-US" altLang="en-US" sz="1200" b="1" dirty="0">
                <a:solidFill>
                  <a:prstClr val="black"/>
                </a:solidFill>
                <a:latin typeface="Calibri" panose="020F0502020204030204"/>
              </a:rPr>
              <a:t>Force</a:t>
            </a:r>
          </a:p>
        </p:txBody>
      </p:sp>
      <p:sp>
        <p:nvSpPr>
          <p:cNvPr id="18" name="Rectangle 210"/>
          <p:cNvSpPr>
            <a:spLocks noChangeArrowheads="1"/>
          </p:cNvSpPr>
          <p:nvPr/>
        </p:nvSpPr>
        <p:spPr bwMode="auto">
          <a:xfrm>
            <a:off x="7442519" y="2663608"/>
            <a:ext cx="387221" cy="2543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69056" tIns="34529" rIns="69056" bIns="34529">
            <a:spAutoFit/>
          </a:bodyPr>
          <a:lstStyle/>
          <a:p>
            <a:pPr defTabSz="685800" eaLnBrk="0" hangingPunct="0"/>
            <a:r>
              <a:rPr lang="en-US" altLang="en-US" sz="1200" b="1" dirty="0">
                <a:solidFill>
                  <a:prstClr val="black"/>
                </a:solidFill>
                <a:latin typeface="Calibri" panose="020F0502020204030204"/>
              </a:rPr>
              <a:t>FAA</a:t>
            </a:r>
          </a:p>
        </p:txBody>
      </p:sp>
      <p:sp>
        <p:nvSpPr>
          <p:cNvPr id="19" name="Rectangle 212"/>
          <p:cNvSpPr>
            <a:spLocks noChangeArrowheads="1"/>
          </p:cNvSpPr>
          <p:nvPr/>
        </p:nvSpPr>
        <p:spPr bwMode="auto">
          <a:xfrm>
            <a:off x="6394252" y="2308622"/>
            <a:ext cx="685188" cy="2543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69056" tIns="34529" rIns="69056" bIns="34529">
            <a:spAutoFit/>
          </a:bodyPr>
          <a:lstStyle/>
          <a:p>
            <a:pPr defTabSz="685800" eaLnBrk="0" hangingPunct="0"/>
            <a:r>
              <a:rPr lang="en-US" altLang="en-US" sz="1200" b="1" dirty="0">
                <a:solidFill>
                  <a:prstClr val="black"/>
                </a:solidFill>
                <a:latin typeface="Calibri" panose="020F0502020204030204"/>
              </a:rPr>
              <a:t>Treasury</a:t>
            </a:r>
          </a:p>
        </p:txBody>
      </p:sp>
      <p:sp>
        <p:nvSpPr>
          <p:cNvPr id="20" name="Rectangle 213"/>
          <p:cNvSpPr>
            <a:spLocks noChangeArrowheads="1"/>
          </p:cNvSpPr>
          <p:nvPr/>
        </p:nvSpPr>
        <p:spPr bwMode="auto">
          <a:xfrm>
            <a:off x="1382911" y="3556449"/>
            <a:ext cx="565731" cy="2543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69056" tIns="34529" rIns="69056" bIns="34529">
            <a:spAutoFit/>
          </a:bodyPr>
          <a:lstStyle/>
          <a:p>
            <a:pPr defTabSz="685800" eaLnBrk="0" hangingPunct="0"/>
            <a:r>
              <a:rPr lang="en-US" altLang="en-US" sz="1200" b="1" dirty="0">
                <a:solidFill>
                  <a:prstClr val="black"/>
                </a:solidFill>
                <a:latin typeface="Calibri" panose="020F0502020204030204"/>
              </a:rPr>
              <a:t>Justice</a:t>
            </a:r>
          </a:p>
        </p:txBody>
      </p:sp>
      <p:sp>
        <p:nvSpPr>
          <p:cNvPr id="21" name="Rectangle 214"/>
          <p:cNvSpPr>
            <a:spLocks noChangeArrowheads="1"/>
          </p:cNvSpPr>
          <p:nvPr/>
        </p:nvSpPr>
        <p:spPr bwMode="auto">
          <a:xfrm>
            <a:off x="1268015" y="2970765"/>
            <a:ext cx="621901" cy="2543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69056" tIns="34529" rIns="69056" bIns="34529">
            <a:spAutoFit/>
          </a:bodyPr>
          <a:lstStyle/>
          <a:p>
            <a:pPr defTabSz="685800" eaLnBrk="0" hangingPunct="0"/>
            <a:r>
              <a:rPr lang="en-US" altLang="en-US" sz="1200" b="1" dirty="0">
                <a:solidFill>
                  <a:prstClr val="black"/>
                </a:solidFill>
                <a:latin typeface="Calibri" panose="020F0502020204030204"/>
              </a:rPr>
              <a:t>Interior</a:t>
            </a:r>
          </a:p>
        </p:txBody>
      </p:sp>
      <p:sp>
        <p:nvSpPr>
          <p:cNvPr id="22" name="Rectangle 215"/>
          <p:cNvSpPr>
            <a:spLocks noChangeArrowheads="1"/>
          </p:cNvSpPr>
          <p:nvPr/>
        </p:nvSpPr>
        <p:spPr bwMode="auto">
          <a:xfrm>
            <a:off x="3751297" y="2067175"/>
            <a:ext cx="496674" cy="2543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69056" tIns="34529" rIns="69056" bIns="34529">
            <a:spAutoFit/>
          </a:bodyPr>
          <a:lstStyle/>
          <a:p>
            <a:pPr defTabSz="685800" eaLnBrk="0" hangingPunct="0"/>
            <a:r>
              <a:rPr lang="en-US" altLang="en-US" sz="1200" b="1" dirty="0">
                <a:solidFill>
                  <a:prstClr val="black"/>
                </a:solidFill>
                <a:latin typeface="Calibri" panose="020F0502020204030204"/>
              </a:rPr>
              <a:t>NASA</a:t>
            </a:r>
          </a:p>
        </p:txBody>
      </p:sp>
      <p:sp>
        <p:nvSpPr>
          <p:cNvPr id="23" name="Rectangle 216"/>
          <p:cNvSpPr>
            <a:spLocks noChangeArrowheads="1"/>
          </p:cNvSpPr>
          <p:nvPr/>
        </p:nvSpPr>
        <p:spPr bwMode="auto">
          <a:xfrm>
            <a:off x="7491904" y="3093452"/>
            <a:ext cx="383117" cy="2543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69056" tIns="34529" rIns="69056" bIns="34529">
            <a:spAutoFit/>
          </a:bodyPr>
          <a:lstStyle/>
          <a:p>
            <a:pPr defTabSz="685800" eaLnBrk="0" hangingPunct="0"/>
            <a:r>
              <a:rPr lang="en-US" altLang="en-US" sz="1200" b="1" dirty="0">
                <a:solidFill>
                  <a:prstClr val="black"/>
                </a:solidFill>
                <a:latin typeface="Calibri" panose="020F0502020204030204"/>
              </a:rPr>
              <a:t>NSF</a:t>
            </a:r>
          </a:p>
        </p:txBody>
      </p:sp>
      <p:sp>
        <p:nvSpPr>
          <p:cNvPr id="24" name="Rectangle 217"/>
          <p:cNvSpPr>
            <a:spLocks noChangeArrowheads="1"/>
          </p:cNvSpPr>
          <p:nvPr/>
        </p:nvSpPr>
        <p:spPr bwMode="auto">
          <a:xfrm>
            <a:off x="4232372" y="1719903"/>
            <a:ext cx="548227" cy="4390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69056" tIns="34529" rIns="69056" bIns="34529">
            <a:spAutoFit/>
          </a:bodyPr>
          <a:lstStyle/>
          <a:p>
            <a:pPr algn="ctr" defTabSz="685800" eaLnBrk="0" hangingPunct="0"/>
            <a:r>
              <a:rPr lang="en-US" altLang="en-US" sz="1200" b="1" dirty="0">
                <a:solidFill>
                  <a:srgbClr val="FD2121"/>
                </a:solidFill>
                <a:latin typeface="Calibri" panose="020F0502020204030204"/>
              </a:rPr>
              <a:t>Chair</a:t>
            </a:r>
          </a:p>
          <a:p>
            <a:pPr algn="ctr" defTabSz="685800" eaLnBrk="0" hangingPunct="0"/>
            <a:r>
              <a:rPr lang="en-US" altLang="en-US" sz="1200" b="1" dirty="0">
                <a:solidFill>
                  <a:srgbClr val="FD2121"/>
                </a:solidFill>
                <a:latin typeface="Calibri" panose="020F0502020204030204"/>
              </a:rPr>
              <a:t>(NTIA)</a:t>
            </a:r>
          </a:p>
        </p:txBody>
      </p:sp>
      <p:sp>
        <p:nvSpPr>
          <p:cNvPr id="25" name="Rectangle 1156"/>
          <p:cNvSpPr>
            <a:spLocks noChangeArrowheads="1"/>
          </p:cNvSpPr>
          <p:nvPr/>
        </p:nvSpPr>
        <p:spPr bwMode="auto">
          <a:xfrm>
            <a:off x="2556143" y="4735373"/>
            <a:ext cx="481349" cy="2543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69056" tIns="34529" rIns="69056" bIns="34529">
            <a:spAutoFit/>
          </a:bodyPr>
          <a:lstStyle/>
          <a:p>
            <a:pPr defTabSz="685800" eaLnBrk="0" hangingPunct="0"/>
            <a:r>
              <a:rPr lang="en-US" altLang="en-US" sz="1200" b="1" dirty="0">
                <a:solidFill>
                  <a:prstClr val="black"/>
                </a:solidFill>
                <a:latin typeface="Calibri" panose="020F0502020204030204"/>
              </a:rPr>
              <a:t>Army</a:t>
            </a:r>
          </a:p>
        </p:txBody>
      </p:sp>
      <p:sp>
        <p:nvSpPr>
          <p:cNvPr id="26" name="TextBox 25"/>
          <p:cNvSpPr txBox="1"/>
          <p:nvPr/>
        </p:nvSpPr>
        <p:spPr>
          <a:xfrm>
            <a:off x="1143000" y="5600701"/>
            <a:ext cx="4686300" cy="276999"/>
          </a:xfrm>
          <a:prstGeom prst="rect">
            <a:avLst/>
          </a:prstGeom>
          <a:noFill/>
        </p:spPr>
        <p:txBody>
          <a:bodyPr wrap="square" rtlCol="0">
            <a:spAutoFit/>
          </a:bodyPr>
          <a:lstStyle/>
          <a:p>
            <a:pPr defTabSz="685800"/>
            <a:r>
              <a:rPr lang="en-US" sz="1200" dirty="0">
                <a:solidFill>
                  <a:prstClr val="black"/>
                </a:solidFill>
                <a:latin typeface="Calibri" panose="020F0502020204030204"/>
              </a:rPr>
              <a:t>* Observers: Defense (DISA), NSA and FDA</a:t>
            </a:r>
          </a:p>
        </p:txBody>
      </p:sp>
      <p:sp>
        <p:nvSpPr>
          <p:cNvPr id="27" name="Slide Number Placeholder 2"/>
          <p:cNvSpPr>
            <a:spLocks noGrp="1"/>
          </p:cNvSpPr>
          <p:nvPr>
            <p:ph type="sldNum" sz="quarter" idx="4294967295"/>
          </p:nvPr>
        </p:nvSpPr>
        <p:spPr>
          <a:xfrm>
            <a:off x="6343650" y="5600701"/>
            <a:ext cx="1600200" cy="273844"/>
          </a:xfrm>
          <a:prstGeom prst="rect">
            <a:avLst/>
          </a:prstGeom>
        </p:spPr>
        <p:txBody>
          <a:bodyPr/>
          <a:lstStyle/>
          <a:p>
            <a:pPr defTabSz="685800"/>
            <a:r>
              <a:rPr lang="en-US" dirty="0">
                <a:solidFill>
                  <a:prstClr val="black"/>
                </a:solidFill>
                <a:effectLst>
                  <a:outerShdw blurRad="38100" dist="38100" dir="2700000" algn="tl">
                    <a:srgbClr val="000000">
                      <a:alpha val="43137"/>
                    </a:srgbClr>
                  </a:outerShdw>
                </a:effectLst>
                <a:latin typeface="Calibri" panose="020F0502020204030204"/>
              </a:rPr>
              <a:t>18</a:t>
            </a:r>
          </a:p>
        </p:txBody>
      </p:sp>
    </p:spTree>
    <p:extLst>
      <p:ext uri="{BB962C8B-B14F-4D97-AF65-F5344CB8AC3E}">
        <p14:creationId xmlns:p14="http://schemas.microsoft.com/office/powerpoint/2010/main" val="134553837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95EF5E-408D-1A03-C72E-FA2F6C700375}"/>
              </a:ext>
            </a:extLst>
          </p:cNvPr>
          <p:cNvSpPr>
            <a:spLocks noGrp="1"/>
          </p:cNvSpPr>
          <p:nvPr>
            <p:ph type="title"/>
          </p:nvPr>
        </p:nvSpPr>
        <p:spPr>
          <a:xfrm>
            <a:off x="914400" y="381000"/>
            <a:ext cx="7315200" cy="685800"/>
          </a:xfrm>
        </p:spPr>
        <p:txBody>
          <a:bodyPr/>
          <a:lstStyle/>
          <a:p>
            <a:r>
              <a:rPr lang="en-US" b="1" dirty="0"/>
              <a:t>IRAC Subcommittees</a:t>
            </a:r>
          </a:p>
        </p:txBody>
      </p:sp>
      <p:sp>
        <p:nvSpPr>
          <p:cNvPr id="3" name="Slide Number Placeholder 2">
            <a:extLst>
              <a:ext uri="{FF2B5EF4-FFF2-40B4-BE49-F238E27FC236}">
                <a16:creationId xmlns:a16="http://schemas.microsoft.com/office/drawing/2014/main" id="{7812A9DB-56E3-A1E4-5B5A-B85D38756978}"/>
              </a:ext>
            </a:extLst>
          </p:cNvPr>
          <p:cNvSpPr>
            <a:spLocks noGrp="1"/>
          </p:cNvSpPr>
          <p:nvPr>
            <p:ph type="sldNum" sz="quarter" idx="4"/>
          </p:nvPr>
        </p:nvSpPr>
        <p:spPr/>
        <p:txBody>
          <a:bodyPr/>
          <a:lstStyle/>
          <a:p>
            <a:fld id="{C4E3D097-A581-4933-943F-92A622067F56}" type="slidenum">
              <a:rPr lang="en-US" smtClean="0"/>
              <a:t>14</a:t>
            </a:fld>
            <a:endParaRPr lang="en-US" dirty="0"/>
          </a:p>
        </p:txBody>
      </p:sp>
      <p:sp>
        <p:nvSpPr>
          <p:cNvPr id="4" name="Text Placeholder 3">
            <a:extLst>
              <a:ext uri="{FF2B5EF4-FFF2-40B4-BE49-F238E27FC236}">
                <a16:creationId xmlns:a16="http://schemas.microsoft.com/office/drawing/2014/main" id="{C1FD3494-4CF4-7D1C-3375-AC28F2D44200}"/>
              </a:ext>
            </a:extLst>
          </p:cNvPr>
          <p:cNvSpPr>
            <a:spLocks noGrp="1"/>
          </p:cNvSpPr>
          <p:nvPr>
            <p:ph type="body" sz="quarter" idx="10"/>
          </p:nvPr>
        </p:nvSpPr>
        <p:spPr>
          <a:xfrm>
            <a:off x="381000" y="1524000"/>
            <a:ext cx="8458200" cy="4495800"/>
          </a:xfrm>
        </p:spPr>
        <p:txBody>
          <a:bodyPr>
            <a:normAutofit fontScale="62500" lnSpcReduction="20000"/>
          </a:bodyPr>
          <a:lstStyle/>
          <a:p>
            <a:r>
              <a:rPr lang="en-US" b="1" dirty="0"/>
              <a:t>Emergency Planning Subcommittee (EPS)</a:t>
            </a:r>
          </a:p>
          <a:p>
            <a:pPr lvl="1"/>
            <a:r>
              <a:rPr lang="en-US" dirty="0"/>
              <a:t>Reviews National Security and Emergency Preparedness (NSEP) planning for spectrum-dependent systems.</a:t>
            </a:r>
          </a:p>
          <a:p>
            <a:r>
              <a:rPr lang="en-US" b="1" dirty="0"/>
              <a:t>Frequency Assignment Subcommittee (FAS)</a:t>
            </a:r>
          </a:p>
          <a:p>
            <a:pPr lvl="1"/>
            <a:r>
              <a:rPr lang="en-US" dirty="0"/>
              <a:t>Assignment and coordination of radio frequencies.</a:t>
            </a:r>
          </a:p>
          <a:p>
            <a:r>
              <a:rPr lang="en-US" b="1" dirty="0"/>
              <a:t>Radio Conference Subcommittee (RCS)</a:t>
            </a:r>
          </a:p>
          <a:p>
            <a:pPr lvl="1"/>
            <a:r>
              <a:rPr lang="en-US" dirty="0"/>
              <a:t>Preparing for CITEL and ITU conferences and meetings.</a:t>
            </a:r>
          </a:p>
          <a:p>
            <a:r>
              <a:rPr lang="en-US" b="1" dirty="0"/>
              <a:t>Space Systems Subcommittee (SSS)</a:t>
            </a:r>
          </a:p>
          <a:p>
            <a:pPr lvl="1"/>
            <a:r>
              <a:rPr lang="en-US" dirty="0"/>
              <a:t>International registration of federal government satellite systems with the ITU.</a:t>
            </a:r>
          </a:p>
          <a:p>
            <a:r>
              <a:rPr lang="en-US" b="1" dirty="0"/>
              <a:t>Spectrum Planning Subcommittee (SPS)</a:t>
            </a:r>
          </a:p>
          <a:p>
            <a:pPr lvl="1"/>
            <a:r>
              <a:rPr lang="en-US" dirty="0"/>
              <a:t>Apportionment of spectrum space for the support of established or anticipated radio services and among federal users.</a:t>
            </a:r>
          </a:p>
          <a:p>
            <a:r>
              <a:rPr lang="en-US" b="1" dirty="0"/>
              <a:t>Technical Subcommittee (TSC)</a:t>
            </a:r>
          </a:p>
          <a:p>
            <a:pPr lvl="1"/>
            <a:r>
              <a:rPr lang="en-US" dirty="0"/>
              <a:t>Addressing issues that relate to the technical aspects of the use of the electromagnetic spectrum, such as technical standards, propagation, EMC, etc.</a:t>
            </a:r>
          </a:p>
          <a:p>
            <a:r>
              <a:rPr lang="en-US" b="1" dirty="0"/>
              <a:t>Ad Hoc groups (task groups)</a:t>
            </a:r>
          </a:p>
        </p:txBody>
      </p:sp>
    </p:spTree>
    <p:extLst>
      <p:ext uri="{BB962C8B-B14F-4D97-AF65-F5344CB8AC3E}">
        <p14:creationId xmlns:p14="http://schemas.microsoft.com/office/powerpoint/2010/main" val="348597444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33400"/>
            <a:ext cx="7315200" cy="685800"/>
          </a:xfrm>
        </p:spPr>
        <p:txBody>
          <a:bodyPr/>
          <a:lstStyle/>
          <a:p>
            <a:r>
              <a:rPr lang="en-US" b="1" dirty="0"/>
              <a:t>NTIA Manual or ‘Red Book’</a:t>
            </a:r>
          </a:p>
        </p:txBody>
      </p:sp>
      <p:sp>
        <p:nvSpPr>
          <p:cNvPr id="3" name="Slide Number Placeholder 2"/>
          <p:cNvSpPr>
            <a:spLocks noGrp="1"/>
          </p:cNvSpPr>
          <p:nvPr>
            <p:ph type="sldNum" sz="quarter" idx="4"/>
          </p:nvPr>
        </p:nvSpPr>
        <p:spPr/>
        <p:txBody>
          <a:bodyPr/>
          <a:lstStyle/>
          <a:p>
            <a:fld id="{C4E3D097-A581-4933-943F-92A622067F56}" type="slidenum">
              <a:rPr lang="en-US" smtClean="0"/>
              <a:t>15</a:t>
            </a:fld>
            <a:endParaRPr lang="en-US" dirty="0"/>
          </a:p>
        </p:txBody>
      </p:sp>
      <p:sp>
        <p:nvSpPr>
          <p:cNvPr id="4" name="Text Placeholder 3"/>
          <p:cNvSpPr>
            <a:spLocks noGrp="1"/>
          </p:cNvSpPr>
          <p:nvPr>
            <p:ph type="body" sz="quarter" idx="10"/>
          </p:nvPr>
        </p:nvSpPr>
        <p:spPr>
          <a:xfrm>
            <a:off x="415180" y="1600200"/>
            <a:ext cx="7162800" cy="4114800"/>
          </a:xfrm>
        </p:spPr>
        <p:txBody>
          <a:bodyPr>
            <a:normAutofit fontScale="85000" lnSpcReduction="10000"/>
          </a:bodyPr>
          <a:lstStyle/>
          <a:p>
            <a:r>
              <a:rPr lang="en-US" sz="2800" i="1" dirty="0"/>
              <a:t>Manual of Regulations and Procedures for Federal Radio Frequency Management </a:t>
            </a:r>
            <a:r>
              <a:rPr lang="en-US" sz="2800" dirty="0"/>
              <a:t>(Red Book)</a:t>
            </a:r>
          </a:p>
          <a:p>
            <a:r>
              <a:rPr lang="en-US" sz="2800" dirty="0"/>
              <a:t>Incorporated by reference into Code of Federal Regulations</a:t>
            </a:r>
          </a:p>
          <a:p>
            <a:pPr lvl="1"/>
            <a:r>
              <a:rPr lang="en-US" sz="2400" dirty="0"/>
              <a:t>Specifically, 47 CFR, Section 300.1</a:t>
            </a:r>
          </a:p>
          <a:p>
            <a:r>
              <a:rPr lang="en-US" sz="2800" dirty="0"/>
              <a:t>Federal agencies must comply with the Manual when requesting or using radio frequency spectrum</a:t>
            </a:r>
          </a:p>
          <a:p>
            <a:r>
              <a:rPr lang="en-US" sz="2800" dirty="0"/>
              <a:t>11 Chapters and 15 Annexes</a:t>
            </a:r>
          </a:p>
          <a:p>
            <a:r>
              <a:rPr lang="en-US" sz="2800" dirty="0"/>
              <a:t>Proposed changes are discussed in the IRAC with final approval by NTIA</a:t>
            </a:r>
          </a:p>
        </p:txBody>
      </p:sp>
      <p:pic>
        <p:nvPicPr>
          <p:cNvPr id="6" name="Picture 2" descr="Redbook"/>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15200" y="352350"/>
            <a:ext cx="1571664" cy="23908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8844277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381000"/>
            <a:ext cx="7315200" cy="685800"/>
          </a:xfrm>
        </p:spPr>
        <p:txBody>
          <a:bodyPr/>
          <a:lstStyle/>
          <a:p>
            <a:r>
              <a:rPr lang="en-US" b="1" dirty="0"/>
              <a:t>NTIA Manual Contents</a:t>
            </a:r>
          </a:p>
        </p:txBody>
      </p:sp>
      <p:sp>
        <p:nvSpPr>
          <p:cNvPr id="3" name="Slide Number Placeholder 2"/>
          <p:cNvSpPr>
            <a:spLocks noGrp="1"/>
          </p:cNvSpPr>
          <p:nvPr>
            <p:ph type="sldNum" sz="quarter" idx="4"/>
          </p:nvPr>
        </p:nvSpPr>
        <p:spPr/>
        <p:txBody>
          <a:bodyPr/>
          <a:lstStyle/>
          <a:p>
            <a:fld id="{C4E3D097-A581-4933-943F-92A622067F56}" type="slidenum">
              <a:rPr lang="en-US" smtClean="0"/>
              <a:t>16</a:t>
            </a:fld>
            <a:endParaRPr lang="en-US" dirty="0"/>
          </a:p>
        </p:txBody>
      </p:sp>
      <p:sp>
        <p:nvSpPr>
          <p:cNvPr id="4" name="Text Placeholder 3"/>
          <p:cNvSpPr>
            <a:spLocks noGrp="1"/>
          </p:cNvSpPr>
          <p:nvPr>
            <p:ph type="body" sz="quarter" idx="10"/>
          </p:nvPr>
        </p:nvSpPr>
        <p:spPr>
          <a:xfrm>
            <a:off x="685800" y="1371600"/>
            <a:ext cx="8077200" cy="4724400"/>
          </a:xfrm>
        </p:spPr>
        <p:txBody>
          <a:bodyPr>
            <a:noAutofit/>
          </a:bodyPr>
          <a:lstStyle/>
          <a:p>
            <a:pPr lvl="0">
              <a:buFont typeface="+mj-lt"/>
              <a:buAutoNum type="arabicPeriod"/>
            </a:pPr>
            <a:r>
              <a:rPr lang="en-US" sz="1800" b="1" dirty="0"/>
              <a:t>Authority and Organization</a:t>
            </a:r>
            <a:endParaRPr lang="en-US" sz="1800" dirty="0"/>
          </a:p>
          <a:p>
            <a:pPr lvl="0">
              <a:buFont typeface="+mj-lt"/>
              <a:buAutoNum type="arabicPeriod"/>
            </a:pPr>
            <a:r>
              <a:rPr lang="en-US" sz="1800" b="1" dirty="0"/>
              <a:t>Telecommunication Policy</a:t>
            </a:r>
            <a:endParaRPr lang="en-US" sz="1800" dirty="0"/>
          </a:p>
          <a:p>
            <a:pPr lvl="0">
              <a:buFont typeface="+mj-lt"/>
              <a:buAutoNum type="arabicPeriod"/>
            </a:pPr>
            <a:r>
              <a:rPr lang="en-US" sz="1800" b="1" dirty="0"/>
              <a:t>International Matters</a:t>
            </a:r>
            <a:endParaRPr lang="en-US" sz="1800" dirty="0"/>
          </a:p>
          <a:p>
            <a:pPr lvl="0">
              <a:buFont typeface="+mj-lt"/>
              <a:buAutoNum type="arabicPeriod"/>
            </a:pPr>
            <a:r>
              <a:rPr lang="en-US" sz="1800" b="1" dirty="0"/>
              <a:t>Allocations, Allotments and Plans</a:t>
            </a:r>
            <a:endParaRPr lang="en-US" sz="1800" dirty="0"/>
          </a:p>
          <a:p>
            <a:pPr lvl="0">
              <a:buFont typeface="+mj-lt"/>
              <a:buAutoNum type="arabicPeriod"/>
            </a:pPr>
            <a:r>
              <a:rPr lang="en-US" sz="1800" b="1" dirty="0"/>
              <a:t>Spectrum Standards</a:t>
            </a:r>
            <a:endParaRPr lang="en-US" sz="1800" dirty="0"/>
          </a:p>
          <a:p>
            <a:pPr lvl="0">
              <a:buFont typeface="+mj-lt"/>
              <a:buAutoNum type="arabicPeriod"/>
            </a:pPr>
            <a:r>
              <a:rPr lang="en-US" sz="1800" b="1" dirty="0"/>
              <a:t>Definitions and Particulars of Assignments</a:t>
            </a:r>
            <a:endParaRPr lang="en-US" sz="1800" dirty="0"/>
          </a:p>
          <a:p>
            <a:pPr lvl="0">
              <a:buFont typeface="+mj-lt"/>
              <a:buAutoNum type="arabicPeriod"/>
            </a:pPr>
            <a:r>
              <a:rPr lang="en-US" sz="1800" b="1" dirty="0"/>
              <a:t>Authorized Frequency Usage</a:t>
            </a:r>
            <a:endParaRPr lang="en-US" sz="1800" dirty="0"/>
          </a:p>
          <a:p>
            <a:pPr lvl="0">
              <a:buFont typeface="+mj-lt"/>
              <a:buAutoNum type="arabicPeriod"/>
            </a:pPr>
            <a:r>
              <a:rPr lang="en-US" sz="1800" b="1" dirty="0"/>
              <a:t>Procedures and Principles for the Assignment and Coordination of Frequencies</a:t>
            </a:r>
            <a:endParaRPr lang="en-US" sz="1800" dirty="0"/>
          </a:p>
          <a:p>
            <a:pPr lvl="0">
              <a:buFont typeface="+mj-lt"/>
              <a:buAutoNum type="arabicPeriod"/>
            </a:pPr>
            <a:r>
              <a:rPr lang="en-US" sz="1800" b="1" dirty="0"/>
              <a:t>Preparation of Applications for Frequency Assignment Action</a:t>
            </a:r>
            <a:endParaRPr lang="en-US" sz="1800" dirty="0"/>
          </a:p>
          <a:p>
            <a:pPr lvl="0">
              <a:buFont typeface="+mj-lt"/>
              <a:buAutoNum type="arabicPeriod"/>
              <a:tabLst>
                <a:tab pos="6119813" algn="l"/>
              </a:tabLst>
            </a:pPr>
            <a:r>
              <a:rPr lang="en-US" sz="1800" b="1" dirty="0"/>
              <a:t>Procedures for the Review of  Telecommunications Systems </a:t>
            </a:r>
            <a:endParaRPr lang="en-US" sz="1800" dirty="0"/>
          </a:p>
          <a:p>
            <a:pPr lvl="0">
              <a:buFont typeface="+mj-lt"/>
              <a:buAutoNum type="arabicPeriod"/>
            </a:pPr>
            <a:r>
              <a:rPr lang="en-US" sz="1800" b="1" dirty="0"/>
              <a:t>Public Access to the Federal Spectrum Management Process</a:t>
            </a:r>
          </a:p>
          <a:p>
            <a:pPr lvl="0">
              <a:buFont typeface="+mj-lt"/>
              <a:buAutoNum type="arabicPeriod"/>
            </a:pPr>
            <a:endParaRPr lang="en-US" sz="1800" b="1" dirty="0"/>
          </a:p>
          <a:p>
            <a:pPr marL="0" lvl="0" indent="0">
              <a:buNone/>
            </a:pPr>
            <a:r>
              <a:rPr lang="en-US" sz="2000" b="1" dirty="0"/>
              <a:t>Plus 15 Annexes </a:t>
            </a:r>
            <a:endParaRPr lang="en-US" sz="2000" dirty="0"/>
          </a:p>
          <a:p>
            <a:pPr>
              <a:buFont typeface="+mj-lt"/>
              <a:buAutoNum type="arabicPeriod"/>
            </a:pPr>
            <a:endParaRPr lang="en-US" sz="2000" b="1" dirty="0"/>
          </a:p>
          <a:p>
            <a:pPr marL="0" indent="0">
              <a:buNone/>
            </a:pPr>
            <a:endParaRPr lang="en-US" sz="2400" dirty="0"/>
          </a:p>
        </p:txBody>
      </p:sp>
    </p:spTree>
    <p:extLst>
      <p:ext uri="{BB962C8B-B14F-4D97-AF65-F5344CB8AC3E}">
        <p14:creationId xmlns:p14="http://schemas.microsoft.com/office/powerpoint/2010/main" val="337414230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E5F6CE-20FB-8739-7868-62CA916ADB84}"/>
              </a:ext>
            </a:extLst>
          </p:cNvPr>
          <p:cNvSpPr>
            <a:spLocks noGrp="1"/>
          </p:cNvSpPr>
          <p:nvPr>
            <p:ph type="title"/>
          </p:nvPr>
        </p:nvSpPr>
        <p:spPr/>
        <p:txBody>
          <a:bodyPr/>
          <a:lstStyle/>
          <a:p>
            <a:r>
              <a:rPr lang="en-US" b="1" dirty="0"/>
              <a:t>Coordination with Other Regulators</a:t>
            </a:r>
          </a:p>
        </p:txBody>
      </p:sp>
      <p:sp>
        <p:nvSpPr>
          <p:cNvPr id="3" name="Slide Number Placeholder 2">
            <a:extLst>
              <a:ext uri="{FF2B5EF4-FFF2-40B4-BE49-F238E27FC236}">
                <a16:creationId xmlns:a16="http://schemas.microsoft.com/office/drawing/2014/main" id="{9740E5D5-6635-DC38-A642-0F3B09FF3F8A}"/>
              </a:ext>
            </a:extLst>
          </p:cNvPr>
          <p:cNvSpPr>
            <a:spLocks noGrp="1"/>
          </p:cNvSpPr>
          <p:nvPr>
            <p:ph type="sldNum" sz="quarter" idx="4"/>
          </p:nvPr>
        </p:nvSpPr>
        <p:spPr/>
        <p:txBody>
          <a:bodyPr/>
          <a:lstStyle/>
          <a:p>
            <a:fld id="{C4E3D097-A581-4933-943F-92A622067F56}" type="slidenum">
              <a:rPr lang="en-US" smtClean="0"/>
              <a:t>17</a:t>
            </a:fld>
            <a:endParaRPr lang="en-US" dirty="0"/>
          </a:p>
        </p:txBody>
      </p:sp>
      <p:sp>
        <p:nvSpPr>
          <p:cNvPr id="4" name="Text Placeholder 3">
            <a:extLst>
              <a:ext uri="{FF2B5EF4-FFF2-40B4-BE49-F238E27FC236}">
                <a16:creationId xmlns:a16="http://schemas.microsoft.com/office/drawing/2014/main" id="{5BA0D723-1908-75E2-F60A-D9E46102BA7F}"/>
              </a:ext>
            </a:extLst>
          </p:cNvPr>
          <p:cNvSpPr>
            <a:spLocks noGrp="1"/>
          </p:cNvSpPr>
          <p:nvPr>
            <p:ph type="body" sz="quarter" idx="10"/>
          </p:nvPr>
        </p:nvSpPr>
        <p:spPr>
          <a:xfrm>
            <a:off x="76200" y="1600200"/>
            <a:ext cx="7029450" cy="4343400"/>
          </a:xfrm>
        </p:spPr>
        <p:txBody>
          <a:bodyPr>
            <a:normAutofit/>
          </a:bodyPr>
          <a:lstStyle/>
          <a:p>
            <a:pPr marR="0" lvl="1">
              <a:lnSpc>
                <a:spcPct val="107000"/>
              </a:lnSpc>
              <a:spcBef>
                <a:spcPts val="0"/>
              </a:spcBef>
              <a:spcAft>
                <a:spcPts val="0"/>
              </a:spcAft>
              <a:buFont typeface="Wingdings" panose="05000000000000000000" pitchFamily="2" charset="2"/>
              <a:buChar char="Ø"/>
            </a:pPr>
            <a:r>
              <a:rPr lang="en-US" kern="100" dirty="0">
                <a:effectLst/>
                <a:latin typeface="Calibri" panose="020F0502020204030204" pitchFamily="34" charset="0"/>
                <a:ea typeface="Calibri" panose="020F0502020204030204" pitchFamily="34" charset="0"/>
                <a:cs typeface="Times New Roman" panose="02020603050405020304" pitchFamily="18" charset="0"/>
              </a:rPr>
              <a:t>National Coordination</a:t>
            </a:r>
          </a:p>
          <a:p>
            <a:pPr lvl="2">
              <a:lnSpc>
                <a:spcPct val="107000"/>
              </a:lnSpc>
              <a:spcBef>
                <a:spcPts val="0"/>
              </a:spcBef>
              <a:buFont typeface="Wingdings" panose="05000000000000000000" pitchFamily="2" charset="2"/>
              <a:buChar char="v"/>
            </a:pPr>
            <a:r>
              <a:rPr lang="en-US" kern="100" dirty="0">
                <a:effectLst/>
                <a:latin typeface="Calibri" panose="020F0502020204030204" pitchFamily="34" charset="0"/>
                <a:ea typeface="Calibri" panose="020F0502020204030204" pitchFamily="34" charset="0"/>
                <a:cs typeface="Times New Roman" panose="02020603050405020304" pitchFamily="18" charset="0"/>
              </a:rPr>
              <a:t>FCC coordination: MOU, meetings, preliminary view of draft decisions on some matters</a:t>
            </a:r>
          </a:p>
          <a:p>
            <a:pPr lvl="2">
              <a:lnSpc>
                <a:spcPct val="107000"/>
              </a:lnSpc>
              <a:spcBef>
                <a:spcPts val="0"/>
              </a:spcBef>
              <a:buFont typeface="Wingdings" panose="05000000000000000000" pitchFamily="2" charset="2"/>
              <a:buChar char="v"/>
            </a:pPr>
            <a:r>
              <a:rPr lang="en-US" kern="100" dirty="0">
                <a:effectLst/>
                <a:latin typeface="Calibri" panose="020F0502020204030204" pitchFamily="34" charset="0"/>
                <a:ea typeface="Calibri" panose="020F0502020204030204" pitchFamily="34" charset="0"/>
                <a:cs typeface="Times New Roman" panose="02020603050405020304" pitchFamily="18" charset="0"/>
              </a:rPr>
              <a:t>Executive Branch:  PPSG and WH/OMB</a:t>
            </a:r>
          </a:p>
          <a:p>
            <a:pPr lvl="1">
              <a:lnSpc>
                <a:spcPct val="107000"/>
              </a:lnSpc>
              <a:spcBef>
                <a:spcPts val="0"/>
              </a:spcBef>
              <a:buFont typeface="Wingdings" panose="05000000000000000000" pitchFamily="2" charset="2"/>
              <a:buChar char="Ø"/>
            </a:pPr>
            <a:r>
              <a:rPr lang="en-US" kern="100" dirty="0">
                <a:effectLst/>
                <a:latin typeface="Calibri" panose="020F0502020204030204" pitchFamily="34" charset="0"/>
                <a:ea typeface="Calibri" panose="020F0502020204030204" pitchFamily="34" charset="0"/>
                <a:cs typeface="Times New Roman" panose="02020603050405020304" pitchFamily="18" charset="0"/>
              </a:rPr>
              <a:t>International Coordination: </a:t>
            </a:r>
          </a:p>
          <a:p>
            <a:pPr marR="0" lvl="2">
              <a:lnSpc>
                <a:spcPct val="107000"/>
              </a:lnSpc>
              <a:spcBef>
                <a:spcPts val="0"/>
              </a:spcBef>
              <a:spcAft>
                <a:spcPts val="0"/>
              </a:spcAft>
              <a:buFont typeface="Wingdings" panose="05000000000000000000" pitchFamily="2" charset="2"/>
              <a:buChar char="v"/>
            </a:pPr>
            <a:r>
              <a:rPr lang="en-US" kern="100" dirty="0">
                <a:effectLst/>
                <a:latin typeface="Calibri" panose="020F0502020204030204" pitchFamily="34" charset="0"/>
                <a:ea typeface="Calibri" panose="020F0502020204030204" pitchFamily="34" charset="0"/>
                <a:cs typeface="Times New Roman" panose="02020603050405020304" pitchFamily="18" charset="0"/>
              </a:rPr>
              <a:t>ITU-R Study Groups and Working Parties</a:t>
            </a:r>
          </a:p>
          <a:p>
            <a:pPr marR="0" lvl="2">
              <a:lnSpc>
                <a:spcPct val="107000"/>
              </a:lnSpc>
              <a:spcBef>
                <a:spcPts val="0"/>
              </a:spcBef>
              <a:spcAft>
                <a:spcPts val="0"/>
              </a:spcAft>
              <a:buFont typeface="Wingdings" panose="05000000000000000000" pitchFamily="2" charset="2"/>
              <a:buChar char="v"/>
            </a:pPr>
            <a:r>
              <a:rPr lang="en-US" kern="100" dirty="0">
                <a:effectLst/>
                <a:latin typeface="Calibri" panose="020F0502020204030204" pitchFamily="34" charset="0"/>
                <a:ea typeface="Calibri" panose="020F0502020204030204" pitchFamily="34" charset="0"/>
                <a:cs typeface="Times New Roman" panose="02020603050405020304" pitchFamily="18" charset="0"/>
              </a:rPr>
              <a:t>World Radiocommunication Conference prep</a:t>
            </a:r>
          </a:p>
          <a:p>
            <a:pPr marR="0" lvl="2">
              <a:lnSpc>
                <a:spcPct val="107000"/>
              </a:lnSpc>
              <a:spcBef>
                <a:spcPts val="0"/>
              </a:spcBef>
              <a:spcAft>
                <a:spcPts val="800"/>
              </a:spcAft>
              <a:buFont typeface="Wingdings" panose="05000000000000000000" pitchFamily="2" charset="2"/>
              <a:buChar char="v"/>
            </a:pPr>
            <a:r>
              <a:rPr lang="en-US" kern="100" dirty="0">
                <a:effectLst/>
                <a:latin typeface="Calibri" panose="020F0502020204030204" pitchFamily="34" charset="0"/>
                <a:ea typeface="Calibri" panose="020F0502020204030204" pitchFamily="34" charset="0"/>
                <a:cs typeface="Times New Roman" panose="02020603050405020304" pitchFamily="18" charset="0"/>
              </a:rPr>
              <a:t>CITEL – The Inter-American Telecommunications Commission (PCC.II)</a:t>
            </a:r>
          </a:p>
          <a:p>
            <a:endParaRPr lang="en-US" dirty="0"/>
          </a:p>
        </p:txBody>
      </p:sp>
      <p:pic>
        <p:nvPicPr>
          <p:cNvPr id="7" name="Picture 6" descr="A picture containing emblem, text, crest, symbol&#10;&#10;Description automatically generated">
            <a:extLst>
              <a:ext uri="{FF2B5EF4-FFF2-40B4-BE49-F238E27FC236}">
                <a16:creationId xmlns:a16="http://schemas.microsoft.com/office/drawing/2014/main" id="{35754F90-1908-1366-5A76-425C39E6571E}"/>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916783" y="1359989"/>
            <a:ext cx="2032000" cy="2032000"/>
          </a:xfrm>
          <a:prstGeom prst="rect">
            <a:avLst/>
          </a:prstGeom>
        </p:spPr>
      </p:pic>
      <p:pic>
        <p:nvPicPr>
          <p:cNvPr id="9" name="Picture 8" descr="A picture containing graphics, graphic design, logo, clipart&#10;&#10;Description automatically generated">
            <a:extLst>
              <a:ext uri="{FF2B5EF4-FFF2-40B4-BE49-F238E27FC236}">
                <a16:creationId xmlns:a16="http://schemas.microsoft.com/office/drawing/2014/main" id="{30D8D04A-61C1-6261-4161-D2BE3D1FC22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105650" y="3473087"/>
            <a:ext cx="1962150" cy="2324100"/>
          </a:xfrm>
          <a:prstGeom prst="rect">
            <a:avLst/>
          </a:prstGeom>
        </p:spPr>
      </p:pic>
    </p:spTree>
    <p:extLst>
      <p:ext uri="{BB962C8B-B14F-4D97-AF65-F5344CB8AC3E}">
        <p14:creationId xmlns:p14="http://schemas.microsoft.com/office/powerpoint/2010/main" val="287926498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491210-DB78-B1F9-A2AE-A19ACC15FB7F}"/>
              </a:ext>
            </a:extLst>
          </p:cNvPr>
          <p:cNvSpPr>
            <a:spLocks noGrp="1"/>
          </p:cNvSpPr>
          <p:nvPr>
            <p:ph type="title"/>
          </p:nvPr>
        </p:nvSpPr>
        <p:spPr>
          <a:xfrm>
            <a:off x="914400" y="381000"/>
            <a:ext cx="7315200" cy="685800"/>
          </a:xfrm>
        </p:spPr>
        <p:txBody>
          <a:bodyPr/>
          <a:lstStyle/>
          <a:p>
            <a:r>
              <a:rPr lang="en-US" b="1" dirty="0"/>
              <a:t>Summary &amp; Conclusions</a:t>
            </a:r>
          </a:p>
        </p:txBody>
      </p:sp>
      <p:sp>
        <p:nvSpPr>
          <p:cNvPr id="3" name="Slide Number Placeholder 2">
            <a:extLst>
              <a:ext uri="{FF2B5EF4-FFF2-40B4-BE49-F238E27FC236}">
                <a16:creationId xmlns:a16="http://schemas.microsoft.com/office/drawing/2014/main" id="{A686F326-EF8C-A651-E369-1C03839B518F}"/>
              </a:ext>
            </a:extLst>
          </p:cNvPr>
          <p:cNvSpPr>
            <a:spLocks noGrp="1"/>
          </p:cNvSpPr>
          <p:nvPr>
            <p:ph type="sldNum" sz="quarter" idx="4"/>
          </p:nvPr>
        </p:nvSpPr>
        <p:spPr/>
        <p:txBody>
          <a:bodyPr/>
          <a:lstStyle/>
          <a:p>
            <a:fld id="{C4E3D097-A581-4933-943F-92A622067F56}" type="slidenum">
              <a:rPr lang="en-US" smtClean="0"/>
              <a:t>18</a:t>
            </a:fld>
            <a:endParaRPr lang="en-US" dirty="0"/>
          </a:p>
        </p:txBody>
      </p:sp>
      <p:sp>
        <p:nvSpPr>
          <p:cNvPr id="4" name="Text Placeholder 3">
            <a:extLst>
              <a:ext uri="{FF2B5EF4-FFF2-40B4-BE49-F238E27FC236}">
                <a16:creationId xmlns:a16="http://schemas.microsoft.com/office/drawing/2014/main" id="{CD0D0472-778C-6BEE-CE24-E53B02E9BEF1}"/>
              </a:ext>
            </a:extLst>
          </p:cNvPr>
          <p:cNvSpPr>
            <a:spLocks noGrp="1"/>
          </p:cNvSpPr>
          <p:nvPr>
            <p:ph type="body" sz="quarter" idx="10"/>
          </p:nvPr>
        </p:nvSpPr>
        <p:spPr>
          <a:xfrm>
            <a:off x="685800" y="1371600"/>
            <a:ext cx="7620000" cy="4191000"/>
          </a:xfrm>
        </p:spPr>
        <p:txBody>
          <a:bodyPr>
            <a:normAutofit fontScale="92500" lnSpcReduction="10000"/>
          </a:bodyPr>
          <a:lstStyle/>
          <a:p>
            <a:r>
              <a:rPr lang="en-US" dirty="0"/>
              <a:t>Different countries have evolved varying ways to manage spectrum resources.</a:t>
            </a:r>
          </a:p>
          <a:p>
            <a:r>
              <a:rPr lang="en-US" dirty="0"/>
              <a:t>The U.S. has a uniquely large government sector with advanced wireless systems.</a:t>
            </a:r>
          </a:p>
          <a:p>
            <a:r>
              <a:rPr lang="en-US" dirty="0"/>
              <a:t>Government spectrum use can foster technology innovation and dual-use technologies.</a:t>
            </a:r>
          </a:p>
          <a:p>
            <a:r>
              <a:rPr lang="en-US" dirty="0"/>
              <a:t>Coordination among all policymakers and regulators is vital to optimize spectrum use.</a:t>
            </a:r>
          </a:p>
          <a:p>
            <a:endParaRPr lang="en-US" dirty="0"/>
          </a:p>
          <a:p>
            <a:endParaRPr lang="en-US" dirty="0"/>
          </a:p>
        </p:txBody>
      </p:sp>
    </p:spTree>
    <p:extLst>
      <p:ext uri="{BB962C8B-B14F-4D97-AF65-F5344CB8AC3E}">
        <p14:creationId xmlns:p14="http://schemas.microsoft.com/office/powerpoint/2010/main" val="131498429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304800"/>
            <a:ext cx="7315200" cy="533400"/>
          </a:xfrm>
        </p:spPr>
        <p:txBody>
          <a:bodyPr/>
          <a:lstStyle/>
          <a:p>
            <a:r>
              <a:rPr lang="en-US" b="1" dirty="0">
                <a:latin typeface="+mj-lt"/>
                <a:cs typeface="Times New Roman" panose="02020603050405020304" pitchFamily="18" charset="0"/>
              </a:rPr>
              <a:t>Topics To Be Covered</a:t>
            </a:r>
          </a:p>
        </p:txBody>
      </p:sp>
      <p:sp>
        <p:nvSpPr>
          <p:cNvPr id="3" name="Slide Number Placeholder 2"/>
          <p:cNvSpPr>
            <a:spLocks noGrp="1"/>
          </p:cNvSpPr>
          <p:nvPr>
            <p:ph type="sldNum" sz="quarter" idx="4"/>
          </p:nvPr>
        </p:nvSpPr>
        <p:spPr/>
        <p:txBody>
          <a:bodyPr/>
          <a:lstStyle/>
          <a:p>
            <a:fld id="{C4E3D097-A581-4933-943F-92A622067F56}" type="slidenum">
              <a:rPr lang="en-US" smtClean="0"/>
              <a:t>2</a:t>
            </a:fld>
            <a:endParaRPr lang="en-US" dirty="0"/>
          </a:p>
        </p:txBody>
      </p:sp>
      <p:sp>
        <p:nvSpPr>
          <p:cNvPr id="4" name="Text Placeholder 3"/>
          <p:cNvSpPr>
            <a:spLocks noGrp="1"/>
          </p:cNvSpPr>
          <p:nvPr>
            <p:ph type="body" sz="quarter" idx="10"/>
          </p:nvPr>
        </p:nvSpPr>
        <p:spPr>
          <a:xfrm>
            <a:off x="76200" y="990600"/>
            <a:ext cx="8991600" cy="4838700"/>
          </a:xfrm>
        </p:spPr>
        <p:txBody>
          <a:bodyPr>
            <a:normAutofit fontScale="92500" lnSpcReduction="10000"/>
          </a:bodyPr>
          <a:lstStyle/>
          <a:p>
            <a:r>
              <a:rPr lang="en-US" sz="2800" dirty="0"/>
              <a:t>Review: Basic Concepts &amp; Functions of Spectrum Management</a:t>
            </a:r>
          </a:p>
          <a:p>
            <a:r>
              <a:rPr lang="en-US" sz="2800" dirty="0"/>
              <a:t>The U.S. Approach to Spectrum Management</a:t>
            </a:r>
          </a:p>
          <a:p>
            <a:r>
              <a:rPr lang="en-US" sz="2800" dirty="0"/>
              <a:t>Overview of Federal Spectrum Uses</a:t>
            </a:r>
          </a:p>
          <a:p>
            <a:r>
              <a:rPr lang="en-US" sz="2800" dirty="0"/>
              <a:t>How the Federal Government Manages Its Spectrum Use</a:t>
            </a:r>
          </a:p>
          <a:p>
            <a:pPr lvl="1"/>
            <a:r>
              <a:rPr lang="en-US" sz="2400" dirty="0"/>
              <a:t>Legal framework</a:t>
            </a:r>
          </a:p>
          <a:p>
            <a:pPr lvl="1"/>
            <a:r>
              <a:rPr lang="en-US" sz="2400" dirty="0"/>
              <a:t>Regulatory framework</a:t>
            </a:r>
          </a:p>
          <a:p>
            <a:r>
              <a:rPr lang="en-US" sz="2800" dirty="0"/>
              <a:t>Who Carries Out Key Functions of Federal Spectrum Management</a:t>
            </a:r>
          </a:p>
          <a:p>
            <a:r>
              <a:rPr lang="en-US" sz="2800" dirty="0"/>
              <a:t>Coordination with Other Spectrum Managers &amp; Policymakers</a:t>
            </a:r>
          </a:p>
          <a:p>
            <a:pPr lvl="1"/>
            <a:r>
              <a:rPr lang="en-US" sz="2400" dirty="0"/>
              <a:t>National: the Federal Communications Commission</a:t>
            </a:r>
          </a:p>
          <a:p>
            <a:pPr lvl="1"/>
            <a:r>
              <a:rPr lang="en-US" sz="2400" dirty="0"/>
              <a:t>International: CITEL and ITU</a:t>
            </a:r>
          </a:p>
          <a:p>
            <a:endParaRPr lang="en-US" sz="2800" dirty="0"/>
          </a:p>
          <a:p>
            <a:pPr marL="0" indent="0">
              <a:buNone/>
            </a:pPr>
            <a:endParaRPr lang="en-US" sz="2000" dirty="0"/>
          </a:p>
          <a:p>
            <a:pPr marL="0" indent="0">
              <a:buNone/>
            </a:pPr>
            <a:endParaRPr lang="en-US" sz="2000" dirty="0"/>
          </a:p>
        </p:txBody>
      </p:sp>
    </p:spTree>
    <p:extLst>
      <p:ext uri="{BB962C8B-B14F-4D97-AF65-F5344CB8AC3E}">
        <p14:creationId xmlns:p14="http://schemas.microsoft.com/office/powerpoint/2010/main" val="7026373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Policy, Regulation &amp; Management</a:t>
            </a:r>
          </a:p>
        </p:txBody>
      </p:sp>
      <p:sp>
        <p:nvSpPr>
          <p:cNvPr id="3" name="Slide Number Placeholder 2"/>
          <p:cNvSpPr>
            <a:spLocks noGrp="1"/>
          </p:cNvSpPr>
          <p:nvPr>
            <p:ph type="sldNum" sz="quarter" idx="4"/>
          </p:nvPr>
        </p:nvSpPr>
        <p:spPr/>
        <p:txBody>
          <a:bodyPr/>
          <a:lstStyle/>
          <a:p>
            <a:fld id="{C4E3D097-A581-4933-943F-92A622067F56}" type="slidenum">
              <a:rPr lang="en-US" smtClean="0"/>
              <a:t>3</a:t>
            </a:fld>
            <a:endParaRPr lang="en-US" dirty="0"/>
          </a:p>
        </p:txBody>
      </p:sp>
      <p:sp>
        <p:nvSpPr>
          <p:cNvPr id="4" name="Text Placeholder 3"/>
          <p:cNvSpPr>
            <a:spLocks noGrp="1"/>
          </p:cNvSpPr>
          <p:nvPr>
            <p:ph type="body" sz="quarter" idx="10"/>
          </p:nvPr>
        </p:nvSpPr>
        <p:spPr>
          <a:xfrm>
            <a:off x="228600" y="1524000"/>
            <a:ext cx="8839200" cy="4343400"/>
          </a:xfrm>
        </p:spPr>
        <p:txBody>
          <a:bodyPr>
            <a:normAutofit fontScale="70000" lnSpcReduction="20000"/>
          </a:bodyPr>
          <a:lstStyle/>
          <a:p>
            <a:r>
              <a:rPr lang="en-US" b="1" dirty="0"/>
              <a:t>Policy</a:t>
            </a:r>
            <a:r>
              <a:rPr lang="en-US" dirty="0"/>
              <a:t> = High-level government goals and objectives.</a:t>
            </a:r>
          </a:p>
          <a:p>
            <a:pPr lvl="1"/>
            <a:r>
              <a:rPr lang="en-US" dirty="0"/>
              <a:t>Policy is set &amp; articulated by Congress, the President and the Courts.</a:t>
            </a:r>
          </a:p>
          <a:p>
            <a:r>
              <a:rPr lang="en-US" b="1" dirty="0"/>
              <a:t>Regulation</a:t>
            </a:r>
            <a:r>
              <a:rPr lang="en-US" dirty="0"/>
              <a:t> = Rules that are applied to achieve policy goals.</a:t>
            </a:r>
          </a:p>
          <a:p>
            <a:pPr lvl="1"/>
            <a:r>
              <a:rPr lang="en-US" dirty="0"/>
              <a:t>Regulators develop rules and apply them to market players or stakeholders.</a:t>
            </a:r>
          </a:p>
          <a:p>
            <a:pPr lvl="1"/>
            <a:r>
              <a:rPr lang="en-US" dirty="0"/>
              <a:t>Regulations are expressed through legal or regulatory codes, with enforcement regimes.</a:t>
            </a:r>
          </a:p>
          <a:p>
            <a:r>
              <a:rPr lang="en-US" b="1" dirty="0"/>
              <a:t>Management </a:t>
            </a:r>
            <a:r>
              <a:rPr lang="en-US" dirty="0"/>
              <a:t>= Expert-level administration of standard processes needed to implement policy and regulatory decisions.</a:t>
            </a:r>
          </a:p>
          <a:p>
            <a:pPr lvl="1"/>
            <a:r>
              <a:rPr lang="en-US" dirty="0"/>
              <a:t>Examples include equipment certification, frequency assignment, coordination of satellite operations.</a:t>
            </a:r>
          </a:p>
          <a:p>
            <a:r>
              <a:rPr lang="en-US" dirty="0"/>
              <a:t>All three are developed through public input, informed by multiple interests &amp; constituencies, and (should be) applied by experts.</a:t>
            </a:r>
          </a:p>
          <a:p>
            <a:r>
              <a:rPr lang="en-US" dirty="0"/>
              <a:t>Spectrum use is recognized as a legitimate area for policy, regulation &amp; management.</a:t>
            </a:r>
          </a:p>
        </p:txBody>
      </p:sp>
    </p:spTree>
    <p:extLst>
      <p:ext uri="{BB962C8B-B14F-4D97-AF65-F5344CB8AC3E}">
        <p14:creationId xmlns:p14="http://schemas.microsoft.com/office/powerpoint/2010/main" val="207994969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D9F473-0229-B76B-4A5E-939BE68BABC8}"/>
              </a:ext>
            </a:extLst>
          </p:cNvPr>
          <p:cNvSpPr>
            <a:spLocks noGrp="1"/>
          </p:cNvSpPr>
          <p:nvPr>
            <p:ph type="title"/>
          </p:nvPr>
        </p:nvSpPr>
        <p:spPr>
          <a:xfrm>
            <a:off x="914400" y="381000"/>
            <a:ext cx="7315200" cy="685800"/>
          </a:xfrm>
        </p:spPr>
        <p:txBody>
          <a:bodyPr/>
          <a:lstStyle/>
          <a:p>
            <a:r>
              <a:rPr lang="en-US" dirty="0"/>
              <a:t>Spectrum Management Elements</a:t>
            </a:r>
          </a:p>
        </p:txBody>
      </p:sp>
      <p:sp>
        <p:nvSpPr>
          <p:cNvPr id="3" name="Slide Number Placeholder 2">
            <a:extLst>
              <a:ext uri="{FF2B5EF4-FFF2-40B4-BE49-F238E27FC236}">
                <a16:creationId xmlns:a16="http://schemas.microsoft.com/office/drawing/2014/main" id="{0E7E5CCF-E4D8-D33E-ECCB-D9CD620BC8FE}"/>
              </a:ext>
            </a:extLst>
          </p:cNvPr>
          <p:cNvSpPr>
            <a:spLocks noGrp="1"/>
          </p:cNvSpPr>
          <p:nvPr>
            <p:ph type="sldNum" sz="quarter" idx="4"/>
          </p:nvPr>
        </p:nvSpPr>
        <p:spPr/>
        <p:txBody>
          <a:bodyPr/>
          <a:lstStyle/>
          <a:p>
            <a:fld id="{C4E3D097-A581-4933-943F-92A622067F56}" type="slidenum">
              <a:rPr lang="en-US" smtClean="0"/>
              <a:t>4</a:t>
            </a:fld>
            <a:endParaRPr lang="en-US" dirty="0"/>
          </a:p>
        </p:txBody>
      </p:sp>
      <p:sp>
        <p:nvSpPr>
          <p:cNvPr id="4" name="Text Placeholder 3">
            <a:extLst>
              <a:ext uri="{FF2B5EF4-FFF2-40B4-BE49-F238E27FC236}">
                <a16:creationId xmlns:a16="http://schemas.microsoft.com/office/drawing/2014/main" id="{E02B83BB-F53E-5472-0D86-8614D20C001A}"/>
              </a:ext>
            </a:extLst>
          </p:cNvPr>
          <p:cNvSpPr>
            <a:spLocks noGrp="1"/>
          </p:cNvSpPr>
          <p:nvPr>
            <p:ph type="body" sz="quarter" idx="10"/>
          </p:nvPr>
        </p:nvSpPr>
        <p:spPr>
          <a:xfrm>
            <a:off x="685800" y="1524000"/>
            <a:ext cx="7620000" cy="3200400"/>
          </a:xfrm>
        </p:spPr>
        <p:txBody>
          <a:bodyPr>
            <a:normAutofit fontScale="92500" lnSpcReduction="10000"/>
          </a:bodyPr>
          <a:lstStyle/>
          <a:p>
            <a:r>
              <a:rPr lang="en-US" sz="2800" b="1" dirty="0"/>
              <a:t>There are several basic elements of spectrum management &amp; regulation:</a:t>
            </a:r>
          </a:p>
          <a:p>
            <a:pPr lvl="1"/>
            <a:r>
              <a:rPr lang="en-US" sz="2400" kern="100" dirty="0">
                <a:effectLst/>
                <a:latin typeface="Calibri" panose="020F0502020204030204" pitchFamily="34" charset="0"/>
                <a:ea typeface="Calibri" panose="020F0502020204030204" pitchFamily="34" charset="0"/>
                <a:cs typeface="Times New Roman" panose="02020603050405020304" pitchFamily="18" charset="0"/>
              </a:rPr>
              <a:t>Planning</a:t>
            </a:r>
          </a:p>
          <a:p>
            <a:pPr lvl="1"/>
            <a:r>
              <a:rPr lang="en-US" sz="2400" kern="100" dirty="0">
                <a:effectLst/>
                <a:latin typeface="Calibri" panose="020F0502020204030204" pitchFamily="34" charset="0"/>
                <a:ea typeface="Calibri" panose="020F0502020204030204" pitchFamily="34" charset="0"/>
                <a:cs typeface="Times New Roman" panose="02020603050405020304" pitchFamily="18" charset="0"/>
              </a:rPr>
              <a:t>Allocation</a:t>
            </a:r>
          </a:p>
          <a:p>
            <a:pPr lvl="1"/>
            <a:r>
              <a:rPr lang="en-US" sz="2400" kern="100" dirty="0">
                <a:effectLst/>
                <a:latin typeface="Calibri" panose="020F0502020204030204" pitchFamily="34" charset="0"/>
                <a:ea typeface="Calibri" panose="020F0502020204030204" pitchFamily="34" charset="0"/>
                <a:cs typeface="Times New Roman" panose="02020603050405020304" pitchFamily="18" charset="0"/>
              </a:rPr>
              <a:t>Assignment</a:t>
            </a:r>
          </a:p>
          <a:p>
            <a:pPr lvl="1"/>
            <a:r>
              <a:rPr lang="en-US" sz="2400" kern="100" dirty="0">
                <a:effectLst/>
                <a:latin typeface="Calibri" panose="020F0502020204030204" pitchFamily="34" charset="0"/>
                <a:ea typeface="Calibri" panose="020F0502020204030204" pitchFamily="34" charset="0"/>
                <a:cs typeface="Times New Roman" panose="02020603050405020304" pitchFamily="18" charset="0"/>
              </a:rPr>
              <a:t>Setting rules/regulations</a:t>
            </a:r>
          </a:p>
          <a:p>
            <a:pPr lvl="1"/>
            <a:r>
              <a:rPr lang="en-US" sz="2400" kern="100" dirty="0">
                <a:effectLst/>
                <a:latin typeface="Calibri" panose="020F0502020204030204" pitchFamily="34" charset="0"/>
                <a:ea typeface="Calibri" panose="020F0502020204030204" pitchFamily="34" charset="0"/>
                <a:cs typeface="Times New Roman" panose="02020603050405020304" pitchFamily="18" charset="0"/>
              </a:rPr>
              <a:t>Monitoring</a:t>
            </a:r>
          </a:p>
          <a:p>
            <a:pPr lvl="1"/>
            <a:r>
              <a:rPr lang="en-US" sz="2400" kern="100" dirty="0">
                <a:effectLst/>
                <a:latin typeface="Calibri" panose="020F0502020204030204" pitchFamily="34" charset="0"/>
                <a:ea typeface="Calibri" panose="020F0502020204030204" pitchFamily="34" charset="0"/>
                <a:cs typeface="Times New Roman" panose="02020603050405020304" pitchFamily="18" charset="0"/>
              </a:rPr>
              <a:t>Enforcement</a:t>
            </a:r>
          </a:p>
          <a:p>
            <a:endParaRPr lang="en-US" dirty="0"/>
          </a:p>
        </p:txBody>
      </p:sp>
      <p:sp>
        <p:nvSpPr>
          <p:cNvPr id="6" name="TextBox 5">
            <a:extLst>
              <a:ext uri="{FF2B5EF4-FFF2-40B4-BE49-F238E27FC236}">
                <a16:creationId xmlns:a16="http://schemas.microsoft.com/office/drawing/2014/main" id="{2DB184CB-14F8-3534-3501-57089D5F9D92}"/>
              </a:ext>
            </a:extLst>
          </p:cNvPr>
          <p:cNvSpPr txBox="1"/>
          <p:nvPr/>
        </p:nvSpPr>
        <p:spPr>
          <a:xfrm>
            <a:off x="762000" y="4724400"/>
            <a:ext cx="7543800" cy="1200329"/>
          </a:xfrm>
          <a:prstGeom prst="rect">
            <a:avLst/>
          </a:prstGeom>
          <a:solidFill>
            <a:schemeClr val="tx2"/>
          </a:solidFill>
        </p:spPr>
        <p:txBody>
          <a:bodyPr wrap="square" rtlCol="0">
            <a:spAutoFit/>
          </a:bodyPr>
          <a:lstStyle/>
          <a:p>
            <a:pPr algn="ctr"/>
            <a:r>
              <a:rPr lang="en-US" dirty="0">
                <a:solidFill>
                  <a:schemeClr val="bg1"/>
                </a:solidFill>
              </a:rPr>
              <a:t>In the U.S., there are two agencies that divide and coordinate spectrum management roles and duties:  The Federal Communications Commission (FCC)  and the Department of Commerce’s National Telecommunications and Information Administration (NTIA </a:t>
            </a:r>
          </a:p>
        </p:txBody>
      </p:sp>
    </p:spTree>
    <p:extLst>
      <p:ext uri="{BB962C8B-B14F-4D97-AF65-F5344CB8AC3E}">
        <p14:creationId xmlns:p14="http://schemas.microsoft.com/office/powerpoint/2010/main" val="251915480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4294967295"/>
          </p:nvPr>
        </p:nvSpPr>
        <p:spPr>
          <a:xfrm>
            <a:off x="6934200" y="6324600"/>
            <a:ext cx="2133600" cy="365125"/>
          </a:xfrm>
        </p:spPr>
        <p:txBody>
          <a:bodyPr/>
          <a:lstStyle/>
          <a:p>
            <a:fld id="{C4E3D097-A581-4933-943F-92A622067F56}" type="slidenum">
              <a:rPr lang="en-US" smtClean="0">
                <a:solidFill>
                  <a:schemeClr val="tx1"/>
                </a:solidFill>
              </a:rPr>
              <a:t>5</a:t>
            </a:fld>
            <a:endParaRPr lang="en-US" dirty="0">
              <a:solidFill>
                <a:schemeClr val="tx1"/>
              </a:solidFill>
            </a:endParaRPr>
          </a:p>
        </p:txBody>
      </p:sp>
      <p:cxnSp>
        <p:nvCxnSpPr>
          <p:cNvPr id="14" name="Straight Arrow Connector 13"/>
          <p:cNvCxnSpPr>
            <a:endCxn id="26" idx="3"/>
          </p:cNvCxnSpPr>
          <p:nvPr/>
        </p:nvCxnSpPr>
        <p:spPr>
          <a:xfrm flipH="1">
            <a:off x="7216777" y="2438400"/>
            <a:ext cx="381000" cy="0"/>
          </a:xfrm>
          <a:prstGeom prst="straightConnector1">
            <a:avLst/>
          </a:prstGeom>
          <a:ln w="25400">
            <a:tailEnd type="arrow"/>
          </a:ln>
        </p:spPr>
        <p:style>
          <a:lnRef idx="1">
            <a:schemeClr val="accent1"/>
          </a:lnRef>
          <a:fillRef idx="0">
            <a:schemeClr val="accent1"/>
          </a:fillRef>
          <a:effectRef idx="0">
            <a:schemeClr val="accent1"/>
          </a:effectRef>
          <a:fontRef idx="minor">
            <a:schemeClr val="tx1"/>
          </a:fontRef>
        </p:style>
      </p:cxnSp>
      <p:cxnSp>
        <p:nvCxnSpPr>
          <p:cNvPr id="31" name="Straight Arrow Connector 30"/>
          <p:cNvCxnSpPr>
            <a:endCxn id="20" idx="1"/>
          </p:cNvCxnSpPr>
          <p:nvPr/>
        </p:nvCxnSpPr>
        <p:spPr>
          <a:xfrm>
            <a:off x="1577977" y="3352800"/>
            <a:ext cx="304800" cy="0"/>
          </a:xfrm>
          <a:prstGeom prst="straightConnector1">
            <a:avLst/>
          </a:prstGeom>
          <a:ln w="25400">
            <a:tailEnd type="arrow"/>
          </a:ln>
        </p:spPr>
        <p:style>
          <a:lnRef idx="1">
            <a:schemeClr val="accent1"/>
          </a:lnRef>
          <a:fillRef idx="0">
            <a:schemeClr val="accent1"/>
          </a:fillRef>
          <a:effectRef idx="0">
            <a:schemeClr val="accent1"/>
          </a:effectRef>
          <a:fontRef idx="minor">
            <a:schemeClr val="tx1"/>
          </a:fontRef>
        </p:style>
      </p:cxnSp>
      <p:grpSp>
        <p:nvGrpSpPr>
          <p:cNvPr id="2" name="Group 1"/>
          <p:cNvGrpSpPr/>
          <p:nvPr/>
        </p:nvGrpSpPr>
        <p:grpSpPr>
          <a:xfrm>
            <a:off x="517451" y="838200"/>
            <a:ext cx="8169349" cy="4953000"/>
            <a:chOff x="381000" y="838200"/>
            <a:chExt cx="8169349" cy="4953000"/>
          </a:xfrm>
        </p:grpSpPr>
        <p:sp>
          <p:nvSpPr>
            <p:cNvPr id="33" name="TextBox 16"/>
            <p:cNvSpPr txBox="1">
              <a:spLocks noChangeArrowheads="1"/>
            </p:cNvSpPr>
            <p:nvPr/>
          </p:nvSpPr>
          <p:spPr bwMode="auto">
            <a:xfrm>
              <a:off x="1577728" y="4498587"/>
              <a:ext cx="723275"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lr>
                  <a:schemeClr val="bg2"/>
                </a:buClr>
                <a:buSzPct val="75000"/>
                <a:buFont typeface="Wingdings" pitchFamily="2" charset="2"/>
                <a:buChar char="n"/>
                <a:defRPr sz="3200">
                  <a:solidFill>
                    <a:schemeClr val="tx1"/>
                  </a:solidFill>
                  <a:latin typeface="Arial" pitchFamily="34" charset="0"/>
                </a:defRPr>
              </a:lvl1pPr>
              <a:lvl2pPr marL="742950" indent="-285750" eaLnBrk="0" hangingPunct="0">
                <a:spcBef>
                  <a:spcPct val="20000"/>
                </a:spcBef>
                <a:buClr>
                  <a:schemeClr val="accent2"/>
                </a:buClr>
                <a:buSzPct val="80000"/>
                <a:buFont typeface="Wingdings" pitchFamily="2" charset="2"/>
                <a:buChar char="¨"/>
                <a:defRPr sz="2800">
                  <a:solidFill>
                    <a:schemeClr val="tx1"/>
                  </a:solidFill>
                  <a:latin typeface="Arial" pitchFamily="34" charset="0"/>
                </a:defRPr>
              </a:lvl2pPr>
              <a:lvl3pPr marL="1143000" indent="-228600" eaLnBrk="0" hangingPunct="0">
                <a:spcBef>
                  <a:spcPct val="20000"/>
                </a:spcBef>
                <a:buClr>
                  <a:schemeClr val="bg2"/>
                </a:buClr>
                <a:buSzPct val="65000"/>
                <a:buFont typeface="Wingdings" pitchFamily="2" charset="2"/>
                <a:buChar char="n"/>
                <a:defRPr sz="2400">
                  <a:solidFill>
                    <a:schemeClr val="tx1"/>
                  </a:solidFill>
                  <a:latin typeface="Arial" pitchFamily="34" charset="0"/>
                </a:defRPr>
              </a:lvl3pPr>
              <a:lvl4pPr marL="1600200" indent="-228600" eaLnBrk="0" hangingPunct="0">
                <a:spcBef>
                  <a:spcPct val="20000"/>
                </a:spcBef>
                <a:buClr>
                  <a:schemeClr val="accent2"/>
                </a:buClr>
                <a:buSzPct val="70000"/>
                <a:buFont typeface="Wingdings" pitchFamily="2" charset="2"/>
                <a:buChar char="¨"/>
                <a:defRPr sz="2000">
                  <a:solidFill>
                    <a:schemeClr val="tx1"/>
                  </a:solidFill>
                  <a:latin typeface="Arial" pitchFamily="34" charset="0"/>
                </a:defRPr>
              </a:lvl4pPr>
              <a:lvl5pPr marL="2057400" indent="-228600" eaLnBrk="0" hangingPunct="0">
                <a:spcBef>
                  <a:spcPct val="20000"/>
                </a:spcBef>
                <a:buClr>
                  <a:schemeClr val="bg2"/>
                </a:buClr>
                <a:buFont typeface="Wingdings" pitchFamily="2" charset="2"/>
                <a:buChar char="§"/>
                <a:defRPr sz="2000">
                  <a:solidFill>
                    <a:schemeClr val="tx1"/>
                  </a:solidFill>
                  <a:latin typeface="Arial" pitchFamily="34" charset="0"/>
                </a:defRPr>
              </a:lvl5pPr>
              <a:lvl6pPr marL="25146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pitchFamily="34" charset="0"/>
                </a:defRPr>
              </a:lvl6pPr>
              <a:lvl7pPr marL="29718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pitchFamily="34" charset="0"/>
                </a:defRPr>
              </a:lvl7pPr>
              <a:lvl8pPr marL="34290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pitchFamily="34" charset="0"/>
                </a:defRPr>
              </a:lvl8pPr>
              <a:lvl9pPr marL="38862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pitchFamily="34" charset="0"/>
                </a:defRPr>
              </a:lvl9pPr>
            </a:lstStyle>
            <a:p>
              <a:pPr marL="0" marR="0" lvl="0" indent="0" defTabSz="914400" eaLnBrk="1" fontAlgn="auto" latinLnBrk="0" hangingPunct="1">
                <a:lnSpc>
                  <a:spcPct val="100000"/>
                </a:lnSpc>
                <a:spcBef>
                  <a:spcPct val="0"/>
                </a:spcBef>
                <a:spcAft>
                  <a:spcPts val="0"/>
                </a:spcAft>
                <a:buClrTx/>
                <a:buSzTx/>
                <a:buFontTx/>
                <a:buNone/>
                <a:tabLst/>
                <a:defRPr/>
              </a:pPr>
              <a:r>
                <a:rPr kumimoji="0" lang="en-US" altLang="en-US" sz="1200" b="0" i="0" u="none" strike="noStrike" kern="0" cap="none" spc="0" normalizeH="0" baseline="0" noProof="0" dirty="0">
                  <a:ln>
                    <a:noFill/>
                  </a:ln>
                  <a:solidFill>
                    <a:srgbClr val="000000"/>
                  </a:solidFill>
                  <a:effectLst/>
                  <a:uLnTx/>
                  <a:uFillTx/>
                  <a:latin typeface="+mn-lt"/>
                </a:rPr>
                <a:t>Advisory</a:t>
              </a:r>
            </a:p>
          </p:txBody>
        </p:sp>
        <p:sp>
          <p:nvSpPr>
            <p:cNvPr id="43" name="Rectangle 42"/>
            <p:cNvSpPr/>
            <p:nvPr/>
          </p:nvSpPr>
          <p:spPr>
            <a:xfrm>
              <a:off x="381000" y="5105400"/>
              <a:ext cx="2133600" cy="685800"/>
            </a:xfrm>
            <a:prstGeom prst="rect">
              <a:avLst/>
            </a:prstGeom>
            <a:solidFill>
              <a:schemeClr val="accent2">
                <a:lumMod val="60000"/>
                <a:lumOff val="40000"/>
              </a:schemeClr>
            </a:solidFill>
            <a:ln w="9525" cap="flat" cmpd="sng" algn="ctr">
              <a:solidFill>
                <a:srgbClr val="9999FF">
                  <a:shade val="95000"/>
                  <a:satMod val="105000"/>
                </a:srgbClr>
              </a:solidFill>
              <a:prstDash val="solid"/>
            </a:ln>
            <a:effectLst>
              <a:outerShdw blurRad="40000" dist="23000" dir="5400000" rotWithShape="0">
                <a:srgbClr val="000000">
                  <a:alpha val="35000"/>
                </a:srgbClr>
              </a:outerShdw>
            </a:effectLst>
          </p:spPr>
          <p:txBody>
            <a:bodyPr anchor="ctr"/>
            <a:lstStyle/>
            <a:p>
              <a:pPr marL="0" marR="0" lvl="0" indent="0" algn="ctr" defTabSz="914400" eaLnBrk="1" fontAlgn="auto" latinLnBrk="0" hangingPunct="1">
                <a:lnSpc>
                  <a:spcPct val="80000"/>
                </a:lnSpc>
                <a:spcBef>
                  <a:spcPts val="0"/>
                </a:spcBef>
                <a:spcAft>
                  <a:spcPts val="200"/>
                </a:spcAft>
                <a:buClrTx/>
                <a:buSzTx/>
                <a:buFontTx/>
                <a:buNone/>
                <a:tabLst/>
                <a:defRPr/>
              </a:pPr>
              <a:r>
                <a:rPr kumimoji="0" lang="en-US" sz="1100" b="0" i="0" u="none" strike="noStrike" kern="0" cap="none" spc="0" normalizeH="0" baseline="0" noProof="0" dirty="0">
                  <a:ln>
                    <a:noFill/>
                  </a:ln>
                  <a:solidFill>
                    <a:srgbClr val="000000"/>
                  </a:solidFill>
                  <a:effectLst/>
                  <a:uLnTx/>
                  <a:uFillTx/>
                </a:rPr>
                <a:t>Commerce Spectrum Management Advisory Committee</a:t>
              </a:r>
            </a:p>
            <a:p>
              <a:pPr marL="0" marR="0" lvl="0" indent="0" algn="ctr" defTabSz="914400" eaLnBrk="1" fontAlgn="auto" latinLnBrk="0" hangingPunct="1">
                <a:lnSpc>
                  <a:spcPct val="80000"/>
                </a:lnSpc>
                <a:spcBef>
                  <a:spcPts val="0"/>
                </a:spcBef>
                <a:spcAft>
                  <a:spcPts val="600"/>
                </a:spcAft>
                <a:buClrTx/>
                <a:buSzTx/>
                <a:buFontTx/>
                <a:buNone/>
                <a:tabLst/>
                <a:defRPr/>
              </a:pPr>
              <a:r>
                <a:rPr lang="en-US" sz="1000" kern="0" dirty="0">
                  <a:solidFill>
                    <a:srgbClr val="000000"/>
                  </a:solidFill>
                </a:rPr>
                <a:t>Non-government advisors to Department of Commerce/NTIA</a:t>
              </a:r>
              <a:endParaRPr kumimoji="0" lang="en-US" sz="1000" b="0" i="0" u="none" strike="noStrike" kern="0" cap="none" spc="0" normalizeH="0" baseline="0" noProof="0" dirty="0">
                <a:ln>
                  <a:noFill/>
                </a:ln>
                <a:solidFill>
                  <a:srgbClr val="000000"/>
                </a:solidFill>
                <a:effectLst/>
                <a:uLnTx/>
                <a:uFillTx/>
              </a:endParaRPr>
            </a:p>
          </p:txBody>
        </p:sp>
        <p:sp>
          <p:nvSpPr>
            <p:cNvPr id="19" name="Rectangle 18"/>
            <p:cNvSpPr/>
            <p:nvPr/>
          </p:nvSpPr>
          <p:spPr>
            <a:xfrm>
              <a:off x="2584526" y="4572000"/>
              <a:ext cx="3733800" cy="762000"/>
            </a:xfrm>
            <a:prstGeom prst="rect">
              <a:avLst/>
            </a:prstGeom>
            <a:solidFill>
              <a:srgbClr val="FFFFFF">
                <a:lumMod val="85000"/>
              </a:srgbClr>
            </a:solidFill>
            <a:ln w="9525" cap="flat" cmpd="sng" algn="ctr">
              <a:solidFill>
                <a:srgbClr val="9999FF">
                  <a:shade val="95000"/>
                  <a:satMod val="105000"/>
                </a:srgbClr>
              </a:solidFill>
              <a:prstDash val="solid"/>
            </a:ln>
            <a:effectLst>
              <a:outerShdw blurRad="40000" dist="23000" dir="5400000" rotWithShape="0">
                <a:srgbClr val="000000">
                  <a:alpha val="35000"/>
                </a:srgbClr>
              </a:outerShdw>
            </a:effectLst>
          </p:spPr>
          <p:txBody>
            <a:bodyPr anchor="ctr"/>
            <a:lstStyle/>
            <a:p>
              <a:pPr marL="0" marR="0" lvl="0" indent="0" algn="ctr" defTabSz="914400" eaLnBrk="1" fontAlgn="auto" latinLnBrk="0" hangingPunct="1">
                <a:lnSpc>
                  <a:spcPct val="80000"/>
                </a:lnSpc>
                <a:spcBef>
                  <a:spcPts val="0"/>
                </a:spcBef>
                <a:spcAft>
                  <a:spcPts val="200"/>
                </a:spcAft>
                <a:buClrTx/>
                <a:buSzTx/>
                <a:buFontTx/>
                <a:buNone/>
                <a:tabLst/>
                <a:defRPr/>
              </a:pPr>
              <a:r>
                <a:rPr kumimoji="0" lang="en-US" sz="1200" b="0" i="0" u="none" strike="noStrike" kern="0" cap="none" spc="0" normalizeH="0" baseline="0" noProof="0" dirty="0">
                  <a:ln>
                    <a:noFill/>
                  </a:ln>
                  <a:solidFill>
                    <a:srgbClr val="000000"/>
                  </a:solidFill>
                  <a:effectLst/>
                  <a:uLnTx/>
                  <a:uFillTx/>
                  <a:ea typeface="+mn-ea"/>
                  <a:cs typeface="+mn-cs"/>
                </a:rPr>
                <a:t>Interagency Spectrum Advisory Council (ISAC)</a:t>
              </a:r>
            </a:p>
            <a:p>
              <a:pPr marL="0" marR="0" lvl="0" indent="0" algn="ctr" defTabSz="914400" eaLnBrk="1" fontAlgn="auto" latinLnBrk="0" hangingPunct="1">
                <a:lnSpc>
                  <a:spcPct val="80000"/>
                </a:lnSpc>
                <a:spcBef>
                  <a:spcPts val="0"/>
                </a:spcBef>
                <a:spcAft>
                  <a:spcPts val="200"/>
                </a:spcAft>
                <a:buClrTx/>
                <a:buSzTx/>
                <a:buFontTx/>
                <a:buNone/>
                <a:tabLst/>
                <a:defRPr/>
              </a:pPr>
              <a:r>
                <a:rPr kumimoji="0" lang="en-US" sz="1050" b="0" i="0" u="none" strike="noStrike" kern="0" cap="none" spc="0" normalizeH="0" baseline="0" noProof="0" dirty="0">
                  <a:ln>
                    <a:noFill/>
                  </a:ln>
                  <a:solidFill>
                    <a:srgbClr val="000000"/>
                  </a:solidFill>
                  <a:effectLst/>
                  <a:uLnTx/>
                  <a:uFillTx/>
                  <a:ea typeface="+mn-ea"/>
                  <a:cs typeface="+mn-cs"/>
                </a:rPr>
                <a:t>Chaired by NTIA Assistant Secretary</a:t>
              </a:r>
            </a:p>
            <a:p>
              <a:pPr marL="0" marR="0" lvl="0" indent="0" algn="ctr" defTabSz="914400" eaLnBrk="1" fontAlgn="auto" latinLnBrk="0" hangingPunct="1">
                <a:lnSpc>
                  <a:spcPct val="80000"/>
                </a:lnSpc>
                <a:spcBef>
                  <a:spcPts val="0"/>
                </a:spcBef>
                <a:spcAft>
                  <a:spcPts val="200"/>
                </a:spcAft>
                <a:buClrTx/>
                <a:buSzTx/>
                <a:buFontTx/>
                <a:buNone/>
                <a:tabLst/>
                <a:defRPr/>
              </a:pPr>
              <a:r>
                <a:rPr kumimoji="0" lang="en-US" sz="1050" b="0" i="0" u="none" strike="noStrike" kern="0" cap="none" spc="0" normalizeH="0" baseline="0" noProof="0" dirty="0">
                  <a:ln>
                    <a:noFill/>
                  </a:ln>
                  <a:solidFill>
                    <a:srgbClr val="000000"/>
                  </a:solidFill>
                  <a:effectLst/>
                  <a:uLnTx/>
                  <a:uFillTx/>
                  <a:ea typeface="+mn-ea"/>
                  <a:cs typeface="+mn-cs"/>
                </a:rPr>
                <a:t>Federal agencies + FCC and White House</a:t>
              </a:r>
            </a:p>
          </p:txBody>
        </p:sp>
        <p:sp>
          <p:nvSpPr>
            <p:cNvPr id="20" name="Rectangle 19"/>
            <p:cNvSpPr/>
            <p:nvPr/>
          </p:nvSpPr>
          <p:spPr>
            <a:xfrm>
              <a:off x="1746326" y="2819400"/>
              <a:ext cx="1066800" cy="1066800"/>
            </a:xfrm>
            <a:prstGeom prst="rect">
              <a:avLst/>
            </a:prstGeom>
            <a:solidFill>
              <a:schemeClr val="accent2">
                <a:lumMod val="75000"/>
              </a:schemeClr>
            </a:solidFill>
            <a:ln w="9525" cap="flat" cmpd="sng" algn="ctr">
              <a:solidFill>
                <a:srgbClr val="8A8AB9">
                  <a:lumMod val="75000"/>
                </a:srgbClr>
              </a:solidFill>
              <a:prstDash val="solid"/>
            </a:ln>
            <a:effectLst>
              <a:outerShdw blurRad="40000" dist="23000" dir="5400000" rotWithShape="0">
                <a:srgbClr val="000000">
                  <a:alpha val="35000"/>
                </a:srgbClr>
              </a:outerShdw>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srgbClr val="FFFFFF"/>
                  </a:solidFill>
                  <a:effectLst/>
                  <a:uLnTx/>
                  <a:uFillTx/>
                  <a:ea typeface="+mn-ea"/>
                  <a:cs typeface="+mn-cs"/>
                </a:rPr>
                <a:t>Federal Users</a:t>
              </a:r>
            </a:p>
          </p:txBody>
        </p:sp>
        <p:sp>
          <p:nvSpPr>
            <p:cNvPr id="21" name="Rectangle 20"/>
            <p:cNvSpPr/>
            <p:nvPr/>
          </p:nvSpPr>
          <p:spPr>
            <a:xfrm>
              <a:off x="6089726" y="2819400"/>
              <a:ext cx="1066800" cy="1066800"/>
            </a:xfrm>
            <a:prstGeom prst="rect">
              <a:avLst/>
            </a:prstGeom>
            <a:solidFill>
              <a:schemeClr val="accent4">
                <a:lumMod val="75000"/>
              </a:schemeClr>
            </a:solidFill>
            <a:ln w="9525" cap="flat" cmpd="sng" algn="ctr">
              <a:solidFill>
                <a:srgbClr val="8A8AB9">
                  <a:lumMod val="75000"/>
                </a:srgbClr>
              </a:solidFill>
              <a:prstDash val="solid"/>
            </a:ln>
            <a:effectLst>
              <a:outerShdw blurRad="40000" dist="23000" dir="5400000" rotWithShape="0">
                <a:srgbClr val="000000">
                  <a:alpha val="35000"/>
                </a:srgbClr>
              </a:outerShdw>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srgbClr val="FFFFFF"/>
                  </a:solidFill>
                  <a:effectLst/>
                  <a:uLnTx/>
                  <a:uFillTx/>
                  <a:ea typeface="+mn-ea"/>
                  <a:cs typeface="+mn-cs"/>
                </a:rPr>
                <a:t>Non-Federal Users</a:t>
              </a:r>
            </a:p>
          </p:txBody>
        </p:sp>
        <p:sp>
          <p:nvSpPr>
            <p:cNvPr id="22" name="Rectangle 21"/>
            <p:cNvSpPr/>
            <p:nvPr/>
          </p:nvSpPr>
          <p:spPr>
            <a:xfrm>
              <a:off x="1822526" y="1981200"/>
              <a:ext cx="914400" cy="914400"/>
            </a:xfrm>
            <a:prstGeom prst="rect">
              <a:avLst/>
            </a:prstGeom>
            <a:solidFill>
              <a:schemeClr val="tx1">
                <a:lumMod val="65000"/>
                <a:lumOff val="35000"/>
              </a:schemeClr>
            </a:solidFill>
            <a:ln w="9525" cap="flat" cmpd="sng" algn="ctr">
              <a:solidFill>
                <a:srgbClr val="9999FF">
                  <a:shade val="95000"/>
                  <a:satMod val="105000"/>
                </a:srgbClr>
              </a:solidFill>
              <a:prstDash val="solid"/>
            </a:ln>
            <a:effectLst>
              <a:outerShdw blurRad="40000" dist="23000" dir="5400000" rotWithShape="0">
                <a:srgbClr val="000000">
                  <a:alpha val="35000"/>
                </a:srgbClr>
              </a:outerShdw>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srgbClr val="FFFFFF"/>
                  </a:solidFill>
                  <a:effectLst/>
                  <a:uLnTx/>
                  <a:uFillTx/>
                  <a:ea typeface="+mn-ea"/>
                  <a:cs typeface="+mn-cs"/>
                </a:rPr>
                <a:t>NTIA</a:t>
              </a:r>
            </a:p>
          </p:txBody>
        </p:sp>
        <p:sp>
          <p:nvSpPr>
            <p:cNvPr id="23" name="Rectangle 22"/>
            <p:cNvSpPr/>
            <p:nvPr/>
          </p:nvSpPr>
          <p:spPr>
            <a:xfrm>
              <a:off x="2889326" y="3962400"/>
              <a:ext cx="3162300" cy="674687"/>
            </a:xfrm>
            <a:prstGeom prst="rect">
              <a:avLst/>
            </a:prstGeom>
            <a:solidFill>
              <a:schemeClr val="tx2">
                <a:lumMod val="60000"/>
                <a:lumOff val="40000"/>
              </a:schemeClr>
            </a:solidFill>
            <a:ln w="9525" cap="flat" cmpd="sng" algn="ctr">
              <a:solidFill>
                <a:srgbClr val="9999FF">
                  <a:shade val="95000"/>
                  <a:satMod val="105000"/>
                </a:srgbClr>
              </a:solidFill>
              <a:prstDash val="solid"/>
            </a:ln>
            <a:effectLst>
              <a:outerShdw blurRad="40000" dist="23000" dir="5400000" rotWithShape="0">
                <a:srgbClr val="000000">
                  <a:alpha val="35000"/>
                </a:srgbClr>
              </a:outerShdw>
            </a:effectLst>
          </p:spPr>
          <p:txBody>
            <a:bodyPr anchor="ctr"/>
            <a:lstStyle/>
            <a:p>
              <a:pPr marL="0" marR="0" lvl="0" indent="0" algn="ctr" defTabSz="914400" eaLnBrk="1" fontAlgn="auto" latinLnBrk="0" hangingPunct="1">
                <a:lnSpc>
                  <a:spcPct val="80000"/>
                </a:lnSpc>
                <a:spcBef>
                  <a:spcPts val="0"/>
                </a:spcBef>
                <a:spcAft>
                  <a:spcPts val="200"/>
                </a:spcAft>
                <a:buClrTx/>
                <a:buSzTx/>
                <a:buFontTx/>
                <a:buNone/>
                <a:tabLst/>
                <a:defRPr/>
              </a:pPr>
              <a:r>
                <a:rPr kumimoji="0" lang="en-US" sz="1200" b="0" i="0" u="none" strike="noStrike" kern="0" cap="none" spc="0" normalizeH="0" baseline="0" noProof="0" dirty="0">
                  <a:ln>
                    <a:noFill/>
                  </a:ln>
                  <a:solidFill>
                    <a:srgbClr val="000000"/>
                  </a:solidFill>
                  <a:effectLst/>
                  <a:uLnTx/>
                  <a:uFillTx/>
                  <a:ea typeface="+mn-ea"/>
                  <a:cs typeface="+mn-cs"/>
                </a:rPr>
                <a:t>Interdepartment Radio Advisory Committee</a:t>
              </a:r>
            </a:p>
            <a:p>
              <a:pPr marL="0" marR="0" lvl="0" indent="0" algn="ctr" defTabSz="914400" eaLnBrk="1" fontAlgn="auto" latinLnBrk="0" hangingPunct="1">
                <a:lnSpc>
                  <a:spcPct val="80000"/>
                </a:lnSpc>
                <a:spcBef>
                  <a:spcPts val="0"/>
                </a:spcBef>
                <a:spcAft>
                  <a:spcPts val="0"/>
                </a:spcAft>
                <a:buClrTx/>
                <a:buSzTx/>
                <a:buFontTx/>
                <a:buNone/>
                <a:tabLst/>
                <a:defRPr/>
              </a:pPr>
              <a:r>
                <a:rPr kumimoji="0" lang="en-US" sz="1050" b="0" i="0" u="none" strike="noStrike" kern="0" cap="none" spc="0" normalizeH="0" baseline="0" noProof="0" dirty="0">
                  <a:ln>
                    <a:noFill/>
                  </a:ln>
                  <a:solidFill>
                    <a:srgbClr val="000000"/>
                  </a:solidFill>
                  <a:effectLst/>
                  <a:uLnTx/>
                  <a:uFillTx/>
                  <a:ea typeface="+mn-ea"/>
                  <a:cs typeface="+mn-cs"/>
                </a:rPr>
                <a:t>Chaired by NTIA OSM</a:t>
              </a:r>
            </a:p>
            <a:p>
              <a:pPr marL="0" marR="0" lvl="0" indent="0" algn="ctr" defTabSz="914400" eaLnBrk="1" fontAlgn="auto" latinLnBrk="0" hangingPunct="1">
                <a:lnSpc>
                  <a:spcPct val="80000"/>
                </a:lnSpc>
                <a:spcBef>
                  <a:spcPts val="0"/>
                </a:spcBef>
                <a:spcAft>
                  <a:spcPts val="0"/>
                </a:spcAft>
                <a:buClrTx/>
                <a:buSzTx/>
                <a:buFontTx/>
                <a:buNone/>
                <a:tabLst/>
                <a:defRPr/>
              </a:pPr>
              <a:r>
                <a:rPr kumimoji="0" lang="en-US" sz="1050" b="0" i="0" u="none" strike="noStrike" kern="0" cap="none" spc="0" normalizeH="0" baseline="0" noProof="0" dirty="0">
                  <a:ln>
                    <a:noFill/>
                  </a:ln>
                  <a:solidFill>
                    <a:srgbClr val="000000"/>
                  </a:solidFill>
                  <a:effectLst/>
                  <a:uLnTx/>
                  <a:uFillTx/>
                  <a:ea typeface="+mn-ea"/>
                  <a:cs typeface="+mn-cs"/>
                </a:rPr>
                <a:t>19 Federal agency members</a:t>
              </a:r>
            </a:p>
          </p:txBody>
        </p:sp>
        <p:sp>
          <p:nvSpPr>
            <p:cNvPr id="24" name="Rectangle 23"/>
            <p:cNvSpPr/>
            <p:nvPr/>
          </p:nvSpPr>
          <p:spPr>
            <a:xfrm>
              <a:off x="5632526" y="838200"/>
              <a:ext cx="1371600" cy="838200"/>
            </a:xfrm>
            <a:prstGeom prst="rect">
              <a:avLst/>
            </a:prstGeom>
            <a:solidFill>
              <a:srgbClr val="FFFFFF">
                <a:lumMod val="85000"/>
              </a:srgbClr>
            </a:solidFill>
            <a:ln w="9525" cap="flat" cmpd="sng" algn="ctr">
              <a:solidFill>
                <a:srgbClr val="9999FF">
                  <a:shade val="95000"/>
                  <a:satMod val="105000"/>
                </a:srgbClr>
              </a:solidFill>
              <a:prstDash val="solid"/>
            </a:ln>
            <a:effectLst>
              <a:outerShdw blurRad="40000" dist="23000" dir="5400000" rotWithShape="0">
                <a:srgbClr val="000000">
                  <a:alpha val="35000"/>
                </a:srgbClr>
              </a:outerShdw>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srgbClr val="000000"/>
                  </a:solidFill>
                  <a:effectLst/>
                  <a:uLnTx/>
                  <a:uFillTx/>
                  <a:ea typeface="+mn-ea"/>
                  <a:cs typeface="+mn-cs"/>
                </a:rPr>
                <a:t>Congress</a:t>
              </a:r>
            </a:p>
          </p:txBody>
        </p:sp>
        <p:sp>
          <p:nvSpPr>
            <p:cNvPr id="25" name="Rectangle 24"/>
            <p:cNvSpPr/>
            <p:nvPr/>
          </p:nvSpPr>
          <p:spPr>
            <a:xfrm>
              <a:off x="3270326" y="914400"/>
              <a:ext cx="2362200" cy="614363"/>
            </a:xfrm>
            <a:prstGeom prst="rect">
              <a:avLst/>
            </a:prstGeom>
            <a:solidFill>
              <a:srgbClr val="FFFFFF">
                <a:lumMod val="85000"/>
              </a:srgbClr>
            </a:solidFill>
            <a:ln w="9525" cap="flat" cmpd="sng" algn="ctr">
              <a:solidFill>
                <a:srgbClr val="9999FF">
                  <a:shade val="95000"/>
                  <a:satMod val="105000"/>
                </a:srgbClr>
              </a:solidFill>
              <a:prstDash val="solid"/>
            </a:ln>
            <a:effectLst>
              <a:outerShdw blurRad="40000" dist="23000" dir="5400000" rotWithShape="0">
                <a:srgbClr val="000000">
                  <a:alpha val="35000"/>
                </a:srgbClr>
              </a:outerShdw>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200" b="1" i="0" u="none" strike="noStrike" kern="0" cap="none" spc="0" normalizeH="0" baseline="0" noProof="0" dirty="0">
                  <a:ln>
                    <a:noFill/>
                  </a:ln>
                  <a:solidFill>
                    <a:srgbClr val="000000"/>
                  </a:solidFill>
                  <a:effectLst/>
                  <a:uLnTx/>
                  <a:uFillTx/>
                  <a:ea typeface="+mn-ea"/>
                  <a:cs typeface="+mn-cs"/>
                </a:rPr>
                <a:t>Communications Act of 1934</a:t>
              </a:r>
              <a:r>
                <a:rPr kumimoji="0" lang="en-US" sz="1200" b="1" i="0" u="none" strike="noStrike" kern="0" cap="none" spc="0" normalizeH="0" baseline="0" noProof="0" dirty="0">
                  <a:ln>
                    <a:noFill/>
                  </a:ln>
                  <a:solidFill>
                    <a:srgbClr val="FF0000"/>
                  </a:solidFill>
                  <a:effectLst/>
                  <a:uLnTx/>
                  <a:uFillTx/>
                  <a:ea typeface="+mn-ea"/>
                  <a:cs typeface="+mn-cs"/>
                </a:rPr>
                <a:t>+</a:t>
              </a:r>
            </a:p>
          </p:txBody>
        </p:sp>
        <p:sp>
          <p:nvSpPr>
            <p:cNvPr id="26" name="Rectangle 25"/>
            <p:cNvSpPr/>
            <p:nvPr/>
          </p:nvSpPr>
          <p:spPr>
            <a:xfrm>
              <a:off x="6165926" y="1981200"/>
              <a:ext cx="914400" cy="914400"/>
            </a:xfrm>
            <a:prstGeom prst="rect">
              <a:avLst/>
            </a:prstGeom>
            <a:solidFill>
              <a:srgbClr val="000000">
                <a:lumMod val="75000"/>
              </a:srgbClr>
            </a:solidFill>
            <a:ln w="9525" cap="flat" cmpd="sng" algn="ctr">
              <a:solidFill>
                <a:srgbClr val="9999FF">
                  <a:shade val="95000"/>
                  <a:satMod val="105000"/>
                </a:srgbClr>
              </a:solidFill>
              <a:prstDash val="solid"/>
            </a:ln>
            <a:effectLst>
              <a:outerShdw blurRad="40000" dist="23000" dir="5400000" rotWithShape="0">
                <a:srgbClr val="000000">
                  <a:alpha val="35000"/>
                </a:srgbClr>
              </a:outerShdw>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srgbClr val="FFFFFF"/>
                  </a:solidFill>
                  <a:effectLst/>
                  <a:uLnTx/>
                  <a:uFillTx/>
                  <a:ea typeface="+mn-ea"/>
                  <a:cs typeface="+mn-cs"/>
                </a:rPr>
                <a:t>FCC</a:t>
              </a:r>
            </a:p>
          </p:txBody>
        </p:sp>
        <p:cxnSp>
          <p:nvCxnSpPr>
            <p:cNvPr id="27" name="Straight Arrow Connector 26"/>
            <p:cNvCxnSpPr/>
            <p:nvPr/>
          </p:nvCxnSpPr>
          <p:spPr>
            <a:xfrm>
              <a:off x="2813126" y="2895600"/>
              <a:ext cx="3276600" cy="0"/>
            </a:xfrm>
            <a:prstGeom prst="straightConnector1">
              <a:avLst/>
            </a:prstGeom>
            <a:noFill/>
            <a:ln w="19050" cap="flat" cmpd="sng" algn="ctr">
              <a:solidFill>
                <a:srgbClr val="8A8AB9">
                  <a:lumMod val="75000"/>
                </a:srgbClr>
              </a:solidFill>
              <a:prstDash val="sysDash"/>
              <a:headEnd type="triangle" w="lg" len="lg"/>
              <a:tailEnd type="triangle" w="lg" len="lg"/>
            </a:ln>
            <a:effectLst>
              <a:outerShdw blurRad="40000" dist="20000" dir="5400000" rotWithShape="0">
                <a:srgbClr val="000000">
                  <a:alpha val="38000"/>
                </a:srgbClr>
              </a:outerShdw>
            </a:effectLst>
          </p:spPr>
        </p:cxnSp>
        <p:cxnSp>
          <p:nvCxnSpPr>
            <p:cNvPr id="28" name="Elbow Connector 27"/>
            <p:cNvCxnSpPr>
              <a:endCxn id="26" idx="1"/>
            </p:cNvCxnSpPr>
            <p:nvPr/>
          </p:nvCxnSpPr>
          <p:spPr>
            <a:xfrm rot="16200000" flipH="1">
              <a:off x="5330108" y="1602581"/>
              <a:ext cx="909637" cy="762000"/>
            </a:xfrm>
            <a:prstGeom prst="bentConnector2">
              <a:avLst/>
            </a:prstGeom>
            <a:noFill/>
            <a:ln w="25400" cap="flat" cmpd="sng" algn="ctr">
              <a:solidFill>
                <a:srgbClr val="8A8AB9">
                  <a:lumMod val="75000"/>
                </a:srgbClr>
              </a:solidFill>
              <a:prstDash val="solid"/>
              <a:tailEnd type="triangle" w="lg" len="lg"/>
            </a:ln>
            <a:effectLst>
              <a:outerShdw blurRad="40000" dist="20000" dir="5400000" rotWithShape="0">
                <a:srgbClr val="000000">
                  <a:alpha val="38000"/>
                </a:srgbClr>
              </a:outerShdw>
            </a:effectLst>
          </p:spPr>
        </p:cxnSp>
        <p:cxnSp>
          <p:nvCxnSpPr>
            <p:cNvPr id="29" name="Elbow Connector 28"/>
            <p:cNvCxnSpPr>
              <a:endCxn id="22" idx="3"/>
            </p:cNvCxnSpPr>
            <p:nvPr/>
          </p:nvCxnSpPr>
          <p:spPr>
            <a:xfrm rot="5400000">
              <a:off x="2660726" y="1615440"/>
              <a:ext cx="899160" cy="746760"/>
            </a:xfrm>
            <a:prstGeom prst="bentConnector2">
              <a:avLst/>
            </a:prstGeom>
            <a:noFill/>
            <a:ln w="25400" cap="flat" cmpd="sng" algn="ctr">
              <a:solidFill>
                <a:srgbClr val="8A8AB9">
                  <a:lumMod val="75000"/>
                </a:srgbClr>
              </a:solidFill>
              <a:prstDash val="solid"/>
              <a:tailEnd type="triangle" w="lg" len="lg"/>
            </a:ln>
            <a:effectLst>
              <a:outerShdw blurRad="40000" dist="20000" dir="5400000" rotWithShape="0">
                <a:srgbClr val="000000">
                  <a:alpha val="38000"/>
                </a:srgbClr>
              </a:outerShdw>
            </a:effectLst>
          </p:spPr>
        </p:cxnSp>
        <p:sp>
          <p:nvSpPr>
            <p:cNvPr id="32" name="TextBox 15"/>
            <p:cNvSpPr txBox="1">
              <a:spLocks noChangeArrowheads="1"/>
            </p:cNvSpPr>
            <p:nvPr/>
          </p:nvSpPr>
          <p:spPr bwMode="auto">
            <a:xfrm>
              <a:off x="2987750" y="2667000"/>
              <a:ext cx="2895599"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lr>
                  <a:schemeClr val="bg2"/>
                </a:buClr>
                <a:buSzPct val="75000"/>
                <a:buFont typeface="Wingdings" pitchFamily="2" charset="2"/>
                <a:buChar char="n"/>
                <a:defRPr sz="3200">
                  <a:solidFill>
                    <a:schemeClr val="tx1"/>
                  </a:solidFill>
                  <a:latin typeface="Arial" pitchFamily="34" charset="0"/>
                </a:defRPr>
              </a:lvl1pPr>
              <a:lvl2pPr marL="742950" indent="-285750" eaLnBrk="0" hangingPunct="0">
                <a:spcBef>
                  <a:spcPct val="20000"/>
                </a:spcBef>
                <a:buClr>
                  <a:schemeClr val="accent2"/>
                </a:buClr>
                <a:buSzPct val="80000"/>
                <a:buFont typeface="Wingdings" pitchFamily="2" charset="2"/>
                <a:buChar char="¨"/>
                <a:defRPr sz="2800">
                  <a:solidFill>
                    <a:schemeClr val="tx1"/>
                  </a:solidFill>
                  <a:latin typeface="Arial" pitchFamily="34" charset="0"/>
                </a:defRPr>
              </a:lvl2pPr>
              <a:lvl3pPr marL="1143000" indent="-228600" eaLnBrk="0" hangingPunct="0">
                <a:spcBef>
                  <a:spcPct val="20000"/>
                </a:spcBef>
                <a:buClr>
                  <a:schemeClr val="bg2"/>
                </a:buClr>
                <a:buSzPct val="65000"/>
                <a:buFont typeface="Wingdings" pitchFamily="2" charset="2"/>
                <a:buChar char="n"/>
                <a:defRPr sz="2400">
                  <a:solidFill>
                    <a:schemeClr val="tx1"/>
                  </a:solidFill>
                  <a:latin typeface="Arial" pitchFamily="34" charset="0"/>
                </a:defRPr>
              </a:lvl3pPr>
              <a:lvl4pPr marL="1600200" indent="-228600" eaLnBrk="0" hangingPunct="0">
                <a:spcBef>
                  <a:spcPct val="20000"/>
                </a:spcBef>
                <a:buClr>
                  <a:schemeClr val="accent2"/>
                </a:buClr>
                <a:buSzPct val="70000"/>
                <a:buFont typeface="Wingdings" pitchFamily="2" charset="2"/>
                <a:buChar char="¨"/>
                <a:defRPr sz="2000">
                  <a:solidFill>
                    <a:schemeClr val="tx1"/>
                  </a:solidFill>
                  <a:latin typeface="Arial" pitchFamily="34" charset="0"/>
                </a:defRPr>
              </a:lvl4pPr>
              <a:lvl5pPr marL="2057400" indent="-228600" eaLnBrk="0" hangingPunct="0">
                <a:spcBef>
                  <a:spcPct val="20000"/>
                </a:spcBef>
                <a:buClr>
                  <a:schemeClr val="bg2"/>
                </a:buClr>
                <a:buFont typeface="Wingdings" pitchFamily="2" charset="2"/>
                <a:buChar char="§"/>
                <a:defRPr sz="2000">
                  <a:solidFill>
                    <a:schemeClr val="tx1"/>
                  </a:solidFill>
                  <a:latin typeface="Arial" pitchFamily="34" charset="0"/>
                </a:defRPr>
              </a:lvl5pPr>
              <a:lvl6pPr marL="25146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pitchFamily="34" charset="0"/>
                </a:defRPr>
              </a:lvl6pPr>
              <a:lvl7pPr marL="29718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pitchFamily="34" charset="0"/>
                </a:defRPr>
              </a:lvl7pPr>
              <a:lvl8pPr marL="34290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pitchFamily="34" charset="0"/>
                </a:defRPr>
              </a:lvl8pPr>
              <a:lvl9pPr marL="38862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pitchFamily="34" charset="0"/>
                </a:defRPr>
              </a:lvl9pPr>
            </a:lstStyle>
            <a:p>
              <a:pPr marL="0" marR="0" lvl="0" indent="0" algn="ctr" defTabSz="914400" eaLnBrk="1" fontAlgn="auto" latinLnBrk="0" hangingPunct="1">
                <a:lnSpc>
                  <a:spcPct val="75000"/>
                </a:lnSpc>
                <a:spcBef>
                  <a:spcPct val="0"/>
                </a:spcBef>
                <a:spcAft>
                  <a:spcPts val="0"/>
                </a:spcAft>
                <a:buClrTx/>
                <a:buSzTx/>
                <a:buFontTx/>
                <a:buNone/>
                <a:tabLst/>
                <a:defRPr/>
              </a:pPr>
              <a:r>
                <a:rPr kumimoji="0" lang="en-US" altLang="en-US" sz="1200" b="0" i="0" u="none" strike="noStrike" kern="0" cap="none" spc="0" normalizeH="0" baseline="0" noProof="0" dirty="0">
                  <a:ln>
                    <a:noFill/>
                  </a:ln>
                  <a:solidFill>
                    <a:srgbClr val="000000"/>
                  </a:solidFill>
                  <a:effectLst/>
                  <a:uLnTx/>
                  <a:uFillTx/>
                  <a:latin typeface="+mn-lt"/>
                </a:rPr>
                <a:t>Domestic</a:t>
              </a:r>
              <a:r>
                <a:rPr kumimoji="0" lang="en-US" altLang="en-US" sz="1200" b="0" i="0" u="none" strike="noStrike" kern="0" cap="none" spc="0" normalizeH="0" noProof="0" dirty="0">
                  <a:ln>
                    <a:noFill/>
                  </a:ln>
                  <a:solidFill>
                    <a:srgbClr val="000000"/>
                  </a:solidFill>
                  <a:effectLst/>
                  <a:uLnTx/>
                  <a:uFillTx/>
                  <a:latin typeface="+mn-lt"/>
                </a:rPr>
                <a:t> and International </a:t>
              </a:r>
              <a:r>
                <a:rPr kumimoji="0" lang="en-US" altLang="en-US" sz="1200" b="0" i="0" u="none" strike="noStrike" kern="0" cap="none" spc="0" normalizeH="0" baseline="0" noProof="0" dirty="0">
                  <a:ln>
                    <a:noFill/>
                  </a:ln>
                  <a:solidFill>
                    <a:srgbClr val="000000"/>
                  </a:solidFill>
                  <a:effectLst/>
                  <a:uLnTx/>
                  <a:uFillTx/>
                  <a:latin typeface="+mn-lt"/>
                </a:rPr>
                <a:t>Coordination</a:t>
              </a:r>
            </a:p>
          </p:txBody>
        </p:sp>
        <p:sp>
          <p:nvSpPr>
            <p:cNvPr id="34" name="TextBox 17"/>
            <p:cNvSpPr txBox="1">
              <a:spLocks noChangeArrowheads="1"/>
            </p:cNvSpPr>
            <p:nvPr/>
          </p:nvSpPr>
          <p:spPr bwMode="auto">
            <a:xfrm>
              <a:off x="6679692" y="4523601"/>
              <a:ext cx="615874"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lr>
                  <a:schemeClr val="bg2"/>
                </a:buClr>
                <a:buSzPct val="75000"/>
                <a:buFont typeface="Wingdings" pitchFamily="2" charset="2"/>
                <a:buChar char="n"/>
                <a:defRPr sz="3200">
                  <a:solidFill>
                    <a:schemeClr val="tx1"/>
                  </a:solidFill>
                  <a:latin typeface="Arial" pitchFamily="34" charset="0"/>
                </a:defRPr>
              </a:lvl1pPr>
              <a:lvl2pPr marL="742950" indent="-285750" eaLnBrk="0" hangingPunct="0">
                <a:spcBef>
                  <a:spcPct val="20000"/>
                </a:spcBef>
                <a:buClr>
                  <a:schemeClr val="accent2"/>
                </a:buClr>
                <a:buSzPct val="80000"/>
                <a:buFont typeface="Wingdings" pitchFamily="2" charset="2"/>
                <a:buChar char="¨"/>
                <a:defRPr sz="2800">
                  <a:solidFill>
                    <a:schemeClr val="tx1"/>
                  </a:solidFill>
                  <a:latin typeface="Arial" pitchFamily="34" charset="0"/>
                </a:defRPr>
              </a:lvl2pPr>
              <a:lvl3pPr marL="1143000" indent="-228600" eaLnBrk="0" hangingPunct="0">
                <a:spcBef>
                  <a:spcPct val="20000"/>
                </a:spcBef>
                <a:buClr>
                  <a:schemeClr val="bg2"/>
                </a:buClr>
                <a:buSzPct val="65000"/>
                <a:buFont typeface="Wingdings" pitchFamily="2" charset="2"/>
                <a:buChar char="n"/>
                <a:defRPr sz="2400">
                  <a:solidFill>
                    <a:schemeClr val="tx1"/>
                  </a:solidFill>
                  <a:latin typeface="Arial" pitchFamily="34" charset="0"/>
                </a:defRPr>
              </a:lvl3pPr>
              <a:lvl4pPr marL="1600200" indent="-228600" eaLnBrk="0" hangingPunct="0">
                <a:spcBef>
                  <a:spcPct val="20000"/>
                </a:spcBef>
                <a:buClr>
                  <a:schemeClr val="accent2"/>
                </a:buClr>
                <a:buSzPct val="70000"/>
                <a:buFont typeface="Wingdings" pitchFamily="2" charset="2"/>
                <a:buChar char="¨"/>
                <a:defRPr sz="2000">
                  <a:solidFill>
                    <a:schemeClr val="tx1"/>
                  </a:solidFill>
                  <a:latin typeface="Arial" pitchFamily="34" charset="0"/>
                </a:defRPr>
              </a:lvl4pPr>
              <a:lvl5pPr marL="2057400" indent="-228600" eaLnBrk="0" hangingPunct="0">
                <a:spcBef>
                  <a:spcPct val="20000"/>
                </a:spcBef>
                <a:buClr>
                  <a:schemeClr val="bg2"/>
                </a:buClr>
                <a:buFont typeface="Wingdings" pitchFamily="2" charset="2"/>
                <a:buChar char="§"/>
                <a:defRPr sz="2000">
                  <a:solidFill>
                    <a:schemeClr val="tx1"/>
                  </a:solidFill>
                  <a:latin typeface="Arial" pitchFamily="34" charset="0"/>
                </a:defRPr>
              </a:lvl5pPr>
              <a:lvl6pPr marL="25146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pitchFamily="34" charset="0"/>
                </a:defRPr>
              </a:lvl6pPr>
              <a:lvl7pPr marL="29718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pitchFamily="34" charset="0"/>
                </a:defRPr>
              </a:lvl7pPr>
              <a:lvl8pPr marL="34290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pitchFamily="34" charset="0"/>
                </a:defRPr>
              </a:lvl8pPr>
              <a:lvl9pPr marL="38862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pitchFamily="34" charset="0"/>
                </a:defRPr>
              </a:lvl9pPr>
            </a:lstStyle>
            <a:p>
              <a:pPr marL="0" marR="0" lvl="0" indent="0" defTabSz="914400" eaLnBrk="1" fontAlgn="auto" latinLnBrk="0" hangingPunct="1">
                <a:lnSpc>
                  <a:spcPct val="100000"/>
                </a:lnSpc>
                <a:spcBef>
                  <a:spcPct val="0"/>
                </a:spcBef>
                <a:spcAft>
                  <a:spcPts val="0"/>
                </a:spcAft>
                <a:buClrTx/>
                <a:buSzTx/>
                <a:buFontTx/>
                <a:buNone/>
                <a:tabLst/>
                <a:defRPr/>
              </a:pPr>
              <a:r>
                <a:rPr kumimoji="0" lang="en-US" altLang="en-US" sz="1200" b="0" i="0" u="none" strike="noStrike" kern="0" cap="none" spc="0" normalizeH="0" baseline="0" noProof="0" dirty="0">
                  <a:ln>
                    <a:noFill/>
                  </a:ln>
                  <a:solidFill>
                    <a:srgbClr val="000000"/>
                  </a:solidFill>
                  <a:effectLst/>
                  <a:uLnTx/>
                  <a:uFillTx/>
                  <a:latin typeface="+mn-lt"/>
                </a:rPr>
                <a:t>Liaison</a:t>
              </a:r>
            </a:p>
          </p:txBody>
        </p:sp>
        <p:sp>
          <p:nvSpPr>
            <p:cNvPr id="42" name="Rectangle 41"/>
            <p:cNvSpPr/>
            <p:nvPr/>
          </p:nvSpPr>
          <p:spPr>
            <a:xfrm>
              <a:off x="1974926" y="838200"/>
              <a:ext cx="1371600" cy="838200"/>
            </a:xfrm>
            <a:prstGeom prst="rect">
              <a:avLst/>
            </a:prstGeom>
            <a:solidFill>
              <a:srgbClr val="FFFFFF">
                <a:lumMod val="85000"/>
              </a:srgbClr>
            </a:solidFill>
            <a:ln w="9525" cap="flat" cmpd="sng" algn="ctr">
              <a:solidFill>
                <a:srgbClr val="9999FF">
                  <a:shade val="95000"/>
                  <a:satMod val="105000"/>
                </a:srgbClr>
              </a:solidFill>
              <a:prstDash val="solid"/>
            </a:ln>
            <a:effectLst>
              <a:outerShdw blurRad="40000" dist="23000" dir="5400000" rotWithShape="0">
                <a:srgbClr val="000000">
                  <a:alpha val="35000"/>
                </a:srgbClr>
              </a:outerShdw>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srgbClr val="000000"/>
                  </a:solidFill>
                  <a:effectLst/>
                  <a:uLnTx/>
                  <a:uFillTx/>
                  <a:ea typeface="+mn-ea"/>
                  <a:cs typeface="+mn-cs"/>
                </a:rPr>
                <a:t>The President</a:t>
              </a:r>
            </a:p>
          </p:txBody>
        </p:sp>
        <p:cxnSp>
          <p:nvCxnSpPr>
            <p:cNvPr id="9" name="Straight Connector 8"/>
            <p:cNvCxnSpPr>
              <a:stCxn id="23" idx="1"/>
            </p:cNvCxnSpPr>
            <p:nvPr/>
          </p:nvCxnSpPr>
          <p:spPr>
            <a:xfrm flipH="1">
              <a:off x="1441526" y="4299744"/>
              <a:ext cx="1447800" cy="0"/>
            </a:xfrm>
            <a:prstGeom prst="line">
              <a:avLst/>
            </a:prstGeom>
            <a:ln w="25400">
              <a:tailEnd type="triangle" w="lg" len="lg"/>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a:stCxn id="19" idx="1"/>
            </p:cNvCxnSpPr>
            <p:nvPr/>
          </p:nvCxnSpPr>
          <p:spPr>
            <a:xfrm flipH="1">
              <a:off x="1441526" y="4953000"/>
              <a:ext cx="1143000" cy="0"/>
            </a:xfrm>
            <a:prstGeom prst="straightConnector1">
              <a:avLst/>
            </a:prstGeom>
            <a:ln w="25400">
              <a:tailEnd type="triangle" w="lg" len="lg"/>
            </a:ln>
          </p:spPr>
          <p:style>
            <a:lnRef idx="1">
              <a:schemeClr val="accent1"/>
            </a:lnRef>
            <a:fillRef idx="0">
              <a:schemeClr val="accent1"/>
            </a:fillRef>
            <a:effectRef idx="0">
              <a:schemeClr val="accent1"/>
            </a:effectRef>
            <a:fontRef idx="minor">
              <a:schemeClr val="tx1"/>
            </a:fontRef>
          </p:style>
        </p:cxnSp>
        <p:cxnSp>
          <p:nvCxnSpPr>
            <p:cNvPr id="47" name="Straight Arrow Connector 46"/>
            <p:cNvCxnSpPr>
              <a:endCxn id="19" idx="3"/>
            </p:cNvCxnSpPr>
            <p:nvPr/>
          </p:nvCxnSpPr>
          <p:spPr>
            <a:xfrm flipH="1">
              <a:off x="6318326" y="4953000"/>
              <a:ext cx="1149274" cy="0"/>
            </a:xfrm>
            <a:prstGeom prst="straightConnector1">
              <a:avLst/>
            </a:prstGeom>
            <a:ln w="25400">
              <a:tailEnd type="triangle" w="lg" len="lg"/>
            </a:ln>
          </p:spPr>
          <p:style>
            <a:lnRef idx="1">
              <a:schemeClr val="accent1"/>
            </a:lnRef>
            <a:fillRef idx="0">
              <a:schemeClr val="accent1"/>
            </a:fillRef>
            <a:effectRef idx="0">
              <a:schemeClr val="accent1"/>
            </a:effectRef>
            <a:fontRef idx="minor">
              <a:schemeClr val="tx1"/>
            </a:fontRef>
          </p:style>
        </p:cxnSp>
        <p:cxnSp>
          <p:nvCxnSpPr>
            <p:cNvPr id="52" name="Straight Connector 51"/>
            <p:cNvCxnSpPr/>
            <p:nvPr/>
          </p:nvCxnSpPr>
          <p:spPr>
            <a:xfrm flipH="1">
              <a:off x="6051626" y="4267200"/>
              <a:ext cx="1409700" cy="1"/>
            </a:xfrm>
            <a:prstGeom prst="line">
              <a:avLst/>
            </a:prstGeom>
            <a:ln w="25400">
              <a:tailEnd type="triangle" w="lg" len="lg"/>
            </a:ln>
          </p:spPr>
          <p:style>
            <a:lnRef idx="1">
              <a:schemeClr val="accent1"/>
            </a:lnRef>
            <a:fillRef idx="0">
              <a:schemeClr val="accent1"/>
            </a:fillRef>
            <a:effectRef idx="0">
              <a:schemeClr val="accent1"/>
            </a:effectRef>
            <a:fontRef idx="minor">
              <a:schemeClr val="tx1"/>
            </a:fontRef>
          </p:style>
        </p:cxnSp>
        <p:cxnSp>
          <p:nvCxnSpPr>
            <p:cNvPr id="6" name="Straight Connector 5"/>
            <p:cNvCxnSpPr/>
            <p:nvPr/>
          </p:nvCxnSpPr>
          <p:spPr>
            <a:xfrm>
              <a:off x="7461326" y="2438400"/>
              <a:ext cx="22223" cy="2514600"/>
            </a:xfrm>
            <a:prstGeom prst="line">
              <a:avLst/>
            </a:prstGeom>
            <a:ln w="25400">
              <a:headEnd w="med" len="med"/>
            </a:ln>
          </p:spPr>
          <p:style>
            <a:lnRef idx="1">
              <a:schemeClr val="accent1"/>
            </a:lnRef>
            <a:fillRef idx="0">
              <a:schemeClr val="accent1"/>
            </a:fillRef>
            <a:effectRef idx="0">
              <a:schemeClr val="accent1"/>
            </a:effectRef>
            <a:fontRef idx="minor">
              <a:schemeClr val="tx1"/>
            </a:fontRef>
          </p:style>
        </p:cxnSp>
        <p:cxnSp>
          <p:nvCxnSpPr>
            <p:cNvPr id="4" name="Straight Connector 3"/>
            <p:cNvCxnSpPr/>
            <p:nvPr/>
          </p:nvCxnSpPr>
          <p:spPr>
            <a:xfrm>
              <a:off x="1447800" y="3352800"/>
              <a:ext cx="0" cy="1600200"/>
            </a:xfrm>
            <a:prstGeom prst="line">
              <a:avLst/>
            </a:prstGeom>
            <a:ln w="25400"/>
          </p:spPr>
          <p:style>
            <a:lnRef idx="1">
              <a:schemeClr val="accent1"/>
            </a:lnRef>
            <a:fillRef idx="0">
              <a:schemeClr val="accent1"/>
            </a:fillRef>
            <a:effectRef idx="0">
              <a:schemeClr val="accent1"/>
            </a:effectRef>
            <a:fontRef idx="minor">
              <a:schemeClr val="tx1"/>
            </a:fontRef>
          </p:style>
        </p:cxnSp>
        <p:sp>
          <p:nvSpPr>
            <p:cNvPr id="56" name="Rectangle 55"/>
            <p:cNvSpPr/>
            <p:nvPr/>
          </p:nvSpPr>
          <p:spPr>
            <a:xfrm>
              <a:off x="6416749" y="5105400"/>
              <a:ext cx="2133600" cy="685800"/>
            </a:xfrm>
            <a:prstGeom prst="rect">
              <a:avLst/>
            </a:prstGeom>
            <a:solidFill>
              <a:schemeClr val="accent4">
                <a:lumMod val="40000"/>
                <a:lumOff val="60000"/>
              </a:schemeClr>
            </a:solidFill>
            <a:ln w="9525" cap="flat" cmpd="sng" algn="ctr">
              <a:solidFill>
                <a:srgbClr val="9999FF">
                  <a:shade val="95000"/>
                  <a:satMod val="105000"/>
                </a:srgbClr>
              </a:solidFill>
              <a:prstDash val="solid"/>
            </a:ln>
            <a:effectLst>
              <a:outerShdw blurRad="40000" dist="23000" dir="5400000" rotWithShape="0">
                <a:srgbClr val="000000">
                  <a:alpha val="35000"/>
                </a:srgbClr>
              </a:outerShdw>
            </a:effectLst>
          </p:spPr>
          <p:txBody>
            <a:bodyPr anchor="ctr"/>
            <a:lstStyle/>
            <a:p>
              <a:pPr algn="ctr">
                <a:lnSpc>
                  <a:spcPct val="80000"/>
                </a:lnSpc>
                <a:spcAft>
                  <a:spcPts val="1200"/>
                </a:spcAft>
              </a:pPr>
              <a:r>
                <a:rPr lang="en-US" sz="1100" dirty="0"/>
                <a:t>Technological Advisory Council  </a:t>
              </a:r>
              <a:r>
                <a:rPr lang="en-US" sz="1000" dirty="0"/>
                <a:t>Non-government  advisors to FCC</a:t>
              </a:r>
            </a:p>
          </p:txBody>
        </p:sp>
      </p:grpSp>
      <p:sp>
        <p:nvSpPr>
          <p:cNvPr id="30" name="TextBox 29"/>
          <p:cNvSpPr txBox="1"/>
          <p:nvPr/>
        </p:nvSpPr>
        <p:spPr>
          <a:xfrm>
            <a:off x="304800" y="4282654"/>
            <a:ext cx="1205098" cy="289346"/>
          </a:xfrm>
          <a:prstGeom prst="rect">
            <a:avLst/>
          </a:prstGeom>
          <a:noFill/>
          <a:ln>
            <a:noFill/>
          </a:ln>
        </p:spPr>
        <p:txBody>
          <a:bodyPr wrap="square" rtlCol="0">
            <a:spAutoFit/>
          </a:bodyPr>
          <a:lstStyle/>
          <a:p>
            <a:pPr algn="ctr"/>
            <a:r>
              <a:rPr lang="en-US" sz="1200" b="1" dirty="0">
                <a:solidFill>
                  <a:srgbClr val="000000"/>
                </a:solidFill>
                <a:latin typeface="Arial" charset="0"/>
              </a:rPr>
              <a:t>NTIA Manual</a:t>
            </a:r>
          </a:p>
        </p:txBody>
      </p:sp>
      <p:pic>
        <p:nvPicPr>
          <p:cNvPr id="35" name="Picture 2" descr="Redbook"/>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2869" y="3253564"/>
            <a:ext cx="590131" cy="897719"/>
          </a:xfrm>
          <a:prstGeom prst="rect">
            <a:avLst/>
          </a:prstGeom>
          <a:noFill/>
          <a:extLst>
            <a:ext uri="{909E8E84-426E-40DD-AFC4-6F175D3DCCD1}">
              <a14:hiddenFill xmlns:a14="http://schemas.microsoft.com/office/drawing/2010/main">
                <a:solidFill>
                  <a:srgbClr val="FFFFFF"/>
                </a:solidFill>
              </a14:hiddenFill>
            </a:ext>
          </a:extLst>
        </p:spPr>
      </p:pic>
      <p:sp>
        <p:nvSpPr>
          <p:cNvPr id="36" name="TextBox 35"/>
          <p:cNvSpPr txBox="1"/>
          <p:nvPr/>
        </p:nvSpPr>
        <p:spPr>
          <a:xfrm>
            <a:off x="457200" y="2738735"/>
            <a:ext cx="838200" cy="430887"/>
          </a:xfrm>
          <a:prstGeom prst="rect">
            <a:avLst/>
          </a:prstGeom>
          <a:noFill/>
          <a:ln>
            <a:noFill/>
          </a:ln>
        </p:spPr>
        <p:txBody>
          <a:bodyPr wrap="square" rtlCol="0">
            <a:spAutoFit/>
          </a:bodyPr>
          <a:lstStyle/>
          <a:p>
            <a:pPr algn="ctr"/>
            <a:r>
              <a:rPr lang="en-US" sz="1200" b="1" dirty="0">
                <a:solidFill>
                  <a:srgbClr val="000000"/>
                </a:solidFill>
                <a:latin typeface="Arial" charset="0"/>
              </a:rPr>
              <a:t>47 CFR </a:t>
            </a:r>
            <a:r>
              <a:rPr lang="en-US" sz="1000" b="1" dirty="0">
                <a:solidFill>
                  <a:srgbClr val="000000"/>
                </a:solidFill>
                <a:latin typeface="Arial" charset="0"/>
              </a:rPr>
              <a:t>Part 300</a:t>
            </a:r>
          </a:p>
        </p:txBody>
      </p:sp>
      <p:pic>
        <p:nvPicPr>
          <p:cNvPr id="37" name="Picture 8" descr="http://www.paracay.com/store/images/thumbnails/250/250/detailed/10/cfr-47-70-79.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61449" y="1828800"/>
            <a:ext cx="889185" cy="928818"/>
          </a:xfrm>
          <a:prstGeom prst="rect">
            <a:avLst/>
          </a:prstGeom>
          <a:noFill/>
          <a:extLst>
            <a:ext uri="{909E8E84-426E-40DD-AFC4-6F175D3DCCD1}">
              <a14:hiddenFill xmlns:a14="http://schemas.microsoft.com/office/drawing/2010/main">
                <a:solidFill>
                  <a:srgbClr val="FFFFFF"/>
                </a:solidFill>
              </a14:hiddenFill>
            </a:ext>
          </a:extLst>
        </p:spPr>
      </p:pic>
      <p:sp>
        <p:nvSpPr>
          <p:cNvPr id="38" name="TextBox 37"/>
          <p:cNvSpPr txBox="1"/>
          <p:nvPr/>
        </p:nvSpPr>
        <p:spPr>
          <a:xfrm>
            <a:off x="7696200" y="3046760"/>
            <a:ext cx="1205098" cy="584775"/>
          </a:xfrm>
          <a:prstGeom prst="rect">
            <a:avLst/>
          </a:prstGeom>
          <a:noFill/>
          <a:ln>
            <a:noFill/>
          </a:ln>
        </p:spPr>
        <p:txBody>
          <a:bodyPr wrap="square" rtlCol="0">
            <a:spAutoFit/>
          </a:bodyPr>
          <a:lstStyle/>
          <a:p>
            <a:pPr algn="ctr"/>
            <a:r>
              <a:rPr lang="en-US" sz="1200" b="1" dirty="0">
                <a:solidFill>
                  <a:srgbClr val="000000"/>
                </a:solidFill>
                <a:latin typeface="Arial" charset="0"/>
              </a:rPr>
              <a:t>FCC Rules</a:t>
            </a:r>
          </a:p>
          <a:p>
            <a:pPr algn="ctr"/>
            <a:r>
              <a:rPr lang="en-US" sz="1000" b="1" dirty="0">
                <a:solidFill>
                  <a:srgbClr val="000000"/>
                </a:solidFill>
                <a:latin typeface="Arial" charset="0"/>
              </a:rPr>
              <a:t>47 CFR</a:t>
            </a:r>
          </a:p>
          <a:p>
            <a:pPr algn="ctr"/>
            <a:r>
              <a:rPr lang="en-US" sz="1000" b="1" dirty="0">
                <a:solidFill>
                  <a:srgbClr val="000000"/>
                </a:solidFill>
                <a:latin typeface="Arial" charset="0"/>
              </a:rPr>
              <a:t>Parts 0-199</a:t>
            </a:r>
          </a:p>
        </p:txBody>
      </p:sp>
      <p:pic>
        <p:nvPicPr>
          <p:cNvPr id="39" name="Picture 8" descr="http://www.paracay.com/store/images/thumbnails/250/250/detailed/10/cfr-47-70-79.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848600" y="1981200"/>
            <a:ext cx="846586" cy="884320"/>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3124200" y="2895600"/>
            <a:ext cx="2652714" cy="276999"/>
          </a:xfrm>
          <a:prstGeom prst="rect">
            <a:avLst/>
          </a:prstGeom>
          <a:noFill/>
        </p:spPr>
        <p:txBody>
          <a:bodyPr wrap="none" rtlCol="0">
            <a:spAutoFit/>
          </a:bodyPr>
          <a:lstStyle/>
          <a:p>
            <a:r>
              <a:rPr lang="en-US" sz="1200" dirty="0"/>
              <a:t>FCC Chair + NTIA A/S bi-annual meeting</a:t>
            </a:r>
          </a:p>
        </p:txBody>
      </p:sp>
      <p:sp>
        <p:nvSpPr>
          <p:cNvPr id="40" name="Text Box 4"/>
          <p:cNvSpPr txBox="1">
            <a:spLocks noChangeArrowheads="1"/>
          </p:cNvSpPr>
          <p:nvPr/>
        </p:nvSpPr>
        <p:spPr bwMode="auto">
          <a:xfrm>
            <a:off x="304800" y="76200"/>
            <a:ext cx="8610600" cy="900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34449" tIns="17225" rIns="34449" bIns="17225"/>
          <a:lstStyle>
            <a:lvl1pPr>
              <a:defRPr kumimoji="1" sz="2400">
                <a:solidFill>
                  <a:schemeClr val="tx1"/>
                </a:solidFill>
                <a:latin typeface="Times New Roman" pitchFamily="18" charset="0"/>
              </a:defRPr>
            </a:lvl1pPr>
            <a:lvl2pPr marL="742950" indent="-285750">
              <a:defRPr kumimoji="1" sz="2400">
                <a:solidFill>
                  <a:schemeClr val="tx1"/>
                </a:solidFill>
                <a:latin typeface="Times New Roman" pitchFamily="18" charset="0"/>
              </a:defRPr>
            </a:lvl2pPr>
            <a:lvl3pPr marL="1143000" indent="-228600">
              <a:defRPr kumimoji="1" sz="2400">
                <a:solidFill>
                  <a:schemeClr val="tx1"/>
                </a:solidFill>
                <a:latin typeface="Times New Roman" pitchFamily="18" charset="0"/>
              </a:defRPr>
            </a:lvl3pPr>
            <a:lvl4pPr marL="1600200" indent="-228600">
              <a:defRPr kumimoji="1" sz="2400">
                <a:solidFill>
                  <a:schemeClr val="tx1"/>
                </a:solidFill>
                <a:latin typeface="Times New Roman" pitchFamily="18" charset="0"/>
              </a:defRPr>
            </a:lvl4pPr>
            <a:lvl5pPr marL="2057400" indent="-228600">
              <a:defRPr kumimoji="1" sz="2400">
                <a:solidFill>
                  <a:schemeClr val="tx1"/>
                </a:solidFill>
                <a:latin typeface="Times New Roman" pitchFamily="18" charset="0"/>
              </a:defRPr>
            </a:lvl5pPr>
            <a:lvl6pPr marL="2514600" indent="-228600" algn="r" eaLnBrk="0" fontAlgn="base" hangingPunct="0">
              <a:spcBef>
                <a:spcPct val="0"/>
              </a:spcBef>
              <a:spcAft>
                <a:spcPct val="0"/>
              </a:spcAft>
              <a:defRPr kumimoji="1" sz="2400">
                <a:solidFill>
                  <a:schemeClr val="tx1"/>
                </a:solidFill>
                <a:latin typeface="Times New Roman" pitchFamily="18" charset="0"/>
              </a:defRPr>
            </a:lvl6pPr>
            <a:lvl7pPr marL="2971800" indent="-228600" algn="r" eaLnBrk="0" fontAlgn="base" hangingPunct="0">
              <a:spcBef>
                <a:spcPct val="0"/>
              </a:spcBef>
              <a:spcAft>
                <a:spcPct val="0"/>
              </a:spcAft>
              <a:defRPr kumimoji="1" sz="2400">
                <a:solidFill>
                  <a:schemeClr val="tx1"/>
                </a:solidFill>
                <a:latin typeface="Times New Roman" pitchFamily="18" charset="0"/>
              </a:defRPr>
            </a:lvl7pPr>
            <a:lvl8pPr marL="3429000" indent="-228600" algn="r" eaLnBrk="0" fontAlgn="base" hangingPunct="0">
              <a:spcBef>
                <a:spcPct val="0"/>
              </a:spcBef>
              <a:spcAft>
                <a:spcPct val="0"/>
              </a:spcAft>
              <a:defRPr kumimoji="1" sz="2400">
                <a:solidFill>
                  <a:schemeClr val="tx1"/>
                </a:solidFill>
                <a:latin typeface="Times New Roman" pitchFamily="18" charset="0"/>
              </a:defRPr>
            </a:lvl8pPr>
            <a:lvl9pPr marL="3886200" indent="-228600" algn="r" eaLnBrk="0" fontAlgn="base" hangingPunct="0">
              <a:spcBef>
                <a:spcPct val="0"/>
              </a:spcBef>
              <a:spcAft>
                <a:spcPct val="0"/>
              </a:spcAft>
              <a:defRPr kumimoji="1" sz="2400">
                <a:solidFill>
                  <a:schemeClr val="tx1"/>
                </a:solidFill>
                <a:latin typeface="Times New Roman" pitchFamily="18" charset="0"/>
              </a:defRPr>
            </a:lvl9pPr>
          </a:lstStyle>
          <a:p>
            <a:pPr algn="ctr" eaLnBrk="1" hangingPunct="1"/>
            <a:r>
              <a:rPr kumimoji="0" lang="en-US" sz="3600" b="1" dirty="0">
                <a:solidFill>
                  <a:srgbClr val="000000"/>
                </a:solidFill>
                <a:latin typeface="Calibri" panose="020F0502020204030204" pitchFamily="34" charset="0"/>
              </a:rPr>
              <a:t>U.S. Spectrum Management Framework</a:t>
            </a:r>
          </a:p>
          <a:p>
            <a:pPr algn="ctr" eaLnBrk="1" hangingPunct="1"/>
            <a:endParaRPr kumimoji="0" lang="en-US" sz="2800" b="1" dirty="0">
              <a:solidFill>
                <a:srgbClr val="FF0000"/>
              </a:solidFill>
              <a:latin typeface="Calibri" panose="020F0502020204030204" pitchFamily="34" charset="0"/>
            </a:endParaRPr>
          </a:p>
        </p:txBody>
      </p:sp>
      <p:sp>
        <p:nvSpPr>
          <p:cNvPr id="41" name="TextBox 40"/>
          <p:cNvSpPr txBox="1"/>
          <p:nvPr/>
        </p:nvSpPr>
        <p:spPr>
          <a:xfrm>
            <a:off x="3124200" y="1828800"/>
            <a:ext cx="1501778" cy="430887"/>
          </a:xfrm>
          <a:prstGeom prst="rect">
            <a:avLst/>
          </a:prstGeom>
          <a:ln/>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n-US" sz="1100" b="1" i="1" dirty="0">
                <a:solidFill>
                  <a:schemeClr val="tx2"/>
                </a:solidFill>
              </a:rPr>
              <a:t>NTIA Organization Act</a:t>
            </a:r>
            <a:r>
              <a:rPr lang="en-US" sz="1100" b="1" i="1" dirty="0">
                <a:solidFill>
                  <a:srgbClr val="FF0000"/>
                </a:solidFill>
              </a:rPr>
              <a:t>+</a:t>
            </a:r>
          </a:p>
        </p:txBody>
      </p:sp>
      <p:pic>
        <p:nvPicPr>
          <p:cNvPr id="44" name="Picture 43"/>
          <p:cNvPicPr>
            <a:picLocks noChangeAspect="1"/>
          </p:cNvPicPr>
          <p:nvPr/>
        </p:nvPicPr>
        <p:blipFill>
          <a:blip r:embed="rId6"/>
          <a:stretch>
            <a:fillRect/>
          </a:stretch>
        </p:blipFill>
        <p:spPr>
          <a:xfrm>
            <a:off x="1509898" y="1675416"/>
            <a:ext cx="623702" cy="623702"/>
          </a:xfrm>
          <a:prstGeom prst="rect">
            <a:avLst/>
          </a:prstGeom>
        </p:spPr>
      </p:pic>
    </p:spTree>
    <p:extLst>
      <p:ext uri="{BB962C8B-B14F-4D97-AF65-F5344CB8AC3E}">
        <p14:creationId xmlns:p14="http://schemas.microsoft.com/office/powerpoint/2010/main" val="311228620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352800" y="4897309"/>
            <a:ext cx="2163037" cy="1198691"/>
          </a:xfrm>
          <a:prstGeom prst="rect">
            <a:avLst/>
          </a:prstGeom>
        </p:spPr>
      </p:pic>
      <p:sp>
        <p:nvSpPr>
          <p:cNvPr id="3" name="Slide Number Placeholder 2"/>
          <p:cNvSpPr>
            <a:spLocks noGrp="1"/>
          </p:cNvSpPr>
          <p:nvPr>
            <p:ph type="sldNum" sz="quarter" idx="4294967295"/>
          </p:nvPr>
        </p:nvSpPr>
        <p:spPr>
          <a:xfrm>
            <a:off x="6934200" y="6324600"/>
            <a:ext cx="2133600" cy="365125"/>
          </a:xfrm>
          <a:prstGeom prst="rect">
            <a:avLst/>
          </a:prstGeom>
        </p:spPr>
        <p:txBody>
          <a:bodyPr/>
          <a:lstStyle/>
          <a:p>
            <a:fld id="{C4E3D097-A581-4933-943F-92A622067F56}" type="slidenum">
              <a:rPr lang="en-US" smtClean="0">
                <a:solidFill>
                  <a:schemeClr val="tx1"/>
                </a:solidFill>
              </a:rPr>
              <a:t>6</a:t>
            </a:fld>
            <a:endParaRPr lang="en-US" dirty="0">
              <a:solidFill>
                <a:schemeClr val="tx1"/>
              </a:solidFill>
            </a:endParaRPr>
          </a:p>
        </p:txBody>
      </p:sp>
      <p:sp>
        <p:nvSpPr>
          <p:cNvPr id="4" name="Text Placeholder 3"/>
          <p:cNvSpPr>
            <a:spLocks noGrp="1"/>
          </p:cNvSpPr>
          <p:nvPr>
            <p:ph type="body" sz="quarter" idx="10"/>
          </p:nvPr>
        </p:nvSpPr>
        <p:spPr>
          <a:xfrm>
            <a:off x="457200" y="1371600"/>
            <a:ext cx="4724400" cy="4343400"/>
          </a:xfrm>
        </p:spPr>
        <p:txBody>
          <a:bodyPr>
            <a:normAutofit/>
          </a:bodyPr>
          <a:lstStyle/>
          <a:p>
            <a:pPr>
              <a:lnSpc>
                <a:spcPct val="90000"/>
              </a:lnSpc>
            </a:pPr>
            <a:r>
              <a:rPr lang="en-US" altLang="en-US" sz="2600" b="1" dirty="0"/>
              <a:t>National defense</a:t>
            </a:r>
          </a:p>
          <a:p>
            <a:pPr>
              <a:lnSpc>
                <a:spcPct val="90000"/>
              </a:lnSpc>
            </a:pPr>
            <a:r>
              <a:rPr lang="fr-FR" altLang="en-US" sz="2600" b="1" dirty="0"/>
              <a:t>Law enforcement and public safety</a:t>
            </a:r>
          </a:p>
          <a:p>
            <a:pPr>
              <a:lnSpc>
                <a:spcPct val="90000"/>
              </a:lnSpc>
            </a:pPr>
            <a:r>
              <a:rPr lang="fr-FR" altLang="en-US" sz="2600" b="1" dirty="0"/>
              <a:t>Air traffic control</a:t>
            </a:r>
          </a:p>
          <a:p>
            <a:pPr>
              <a:lnSpc>
                <a:spcPct val="90000"/>
              </a:lnSpc>
            </a:pPr>
            <a:r>
              <a:rPr lang="fr-FR" altLang="en-US" sz="2600" b="1" dirty="0"/>
              <a:t>Space exploration and science</a:t>
            </a:r>
          </a:p>
          <a:p>
            <a:pPr>
              <a:lnSpc>
                <a:spcPct val="90000"/>
              </a:lnSpc>
            </a:pPr>
            <a:r>
              <a:rPr lang="fr-FR" altLang="en-US" sz="2600" b="1" dirty="0"/>
              <a:t>Weather and earth science</a:t>
            </a:r>
          </a:p>
          <a:p>
            <a:pPr>
              <a:lnSpc>
                <a:spcPct val="90000"/>
              </a:lnSpc>
            </a:pPr>
            <a:r>
              <a:rPr lang="fr-FR" altLang="en-US" sz="2600" b="1" dirty="0"/>
              <a:t>Resource management &amp; recreation </a:t>
            </a:r>
            <a:endParaRPr lang="en-US" altLang="en-US" sz="2600" b="1" dirty="0"/>
          </a:p>
          <a:p>
            <a:endParaRPr lang="en-US" sz="2600" b="1" dirty="0"/>
          </a:p>
        </p:txBody>
      </p:sp>
      <p:pic>
        <p:nvPicPr>
          <p:cNvPr id="7" name="Picture 7" descr="F-22a"/>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86400" y="4343400"/>
            <a:ext cx="2329515" cy="1516193"/>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6" descr="GPS IIF"/>
          <p:cNvPicPr>
            <a:picLocks noChangeAspect="1" noChangeArrowheads="1"/>
          </p:cNvPicPr>
          <p:nvPr/>
        </p:nvPicPr>
        <p:blipFill>
          <a:blip r:embed="rId5" cstate="print">
            <a:extLst>
              <a:ext uri="{28A0092B-C50C-407E-A947-70E740481C1C}">
                <a14:useLocalDpi xmlns:a14="http://schemas.microsoft.com/office/drawing/2010/main" val="0"/>
              </a:ext>
            </a:extLst>
          </a:blip>
          <a:srcRect l="31876" t="2499" r="24374" b="47501"/>
          <a:stretch>
            <a:fillRect/>
          </a:stretch>
        </p:blipFill>
        <p:spPr bwMode="auto">
          <a:xfrm>
            <a:off x="7366456" y="2269362"/>
            <a:ext cx="1625144" cy="1235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8"/>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696200" y="3522620"/>
            <a:ext cx="1421121" cy="17576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AutoShape 2" descr="Image result for fireman walkie talkie"/>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pic>
        <p:nvPicPr>
          <p:cNvPr id="4102" name="Picture 6" descr="Image result for police radio"/>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5696844" y="1378424"/>
            <a:ext cx="1694556" cy="1691329"/>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12"/>
          <p:cNvPicPr>
            <a:picLocks noChangeAspect="1"/>
          </p:cNvPicPr>
          <p:nvPr/>
        </p:nvPicPr>
        <p:blipFill>
          <a:blip r:embed="rId8"/>
          <a:stretch>
            <a:fillRect/>
          </a:stretch>
        </p:blipFill>
        <p:spPr>
          <a:xfrm>
            <a:off x="5443664" y="3069753"/>
            <a:ext cx="2252536" cy="1273647"/>
          </a:xfrm>
          <a:prstGeom prst="rect">
            <a:avLst/>
          </a:prstGeom>
        </p:spPr>
      </p:pic>
      <p:pic>
        <p:nvPicPr>
          <p:cNvPr id="14" name="Picture 13"/>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7327353" y="1375018"/>
            <a:ext cx="1816647" cy="910982"/>
          </a:xfrm>
          <a:prstGeom prst="rect">
            <a:avLst/>
          </a:prstGeom>
        </p:spPr>
      </p:pic>
      <p:pic>
        <p:nvPicPr>
          <p:cNvPr id="15" name="Picture 14"/>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7530716" y="5280276"/>
            <a:ext cx="1613284" cy="815724"/>
          </a:xfrm>
          <a:prstGeom prst="rect">
            <a:avLst/>
          </a:prstGeom>
        </p:spPr>
      </p:pic>
      <p:sp>
        <p:nvSpPr>
          <p:cNvPr id="16" name="Title 1"/>
          <p:cNvSpPr txBox="1">
            <a:spLocks/>
          </p:cNvSpPr>
          <p:nvPr/>
        </p:nvSpPr>
        <p:spPr>
          <a:xfrm>
            <a:off x="460375" y="228600"/>
            <a:ext cx="8531225" cy="685800"/>
          </a:xfrm>
          <a:prstGeom prst="rect">
            <a:avLst/>
          </a:prstGeom>
        </p:spPr>
        <p:txBody>
          <a:bodyPr anchor="b">
            <a:normAutofit fontScale="97500"/>
          </a:bodyPr>
          <a:lstStyle>
            <a:lvl1pPr algn="ctr" defTabSz="914400" rtl="0" eaLnBrk="1" latinLnBrk="0" hangingPunct="1">
              <a:spcBef>
                <a:spcPct val="0"/>
              </a:spcBef>
              <a:buNone/>
              <a:defRPr sz="3600" b="0" kern="1200">
                <a:solidFill>
                  <a:schemeClr val="tx1"/>
                </a:solidFill>
                <a:latin typeface="Calibri" panose="020F0502020204030204" pitchFamily="34" charset="0"/>
                <a:ea typeface="+mj-ea"/>
                <a:cs typeface="+mj-cs"/>
              </a:defRPr>
            </a:lvl1pPr>
          </a:lstStyle>
          <a:p>
            <a:r>
              <a:rPr lang="en-US" altLang="en-US" b="1" dirty="0">
                <a:latin typeface="+mn-lt"/>
              </a:rPr>
              <a:t>Overview of Federal Spectrum Uses</a:t>
            </a:r>
            <a:endParaRPr lang="en-US" b="1" dirty="0">
              <a:latin typeface="+mn-lt"/>
            </a:endParaRPr>
          </a:p>
        </p:txBody>
      </p:sp>
      <p:sp>
        <p:nvSpPr>
          <p:cNvPr id="9" name="TextBox 8"/>
          <p:cNvSpPr txBox="1"/>
          <p:nvPr/>
        </p:nvSpPr>
        <p:spPr>
          <a:xfrm>
            <a:off x="838200" y="5193268"/>
            <a:ext cx="2155847" cy="369332"/>
          </a:xfrm>
          <a:prstGeom prst="rect">
            <a:avLst/>
          </a:prstGeom>
          <a:noFill/>
        </p:spPr>
        <p:txBody>
          <a:bodyPr wrap="none" rtlCol="0">
            <a:spAutoFit/>
          </a:bodyPr>
          <a:lstStyle/>
          <a:p>
            <a:r>
              <a:rPr lang="en-US" dirty="0"/>
              <a:t>Just to name a few….</a:t>
            </a:r>
          </a:p>
        </p:txBody>
      </p:sp>
    </p:spTree>
    <p:extLst>
      <p:ext uri="{BB962C8B-B14F-4D97-AF65-F5344CB8AC3E}">
        <p14:creationId xmlns:p14="http://schemas.microsoft.com/office/powerpoint/2010/main" val="205252568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6A520E-0D9A-47EC-EDFB-935CE3E3BA57}"/>
              </a:ext>
            </a:extLst>
          </p:cNvPr>
          <p:cNvSpPr>
            <a:spLocks noGrp="1"/>
          </p:cNvSpPr>
          <p:nvPr>
            <p:ph type="title"/>
          </p:nvPr>
        </p:nvSpPr>
        <p:spPr>
          <a:xfrm>
            <a:off x="914400" y="457200"/>
            <a:ext cx="7315200" cy="685800"/>
          </a:xfrm>
        </p:spPr>
        <p:txBody>
          <a:bodyPr/>
          <a:lstStyle/>
          <a:p>
            <a:r>
              <a:rPr lang="en-US" b="1" dirty="0"/>
              <a:t>Scale &amp; Scope of Federal Usage</a:t>
            </a:r>
          </a:p>
        </p:txBody>
      </p:sp>
      <p:sp>
        <p:nvSpPr>
          <p:cNvPr id="3" name="Slide Number Placeholder 2">
            <a:extLst>
              <a:ext uri="{FF2B5EF4-FFF2-40B4-BE49-F238E27FC236}">
                <a16:creationId xmlns:a16="http://schemas.microsoft.com/office/drawing/2014/main" id="{83E11940-66BA-58B0-2F39-57D15FE38CC4}"/>
              </a:ext>
            </a:extLst>
          </p:cNvPr>
          <p:cNvSpPr>
            <a:spLocks noGrp="1"/>
          </p:cNvSpPr>
          <p:nvPr>
            <p:ph type="sldNum" sz="quarter" idx="4"/>
          </p:nvPr>
        </p:nvSpPr>
        <p:spPr/>
        <p:txBody>
          <a:bodyPr/>
          <a:lstStyle/>
          <a:p>
            <a:fld id="{C4E3D097-A581-4933-943F-92A622067F56}" type="slidenum">
              <a:rPr lang="en-US" smtClean="0"/>
              <a:t>7</a:t>
            </a:fld>
            <a:endParaRPr lang="en-US" dirty="0"/>
          </a:p>
        </p:txBody>
      </p:sp>
      <p:sp>
        <p:nvSpPr>
          <p:cNvPr id="4" name="Text Placeholder 3">
            <a:extLst>
              <a:ext uri="{FF2B5EF4-FFF2-40B4-BE49-F238E27FC236}">
                <a16:creationId xmlns:a16="http://schemas.microsoft.com/office/drawing/2014/main" id="{8C0D1B36-D088-B10B-0476-0B74B4A58FBC}"/>
              </a:ext>
            </a:extLst>
          </p:cNvPr>
          <p:cNvSpPr>
            <a:spLocks noGrp="1"/>
          </p:cNvSpPr>
          <p:nvPr>
            <p:ph type="body" sz="quarter" idx="10"/>
          </p:nvPr>
        </p:nvSpPr>
        <p:spPr>
          <a:xfrm>
            <a:off x="228600" y="1600200"/>
            <a:ext cx="6400800" cy="4191000"/>
          </a:xfrm>
        </p:spPr>
        <p:txBody>
          <a:bodyPr>
            <a:normAutofit fontScale="77500" lnSpcReduction="20000"/>
          </a:bodyPr>
          <a:lstStyle/>
          <a:p>
            <a:r>
              <a:rPr lang="en-US" kern="100" dirty="0">
                <a:effectLst/>
                <a:latin typeface="Calibri" panose="020F0502020204030204" pitchFamily="34" charset="0"/>
                <a:ea typeface="Calibri" panose="020F0502020204030204" pitchFamily="34" charset="0"/>
                <a:cs typeface="Times New Roman" panose="02020603050405020304" pitchFamily="18" charset="0"/>
              </a:rPr>
              <a:t>The U.S. Federal government is among the most diverse &amp; sophisticated users of spectrum in the world.</a:t>
            </a:r>
          </a:p>
          <a:p>
            <a:r>
              <a:rPr lang="en-US" dirty="0"/>
              <a:t>In CY 2022, there were 85,222 requests for frequency assignment actions, plus an additional 1,624 requests for Special Temporary Authority. </a:t>
            </a:r>
          </a:p>
          <a:p>
            <a:r>
              <a:rPr lang="en-US" dirty="0"/>
              <a:t>This covers space-based, aeronautical, maritime and terrestrial domains.</a:t>
            </a:r>
          </a:p>
          <a:p>
            <a:r>
              <a:rPr lang="en-US" dirty="0"/>
              <a:t>Includes radars, satellites, sensors, communications – the mast majority of ITU-defined services.</a:t>
            </a:r>
          </a:p>
          <a:p>
            <a:endParaRPr lang="en-US" dirty="0"/>
          </a:p>
        </p:txBody>
      </p:sp>
      <p:pic>
        <p:nvPicPr>
          <p:cNvPr id="7" name="Picture 6" descr="A satellite in space next to a blue planet&#10;&#10;Description automatically generated with medium confidence">
            <a:extLst>
              <a:ext uri="{FF2B5EF4-FFF2-40B4-BE49-F238E27FC236}">
                <a16:creationId xmlns:a16="http://schemas.microsoft.com/office/drawing/2014/main" id="{0063DC74-07B3-FA43-CA21-C8E6DB78C68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96000" y="3078512"/>
            <a:ext cx="2619375" cy="1743075"/>
          </a:xfrm>
          <a:prstGeom prst="rect">
            <a:avLst/>
          </a:prstGeom>
        </p:spPr>
      </p:pic>
      <p:pic>
        <p:nvPicPr>
          <p:cNvPr id="9" name="Picture 8" descr="A picture containing outdoor, snow, mountain, glacial landform&#10;&#10;Description automatically generated">
            <a:extLst>
              <a:ext uri="{FF2B5EF4-FFF2-40B4-BE49-F238E27FC236}">
                <a16:creationId xmlns:a16="http://schemas.microsoft.com/office/drawing/2014/main" id="{C1230C4C-4B41-3A12-26B6-699CECC41BE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10800000" flipV="1">
            <a:off x="6964664" y="1173512"/>
            <a:ext cx="1905000" cy="1874488"/>
          </a:xfrm>
          <a:prstGeom prst="rect">
            <a:avLst/>
          </a:prstGeom>
        </p:spPr>
      </p:pic>
      <p:pic>
        <p:nvPicPr>
          <p:cNvPr id="11" name="Picture 10" descr="A close-up of a weather map&#10;&#10;Description automatically generated with low confidence">
            <a:extLst>
              <a:ext uri="{FF2B5EF4-FFF2-40B4-BE49-F238E27FC236}">
                <a16:creationId xmlns:a16="http://schemas.microsoft.com/office/drawing/2014/main" id="{D1A6A557-A745-6791-E3DD-7760FA9D83A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999546" y="4821587"/>
            <a:ext cx="1230054" cy="1230054"/>
          </a:xfrm>
          <a:prstGeom prst="rect">
            <a:avLst/>
          </a:prstGeom>
        </p:spPr>
      </p:pic>
    </p:spTree>
    <p:extLst>
      <p:ext uri="{BB962C8B-B14F-4D97-AF65-F5344CB8AC3E}">
        <p14:creationId xmlns:p14="http://schemas.microsoft.com/office/powerpoint/2010/main" val="42981092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838200"/>
            <a:ext cx="7315200" cy="381000"/>
          </a:xfrm>
        </p:spPr>
        <p:txBody>
          <a:bodyPr/>
          <a:lstStyle/>
          <a:p>
            <a:br>
              <a:rPr lang="en-US" b="1" dirty="0"/>
            </a:br>
            <a:br>
              <a:rPr lang="en-US" b="1" dirty="0"/>
            </a:br>
            <a:br>
              <a:rPr lang="en-US" b="1" dirty="0"/>
            </a:br>
            <a:br>
              <a:rPr lang="en-US" b="1" dirty="0"/>
            </a:br>
            <a:br>
              <a:rPr lang="en-US" b="1" dirty="0"/>
            </a:br>
            <a:br>
              <a:rPr lang="en-US" b="1" dirty="0"/>
            </a:br>
            <a:r>
              <a:rPr lang="en-US" b="1" dirty="0"/>
              <a:t>How the Federal Government</a:t>
            </a:r>
            <a:br>
              <a:rPr lang="en-US" b="1" dirty="0"/>
            </a:br>
            <a:r>
              <a:rPr lang="en-US" b="1" dirty="0"/>
              <a:t>Manages Its Own Spectrum</a:t>
            </a:r>
          </a:p>
        </p:txBody>
      </p:sp>
      <p:sp>
        <p:nvSpPr>
          <p:cNvPr id="3" name="Slide Number Placeholder 2"/>
          <p:cNvSpPr>
            <a:spLocks noGrp="1"/>
          </p:cNvSpPr>
          <p:nvPr>
            <p:ph type="sldNum" sz="quarter" idx="4"/>
          </p:nvPr>
        </p:nvSpPr>
        <p:spPr/>
        <p:txBody>
          <a:bodyPr/>
          <a:lstStyle/>
          <a:p>
            <a:fld id="{C4E3D097-A581-4933-943F-92A622067F56}" type="slidenum">
              <a:rPr lang="en-US" smtClean="0"/>
              <a:t>8</a:t>
            </a:fld>
            <a:endParaRPr lang="en-US" dirty="0"/>
          </a:p>
        </p:txBody>
      </p:sp>
      <p:sp>
        <p:nvSpPr>
          <p:cNvPr id="4" name="Text Placeholder 3"/>
          <p:cNvSpPr>
            <a:spLocks noGrp="1"/>
          </p:cNvSpPr>
          <p:nvPr>
            <p:ph type="body" sz="quarter" idx="10"/>
          </p:nvPr>
        </p:nvSpPr>
        <p:spPr>
          <a:xfrm>
            <a:off x="762000" y="1295400"/>
            <a:ext cx="7848600" cy="3457575"/>
          </a:xfrm>
        </p:spPr>
        <p:txBody>
          <a:bodyPr>
            <a:normAutofit fontScale="70000" lnSpcReduction="20000"/>
          </a:bodyPr>
          <a:lstStyle/>
          <a:p>
            <a:r>
              <a:rPr lang="en-US" b="1" dirty="0"/>
              <a:t>Legal Authority</a:t>
            </a:r>
            <a:r>
              <a:rPr lang="en-US" dirty="0"/>
              <a:t>:  The Communications Act of 1934, Section 305, reserves to the U.S. President the authority to regulate spectrum used by government stations.</a:t>
            </a:r>
          </a:p>
          <a:p>
            <a:pPr lvl="1"/>
            <a:r>
              <a:rPr lang="en-US" dirty="0"/>
              <a:t>Presidential authority has been delegated to NTIA through a series of executive actions.</a:t>
            </a:r>
          </a:p>
          <a:p>
            <a:pPr lvl="2"/>
            <a:r>
              <a:rPr lang="en-US" dirty="0"/>
              <a:t>President Nixon created the Office of Telecommunications Policy in 1970.</a:t>
            </a:r>
          </a:p>
          <a:p>
            <a:pPr lvl="2"/>
            <a:r>
              <a:rPr lang="en-US" dirty="0"/>
              <a:t>President Carter created NTIA in the Dept. of Commerce in 1978.</a:t>
            </a:r>
          </a:p>
          <a:p>
            <a:pPr lvl="1"/>
            <a:r>
              <a:rPr lang="en-US" dirty="0"/>
              <a:t>The NTIA Organization Act, passed by Congress in 1992, codified NTIA’s statutory role as manager of the Federal Government’s spectrum use.</a:t>
            </a:r>
          </a:p>
          <a:p>
            <a:pPr>
              <a:buAutoNum type="alphaLcParenBoth"/>
            </a:pPr>
            <a:endParaRPr lang="en-US" b="1" i="1" dirty="0"/>
          </a:p>
          <a:p>
            <a:endParaRPr lang="en-US" b="1" i="1" dirty="0"/>
          </a:p>
          <a:p>
            <a:pPr marL="0" indent="0">
              <a:buNone/>
            </a:pPr>
            <a:endParaRPr lang="en-US" dirty="0"/>
          </a:p>
        </p:txBody>
      </p:sp>
      <p:pic>
        <p:nvPicPr>
          <p:cNvPr id="6" name="Picture 5" descr="A close-up of a document&#10;&#10;Description automatically generated with low confidence">
            <a:extLst>
              <a:ext uri="{FF2B5EF4-FFF2-40B4-BE49-F238E27FC236}">
                <a16:creationId xmlns:a16="http://schemas.microsoft.com/office/drawing/2014/main" id="{C4CF842B-9D6A-78F5-955C-D679FAE02D5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178069" y="3886200"/>
            <a:ext cx="3758308" cy="2133600"/>
          </a:xfrm>
          <a:prstGeom prst="rect">
            <a:avLst/>
          </a:prstGeom>
        </p:spPr>
      </p:pic>
    </p:spTree>
    <p:extLst>
      <p:ext uri="{BB962C8B-B14F-4D97-AF65-F5344CB8AC3E}">
        <p14:creationId xmlns:p14="http://schemas.microsoft.com/office/powerpoint/2010/main" val="382595854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NTIA's Principal Responsibilities </a:t>
            </a:r>
            <a:br>
              <a:rPr lang="en-US" b="1" dirty="0"/>
            </a:br>
            <a:r>
              <a:rPr lang="en-US" b="1" dirty="0"/>
              <a:t>and Functions</a:t>
            </a:r>
          </a:p>
        </p:txBody>
      </p:sp>
      <p:sp>
        <p:nvSpPr>
          <p:cNvPr id="3" name="Slide Number Placeholder 2"/>
          <p:cNvSpPr>
            <a:spLocks noGrp="1"/>
          </p:cNvSpPr>
          <p:nvPr>
            <p:ph type="sldNum" sz="quarter" idx="4"/>
          </p:nvPr>
        </p:nvSpPr>
        <p:spPr/>
        <p:txBody>
          <a:bodyPr/>
          <a:lstStyle/>
          <a:p>
            <a:fld id="{C4E3D097-A581-4933-943F-92A622067F56}" type="slidenum">
              <a:rPr lang="en-US" smtClean="0"/>
              <a:t>9</a:t>
            </a:fld>
            <a:endParaRPr lang="en-US" dirty="0"/>
          </a:p>
        </p:txBody>
      </p:sp>
      <p:sp>
        <p:nvSpPr>
          <p:cNvPr id="4" name="Text Placeholder 3"/>
          <p:cNvSpPr>
            <a:spLocks noGrp="1"/>
          </p:cNvSpPr>
          <p:nvPr>
            <p:ph type="body" sz="quarter" idx="10"/>
          </p:nvPr>
        </p:nvSpPr>
        <p:spPr>
          <a:xfrm>
            <a:off x="457200" y="1371600"/>
            <a:ext cx="5867400" cy="4648200"/>
          </a:xfrm>
        </p:spPr>
        <p:txBody>
          <a:bodyPr>
            <a:noAutofit/>
          </a:bodyPr>
          <a:lstStyle/>
          <a:p>
            <a:r>
              <a:rPr lang="en-US" sz="2000" b="1" dirty="0"/>
              <a:t>Serving as the principal executive branch adviser to the President on telecommunications and information policy; </a:t>
            </a:r>
          </a:p>
          <a:p>
            <a:r>
              <a:rPr lang="en-US" sz="2000" b="1" dirty="0"/>
              <a:t>Prescribing policies for and managing Federal use of the radio frequency spectrum;</a:t>
            </a:r>
          </a:p>
          <a:p>
            <a:r>
              <a:rPr lang="en-US" sz="2000" b="1" dirty="0"/>
              <a:t>Developing and presenting U.S. plans and policies at international communications conferences and related meetings;</a:t>
            </a:r>
          </a:p>
          <a:p>
            <a:r>
              <a:rPr lang="en-US" sz="2000" b="1" dirty="0"/>
              <a:t>Serving as the principal Federal telecommunications research and engineering laboratory, through NTIA's Institute for Telecommunication Sciences (ITS), headquartered in Boulder, CO. </a:t>
            </a:r>
          </a:p>
          <a:p>
            <a:endParaRPr lang="en-US" sz="2000" b="1" dirty="0"/>
          </a:p>
          <a:p>
            <a:endParaRPr lang="en-US" sz="1600" dirty="0"/>
          </a:p>
        </p:txBody>
      </p:sp>
      <p:pic>
        <p:nvPicPr>
          <p:cNvPr id="5" name="Picture 4">
            <a:extLst>
              <a:ext uri="{FF2B5EF4-FFF2-40B4-BE49-F238E27FC236}">
                <a16:creationId xmlns:a16="http://schemas.microsoft.com/office/drawing/2014/main" id="{B6B3C096-2DC7-0B4F-04C2-3956B924D55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00800" y="1905000"/>
            <a:ext cx="2175510" cy="2622650"/>
          </a:xfrm>
          <a:prstGeom prst="rect">
            <a:avLst/>
          </a:prstGeom>
        </p:spPr>
      </p:pic>
    </p:spTree>
    <p:extLst>
      <p:ext uri="{BB962C8B-B14F-4D97-AF65-F5344CB8AC3E}">
        <p14:creationId xmlns:p14="http://schemas.microsoft.com/office/powerpoint/2010/main" val="88070522"/>
      </p:ext>
    </p:extLst>
  </p:cSld>
  <p:clrMapOvr>
    <a:masterClrMapping/>
  </p:clrMapOvr>
</p:sld>
</file>

<file path=ppt/theme/theme1.xml><?xml version="1.0" encoding="utf-8"?>
<a:theme xmlns:a="http://schemas.openxmlformats.org/drawingml/2006/main" name="NTIA Title Slid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Metadata/LabelInfo.xml><?xml version="1.0" encoding="utf-8"?>
<clbl:labelList xmlns:clbl="http://schemas.microsoft.com/office/2020/mipLabelMetadata">
  <clbl:label id="{568178ef-2b90-40ee-86de-4595a529cba9}" enabled="1" method="Standard" siteId="{d6cff1bd-67dd-4ce8-945d-d07dc775672f}" removed="0"/>
</clbl:labelList>
</file>

<file path=docProps/app.xml><?xml version="1.0" encoding="utf-8"?>
<Properties xmlns="http://schemas.openxmlformats.org/officeDocument/2006/extended-properties" xmlns:vt="http://schemas.openxmlformats.org/officeDocument/2006/docPropsVTypes">
  <Template>NTIA Title Slide</Template>
  <TotalTime>3993</TotalTime>
  <Words>1686</Words>
  <Application>Microsoft Office PowerPoint</Application>
  <PresentationFormat>On-screen Show (4:3)</PresentationFormat>
  <Paragraphs>255</Paragraphs>
  <Slides>18</Slides>
  <Notes>8</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18</vt:i4>
      </vt:variant>
    </vt:vector>
  </HeadingPairs>
  <TitlesOfParts>
    <vt:vector size="25" baseType="lpstr">
      <vt:lpstr>Arial</vt:lpstr>
      <vt:lpstr>Calibri</vt:lpstr>
      <vt:lpstr>Calibri Light</vt:lpstr>
      <vt:lpstr>Times New Roman</vt:lpstr>
      <vt:lpstr>Wingdings</vt:lpstr>
      <vt:lpstr>NTIA Title Slide</vt:lpstr>
      <vt:lpstr>Office Theme</vt:lpstr>
      <vt:lpstr>The U.S. Federal Government’s  Spectrum Management Processes </vt:lpstr>
      <vt:lpstr>Topics To Be Covered</vt:lpstr>
      <vt:lpstr>Policy, Regulation &amp; Management</vt:lpstr>
      <vt:lpstr>Spectrum Management Elements</vt:lpstr>
      <vt:lpstr>PowerPoint Presentation</vt:lpstr>
      <vt:lpstr>PowerPoint Presentation</vt:lpstr>
      <vt:lpstr>Scale &amp; Scope of Federal Usage</vt:lpstr>
      <vt:lpstr>      How the Federal Government Manages Its Own Spectrum</vt:lpstr>
      <vt:lpstr>NTIA's Principal Responsibilities  and Functions</vt:lpstr>
      <vt:lpstr>NTIA’s Spectrum Regulatory Structure</vt:lpstr>
      <vt:lpstr>Office of Spectrum Management</vt:lpstr>
      <vt:lpstr>Office of Spectrum Management </vt:lpstr>
      <vt:lpstr>PowerPoint Presentation</vt:lpstr>
      <vt:lpstr>IRAC Subcommittees</vt:lpstr>
      <vt:lpstr>NTIA Manual or ‘Red Book’</vt:lpstr>
      <vt:lpstr>NTIA Manual Contents</vt:lpstr>
      <vt:lpstr>Coordination with Other Regulators</vt:lpstr>
      <vt:lpstr>Summary &amp; Conclusions</vt:lpstr>
    </vt:vector>
  </TitlesOfParts>
  <Company>NTIA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Madeline R. Tucker</dc:creator>
  <cp:lastModifiedBy>Alden, John</cp:lastModifiedBy>
  <cp:revision>652</cp:revision>
  <cp:lastPrinted>2019-07-19T13:46:26Z</cp:lastPrinted>
  <dcterms:created xsi:type="dcterms:W3CDTF">2015-06-15T18:07:43Z</dcterms:created>
  <dcterms:modified xsi:type="dcterms:W3CDTF">2024-09-09T19:32:30Z</dcterms:modified>
</cp:coreProperties>
</file>