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  <p:sldMasterId id="2147485265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4" r:id="rId4"/>
    <p:sldId id="265" r:id="rId5"/>
    <p:sldId id="277" r:id="rId6"/>
    <p:sldId id="2564" r:id="rId7"/>
    <p:sldId id="2566" r:id="rId8"/>
    <p:sldId id="453" r:id="rId9"/>
    <p:sldId id="267" r:id="rId10"/>
    <p:sldId id="2569" r:id="rId11"/>
    <p:sldId id="2568" r:id="rId12"/>
    <p:sldId id="2567" r:id="rId13"/>
    <p:sldId id="272" r:id="rId14"/>
    <p:sldId id="254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1085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C646A4-BB9B-4B8C-855E-D46909ACE4EC}" type="datetimeFigureOut">
              <a:rPr lang="en-US"/>
              <a:pPr>
                <a:defRPr/>
              </a:pPr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35A6EA-93D0-47D8-AD17-855E4C259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5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F3E8D4-DEC0-4006-8D4F-0FDA10470C08}" type="datetimeFigureOut">
              <a:rPr lang="en-US"/>
              <a:pPr>
                <a:defRPr/>
              </a:pPr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7DA7DA-3AE2-4A43-88A4-44692C405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0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06" y="4720709"/>
            <a:ext cx="4998858" cy="106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3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F022-CF83-4CC3-82DB-7496FFBF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4018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54F7-6EF8-42CA-8692-C7C1F119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8261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D765-6A1C-464E-8BDD-1BAFC2446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6300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D01B2-10AA-4A51-9782-D5953403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55B0-583E-4CE9-B46F-403A4F4B0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55459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85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DDAB-13A3-4E47-8334-BEEEDFD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2185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7F4F-7EA8-495D-9EDB-0B3F348E4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11949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46AC-8236-4238-B268-CD84337F6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88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EF53-64A7-469D-BF9D-A24E8EFB9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06" y="4720709"/>
            <a:ext cx="4998858" cy="106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4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 anchor="b"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294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 anchor="b"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6979-6643-40E3-97F8-98E9CF259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09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53B4-4803-4A1F-995B-9C11CA16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5BE1D-6E70-4620-9632-7F04628DA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1C06-01DF-4FB4-B598-ADBED7D8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CE9B-5358-456E-9FB7-1111813526C8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7E231-9E97-4EF0-866A-5E506431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88F96-F9BC-4B7C-A17A-D4C3A08D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8242-04DE-4B93-BF3C-B913624A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72667" y="4699001"/>
            <a:ext cx="2762808" cy="140304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05" y="4720709"/>
            <a:ext cx="4909597" cy="10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7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997858"/>
            <a:ext cx="3010890" cy="49249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858F-ED92-4D33-9105-3DC65086B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0880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 anchor="b"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2DC5-F85F-49BE-B09F-15990407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3450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 anchor="b"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D671-EFFE-40AD-B1E0-E733AD695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6927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2" r:id="rId1"/>
    <p:sldLayoutId id="2147485373" r:id="rId2"/>
    <p:sldLayoutId id="2147485374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0802 w 638"/>
              <a:gd name="T3" fmla="*/ 49287 h 1194"/>
              <a:gd name="T4" fmla="*/ 42698 w 638"/>
              <a:gd name="T5" fmla="*/ 96782 h 1194"/>
              <a:gd name="T6" fmla="*/ 58026 w 638"/>
              <a:gd name="T7" fmla="*/ 136211 h 1194"/>
              <a:gd name="T8" fmla="*/ 74448 w 638"/>
              <a:gd name="T9" fmla="*/ 178329 h 1194"/>
              <a:gd name="T10" fmla="*/ 89776 w 638"/>
              <a:gd name="T11" fmla="*/ 226720 h 1194"/>
              <a:gd name="T12" fmla="*/ 112767 w 638"/>
              <a:gd name="T13" fmla="*/ 301098 h 1194"/>
              <a:gd name="T14" fmla="*/ 129190 w 638"/>
              <a:gd name="T15" fmla="*/ 353073 h 1194"/>
              <a:gd name="T16" fmla="*/ 148897 w 638"/>
              <a:gd name="T17" fmla="*/ 443582 h 1194"/>
              <a:gd name="T18" fmla="*/ 156560 w 638"/>
              <a:gd name="T19" fmla="*/ 486596 h 1194"/>
              <a:gd name="T20" fmla="*/ 165319 w 638"/>
              <a:gd name="T21" fmla="*/ 534987 h 1194"/>
              <a:gd name="T22" fmla="*/ 349250 w 638"/>
              <a:gd name="T23" fmla="*/ 534987 h 1194"/>
              <a:gd name="T24" fmla="*/ 341586 w 638"/>
              <a:gd name="T25" fmla="*/ 511688 h 1194"/>
              <a:gd name="T26" fmla="*/ 327353 w 638"/>
              <a:gd name="T27" fmla="*/ 474947 h 1194"/>
              <a:gd name="T28" fmla="*/ 313121 w 638"/>
              <a:gd name="T29" fmla="*/ 439102 h 1194"/>
              <a:gd name="T30" fmla="*/ 299983 w 638"/>
              <a:gd name="T31" fmla="*/ 408633 h 1194"/>
              <a:gd name="T32" fmla="*/ 270422 w 638"/>
              <a:gd name="T33" fmla="*/ 351281 h 1194"/>
              <a:gd name="T34" fmla="*/ 249621 w 638"/>
              <a:gd name="T35" fmla="*/ 312748 h 1194"/>
              <a:gd name="T36" fmla="*/ 232103 w 638"/>
              <a:gd name="T37" fmla="*/ 280487 h 1194"/>
              <a:gd name="T38" fmla="*/ 206922 w 638"/>
              <a:gd name="T39" fmla="*/ 238369 h 1194"/>
              <a:gd name="T40" fmla="*/ 186121 w 638"/>
              <a:gd name="T41" fmla="*/ 210590 h 1194"/>
              <a:gd name="T42" fmla="*/ 167509 w 638"/>
              <a:gd name="T43" fmla="*/ 185498 h 1194"/>
              <a:gd name="T44" fmla="*/ 146707 w 638"/>
              <a:gd name="T45" fmla="*/ 153237 h 1194"/>
              <a:gd name="T46" fmla="*/ 124810 w 638"/>
              <a:gd name="T47" fmla="*/ 128146 h 1194"/>
              <a:gd name="T48" fmla="*/ 95250 w 638"/>
              <a:gd name="T49" fmla="*/ 94093 h 1194"/>
              <a:gd name="T50" fmla="*/ 66784 w 638"/>
              <a:gd name="T51" fmla="*/ 62729 h 1194"/>
              <a:gd name="T52" fmla="*/ 31750 w 638"/>
              <a:gd name="T53" fmla="*/ 23299 h 1194"/>
              <a:gd name="T54" fmla="*/ 16422 w 638"/>
              <a:gd name="T55" fmla="*/ 896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46062 w 448"/>
              <a:gd name="T1" fmla="*/ 165100 h 372"/>
              <a:gd name="T2" fmla="*/ 213107 w 448"/>
              <a:gd name="T3" fmla="*/ 134033 h 372"/>
              <a:gd name="T4" fmla="*/ 153789 w 448"/>
              <a:gd name="T5" fmla="*/ 92314 h 372"/>
              <a:gd name="T6" fmla="*/ 115342 w 448"/>
              <a:gd name="T7" fmla="*/ 63022 h 372"/>
              <a:gd name="T8" fmla="*/ 76894 w 448"/>
              <a:gd name="T9" fmla="*/ 41719 h 372"/>
              <a:gd name="T10" fmla="*/ 35152 w 448"/>
              <a:gd name="T11" fmla="*/ 19528 h 372"/>
              <a:gd name="T12" fmla="*/ 0 w 448"/>
              <a:gd name="T13" fmla="*/ 0 h 372"/>
              <a:gd name="T14" fmla="*/ 153789 w 448"/>
              <a:gd name="T15" fmla="*/ 0 h 372"/>
              <a:gd name="T16" fmla="*/ 164774 w 448"/>
              <a:gd name="T17" fmla="*/ 15977 h 372"/>
              <a:gd name="T18" fmla="*/ 177956 w 448"/>
              <a:gd name="T19" fmla="*/ 36393 h 372"/>
              <a:gd name="T20" fmla="*/ 190039 w 448"/>
              <a:gd name="T21" fmla="*/ 59472 h 372"/>
              <a:gd name="T22" fmla="*/ 207615 w 448"/>
              <a:gd name="T23" fmla="*/ 91426 h 372"/>
              <a:gd name="T24" fmla="*/ 224092 w 448"/>
              <a:gd name="T25" fmla="*/ 117168 h 372"/>
              <a:gd name="T26" fmla="*/ 238373 w 448"/>
              <a:gd name="T27" fmla="*/ 148235 h 372"/>
              <a:gd name="T28" fmla="*/ 246062 w 448"/>
              <a:gd name="T29" fmla="*/ 1651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100" b="0" smtClean="0">
                <a:solidFill>
                  <a:srgbClr val="59595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6392975-6173-47C2-92A5-F7E9C3AE4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714" y="6252008"/>
            <a:ext cx="2100810" cy="448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76" r:id="rId2"/>
    <p:sldLayoutId id="2147485377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78" r:id="rId10"/>
    <p:sldLayoutId id="2147485366" r:id="rId11"/>
    <p:sldLayoutId id="2147485379" r:id="rId12"/>
    <p:sldLayoutId id="2147485367" r:id="rId13"/>
    <p:sldLayoutId id="2147485368" r:id="rId14"/>
    <p:sldLayoutId id="2147485369" r:id="rId15"/>
    <p:sldLayoutId id="2147485370" r:id="rId16"/>
    <p:sldLayoutId id="2147485380" r:id="rId17"/>
    <p:sldLayoutId id="2147485371" r:id="rId18"/>
    <p:sldLayoutId id="2147485381" r:id="rId1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 cap="all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Generation Spectrum Management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 USTTI, Washington DC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Rajendra Singh, </a:t>
            </a:r>
          </a:p>
          <a:p>
            <a:r>
              <a:rPr lang="en-US" dirty="0"/>
              <a:t>Senior Digital Development  Specialist</a:t>
            </a:r>
          </a:p>
          <a:p>
            <a:r>
              <a:rPr lang="en-US" dirty="0"/>
              <a:t>rsingh6@worldbank.org</a:t>
            </a:r>
          </a:p>
        </p:txBody>
      </p:sp>
      <p:sp>
        <p:nvSpPr>
          <p:cNvPr id="12293" name="Date Placeholder 9"/>
          <p:cNvSpPr>
            <a:spLocks noGrp="1"/>
          </p:cNvSpPr>
          <p:nvPr>
            <p:ph type="dt" sz="half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400" b="0" dirty="0">
                <a:latin typeface="Arial" pitchFamily="34" charset="0"/>
                <a:cs typeface="Arial" pitchFamily="34" charset="0"/>
              </a:rPr>
              <a:t>September 18,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4867-0A4E-97D4-D4C1-5E3669AD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        </a:t>
            </a:r>
            <a:r>
              <a:rPr lang="en-US" sz="4000" dirty="0"/>
              <a:t>Spectrum : Land or Sea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8BB73-1ACB-2649-9981-7EADEDD07C2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Should spectrum continue to be allocated like a piece of </a:t>
            </a:r>
            <a:r>
              <a:rPr lang="en-US" sz="3600" b="1" dirty="0"/>
              <a:t>Land</a:t>
            </a:r>
            <a:r>
              <a:rPr lang="en-US" sz="3600" dirty="0"/>
              <a:t> on lease for a definite period or spectrum be treated like </a:t>
            </a:r>
            <a:r>
              <a:rPr lang="en-US" sz="3600" b="1" dirty="0"/>
              <a:t>Sea </a:t>
            </a:r>
            <a:r>
              <a:rPr lang="en-US" sz="3600" dirty="0"/>
              <a:t>which can be accessed by different service providers following certain prescribed rules and regulations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Technology can permit this. Human ear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2BA59-4397-9DE0-CC1E-6FA2D740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2FC17-C5A2-17AF-2935-C3A0B3AF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0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E9C4-14A1-73CC-9C08-242ED7CF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   Spectrum Management and Digital Divide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A47F5-7ED6-D58D-F7C3-803FD92C573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Dynamic Allocation of Spectrum and Network Sharing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National Roaming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9552D-640C-DF50-F45B-D05AD28C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97659-540D-6B43-61C7-818612DE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94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DA965-8FB8-4363-BF56-699DDA4F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Consultation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94C7-A6DF-485D-891C-785447A2309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All policy and regulatory decisions should be taken  in consultation with various stakeholders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We suggest to streamline the consultation process. The World Bank team will be very happy to share international experience in this regard.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5EADB-3E00-46F3-A2BE-1699D19D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3F5C1-3239-4B7B-8E1B-45DF1E98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9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직사각형 1">
            <a:extLst>
              <a:ext uri="{FF2B5EF4-FFF2-40B4-BE49-F238E27FC236}">
                <a16:creationId xmlns:a16="http://schemas.microsoft.com/office/drawing/2014/main" id="{66305779-C62E-44FC-8D38-9B771733BE82}"/>
              </a:ext>
            </a:extLst>
          </p:cNvPr>
          <p:cNvSpPr/>
          <p:nvPr/>
        </p:nvSpPr>
        <p:spPr>
          <a:xfrm>
            <a:off x="2453826" y="2946888"/>
            <a:ext cx="4236353" cy="761747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/>
          <a:p>
            <a:pPr algn="ctr"/>
            <a:r>
              <a:rPr lang="en-US" altLang="ko-KR" sz="4950" spc="450" dirty="0">
                <a:gradFill>
                  <a:gsLst>
                    <a:gs pos="100000">
                      <a:srgbClr val="043764"/>
                    </a:gs>
                    <a:gs pos="100000">
                      <a:prstClr val="black">
                        <a:lumMod val="75000"/>
                        <a:lumOff val="25000"/>
                      </a:prstClr>
                    </a:gs>
                  </a:gsLst>
                  <a:lin ang="5400000" scaled="1"/>
                </a:gra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Thank you !</a:t>
            </a:r>
            <a:endParaRPr lang="ko-KR" altLang="en-US" sz="4950" spc="450" dirty="0">
              <a:gradFill>
                <a:gsLst>
                  <a:gs pos="100000">
                    <a:srgbClr val="043764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B1FEC-EA2A-495D-82E2-0DBB99E5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8242-04DE-4B93-BF3C-B913624A68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0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cap="none" dirty="0"/>
              <a:t>Future Areas of Focus</a:t>
            </a:r>
          </a:p>
        </p:txBody>
      </p:sp>
      <p:sp>
        <p:nvSpPr>
          <p:cNvPr id="1331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Transformative Agenda of Digital Technologies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Spectrum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Building out infrastructure including infrastructure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Consultative approach- Policy and Regulatory Decisions </a:t>
            </a:r>
          </a:p>
          <a:p>
            <a:pPr marL="0" inden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5"/>
            <a:ext cx="8440738" cy="1031875"/>
          </a:xfrm>
        </p:spPr>
        <p:txBody>
          <a:bodyPr>
            <a:normAutofit/>
          </a:bodyPr>
          <a:lstStyle/>
          <a:p>
            <a:r>
              <a:rPr lang="en-US" sz="3600" dirty="0">
                <a:cs typeface="Andes ExtraLight" pitchFamily="50" charset="0"/>
              </a:rPr>
              <a:t>What Next ? Do we really Know?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0"/>
          </p:nvPr>
        </p:nvSpPr>
        <p:spPr>
          <a:xfrm>
            <a:off x="342900" y="1460500"/>
            <a:ext cx="8440738" cy="460057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Future is nearer than what we think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Infrastructure competition may not be sustainable.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Future may have type of services using digital connectivity platform which you and me may not imagine today.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COVID, Conflict , and Climate have shown this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2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F17C-5CFB-4477-AB13-FDBA8890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Digital is bending the arc of development and offering ways to shape the development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A639-26E4-44CB-99A4-7184694A74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Global interconnected bandwidth is growing at 40 percent CAGR and is likely to reach around 100s TBPS  within a short time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digital economy is the single most important driver of innovation , competitiveness and growth. Again, 3Cs have proven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 data centers are adding further challenges in energy transition.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EA6BB-D532-4F01-9BE8-4B01D71C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2A64F-C7D3-4C28-92DD-3C6F30179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8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6697-2BD7-C7CD-26F3-0E3AA019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		US Spectrum Auction </a:t>
            </a:r>
          </a:p>
        </p:txBody>
      </p:sp>
      <p:pic>
        <p:nvPicPr>
          <p:cNvPr id="7" name="Content Placeholder 6" descr="A screen shot of a graph&#10;&#10;Description automatically generated with low confidence">
            <a:extLst>
              <a:ext uri="{FF2B5EF4-FFF2-40B4-BE49-F238E27FC236}">
                <a16:creationId xmlns:a16="http://schemas.microsoft.com/office/drawing/2014/main" id="{6969B4F8-E145-AE3A-2647-C0A664871BB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84" y="1460500"/>
            <a:ext cx="6434370" cy="460057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41BAE-1A09-CA40-2F69-320DCD06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43BD5-2683-6B61-4B2E-75AB3619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5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86B8-D179-E63B-F485-9DD0761F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</a:t>
            </a:r>
            <a:r>
              <a:rPr lang="en-US" sz="3200" dirty="0"/>
              <a:t>What is new in Spectrum Management</a:t>
            </a:r>
            <a:r>
              <a:rPr lang="en-US" sz="28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CF743-BEE1-8687-06BD-AB2E9CD4C10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Spectrum Availability- From Sub-2GHZ to MM Wave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More than 80 percent of telecommunication is within the buildings. Spectrum management for indoor and outdoor communication has different network attributes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Software Defined Radio ( SDR), Cognitive Radio , Open RAN, Telco Cloud, Disaggregation and virtualization of Networks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9B840-EFE0-6FB6-0EBA-4A474015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27912-F3AB-1BE3-100F-713CDDF3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0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8E8B-2FF4-46DD-960C-0630C8DBAEA5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1" y="165100"/>
            <a:ext cx="5074024" cy="1353307"/>
          </a:xfrm>
        </p:spPr>
        <p:txBody>
          <a:bodyPr>
            <a:normAutofit fontScale="90000"/>
          </a:bodyPr>
          <a:lstStyle/>
          <a:p>
            <a:br>
              <a:rPr lang="en-US" sz="3100" b="1" dirty="0"/>
            </a:br>
            <a:r>
              <a:rPr lang="en-US" sz="2700" b="1" dirty="0"/>
              <a:t>Shannon’s Theorem -What does it tell</a:t>
            </a:r>
            <a:r>
              <a:rPr lang="en-US" sz="3100" b="1" dirty="0"/>
              <a:t>?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Bandwidth(BW) increase is the only solution to enhance the channel capacity(C) beyond a limit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4" name="Picture 4" descr="Shann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74752"/>
            <a:ext cx="5410200" cy="33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Spectrum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Future wireless technologies will be driven by massive bandwidth , low latency as well, but high bandwidth is a big differentiator.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More than ten years ago, 4G services were launched with 10X10 MHz spectrum in different sub 3 GHz bands but today we are talking about 400 MHz to a Gig bandwidth. With more than ten-fold increase in spectral efficiency the uplink and downlink data speeds will be in multiple Gigs.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Even the current technology launch will easily achieve 1 GBPS peak speed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Use of MM wave ( 6-100 GHZ frequency range) will have its own challenges to the industry and regulators like small cell configurations in dense urban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Government has a monopoly in supplying spectrum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0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F5972-E657-D263-88DB-34DA6D95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   Spectrum Policy for Resilient  	Networks in Emergency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B3412-7FA2-2D23-DB8B-74A2C960D59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Telecom usage shifted from offices to residential areas during COVID-19. How to manage congestion with spectrum management flexibility. </a:t>
            </a:r>
            <a:r>
              <a:rPr lang="en-US" sz="2400" dirty="0" err="1"/>
              <a:t>SoN</a:t>
            </a:r>
            <a:r>
              <a:rPr lang="en-US" sz="2400" dirty="0"/>
              <a:t> Technology can help 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 case of natural disaster, traffic increases at the affected site. Temporary increase in capacity is necessary to avoid congestion.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Mobile Base station ( Towers) in case of emergency  also need flexibility in spectrum management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B2E9D4-6983-72AD-2AFB-C881DD19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DD3D6-0A32-7E16-A0A4-2C8815B5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81038"/>
      </p:ext>
    </p:extLst>
  </p:cSld>
  <p:clrMapOvr>
    <a:masterClrMapping/>
  </p:clrMapOvr>
</p:sld>
</file>

<file path=ppt/theme/theme1.xml><?xml version="1.0" encoding="utf-8"?>
<a:theme xmlns:a="http://schemas.openxmlformats.org/drawingml/2006/main" name="2014 WB Treasury Slide Deck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pdated TRE PPT with new Logo.pptx" id="{7E6A5106-0875-4EAA-ADED-F398810DD862}" vid="{9EDFCD4C-1D6E-4FD8-AE63-6EA1D25EA099}"/>
    </a:ext>
  </a:extLst>
</a:theme>
</file>

<file path=ppt/theme/theme2.xml><?xml version="1.0" encoding="utf-8"?>
<a:theme xmlns:a="http://schemas.openxmlformats.org/drawingml/2006/main" name="Full Page Interior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pdated TRE PPT with new Logo.pptx" id="{7E6A5106-0875-4EAA-ADED-F398810DD862}" vid="{D42F63A1-DC98-4810-B1DF-62CA8C2D6CF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568178ef-2b90-40ee-86de-4595a529cba9}" enabled="1" method="Standard" siteId="{d6cff1bd-67dd-4ce8-945d-d07dc775672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22361</TotalTime>
  <Words>589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Andes ExtraLight</vt:lpstr>
      <vt:lpstr>Arial</vt:lpstr>
      <vt:lpstr>Arial Bold</vt:lpstr>
      <vt:lpstr>Calibri</vt:lpstr>
      <vt:lpstr>KoPub돋움체 Bold</vt:lpstr>
      <vt:lpstr>Trebuchet MS</vt:lpstr>
      <vt:lpstr>Wingdings</vt:lpstr>
      <vt:lpstr>2014 WB Treasury Slide Deck</vt:lpstr>
      <vt:lpstr>Full Page Interior</vt:lpstr>
      <vt:lpstr>Next Generation Spectrum Management</vt:lpstr>
      <vt:lpstr>Future Areas of Focus</vt:lpstr>
      <vt:lpstr>What Next ? Do we really Know?</vt:lpstr>
      <vt:lpstr>Digital is bending the arc of development and offering ways to shape the development paradigm</vt:lpstr>
      <vt:lpstr>    US Spectrum Auction </vt:lpstr>
      <vt:lpstr>      What is new in Spectrum Management?</vt:lpstr>
      <vt:lpstr> Shannon’s Theorem -What does it tell? </vt:lpstr>
      <vt:lpstr>Spectrum Management </vt:lpstr>
      <vt:lpstr>   Spectrum Policy for Resilient   Networks in Emergency</vt:lpstr>
      <vt:lpstr>         Spectrum : Land or Sea</vt:lpstr>
      <vt:lpstr>    Spectrum Management and Digital Divide</vt:lpstr>
      <vt:lpstr>Consultation Process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Regulatory Challenges and Opportunities in Myanmar</dc:title>
  <dc:creator>Rajendra Singh</dc:creator>
  <cp:lastModifiedBy>Rosenberg, Eric</cp:lastModifiedBy>
  <cp:revision>58</cp:revision>
  <dcterms:created xsi:type="dcterms:W3CDTF">2018-09-15T06:37:40Z</dcterms:created>
  <dcterms:modified xsi:type="dcterms:W3CDTF">2024-09-11T14:43:22Z</dcterms:modified>
</cp:coreProperties>
</file>