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83" r:id="rId4"/>
    <p:sldId id="280" r:id="rId5"/>
    <p:sldId id="281" r:id="rId6"/>
    <p:sldId id="269" r:id="rId7"/>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8" autoAdjust="0"/>
    <p:restoredTop sz="94632" autoAdjust="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4" d="100"/>
          <a:sy n="64" d="100"/>
        </p:scale>
        <p:origin x="-2645" y="-86"/>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r>
              <a:rPr lang="en-US"/>
              <a:t>Sensitive</a:t>
            </a:r>
          </a:p>
        </p:txBody>
      </p:sp>
      <p:sp>
        <p:nvSpPr>
          <p:cNvPr id="3" name="Date Placeholder 2"/>
          <p:cNvSpPr>
            <a:spLocks noGrp="1"/>
          </p:cNvSpPr>
          <p:nvPr>
            <p:ph type="dt" sz="quarter" idx="1"/>
          </p:nvPr>
        </p:nvSpPr>
        <p:spPr>
          <a:xfrm>
            <a:off x="3884613" y="0"/>
            <a:ext cx="2971800" cy="465693"/>
          </a:xfrm>
          <a:prstGeom prst="rect">
            <a:avLst/>
          </a:prstGeom>
        </p:spPr>
        <p:txBody>
          <a:bodyPr vert="horz" lIns="93177" tIns="46589" rIns="93177" bIns="46589" rtlCol="0"/>
          <a:lstStyle>
            <a:lvl1pPr algn="r">
              <a:defRPr sz="1200"/>
            </a:lvl1pPr>
          </a:lstStyle>
          <a:p>
            <a:fld id="{ECCBCDCC-F2D8-4C0B-B810-2D3B42DD17F5}" type="datetimeFigureOut">
              <a:rPr lang="en-US" smtClean="0"/>
              <a:t>9/12/2024</a:t>
            </a:fld>
            <a:endParaRPr lang="en-US"/>
          </a:p>
        </p:txBody>
      </p:sp>
      <p:sp>
        <p:nvSpPr>
          <p:cNvPr id="4" name="Footer Placeholder 3"/>
          <p:cNvSpPr>
            <a:spLocks noGrp="1"/>
          </p:cNvSpPr>
          <p:nvPr>
            <p:ph type="ftr" sz="quarter" idx="2"/>
          </p:nvPr>
        </p:nvSpPr>
        <p:spPr>
          <a:xfrm>
            <a:off x="0" y="8846554"/>
            <a:ext cx="2971800" cy="465693"/>
          </a:xfrm>
          <a:prstGeom prst="rect">
            <a:avLst/>
          </a:prstGeom>
        </p:spPr>
        <p:txBody>
          <a:bodyPr vert="horz" lIns="93177" tIns="46589" rIns="93177" bIns="46589" rtlCol="0" anchor="b"/>
          <a:lstStyle>
            <a:lvl1pPr algn="l">
              <a:defRPr sz="1200"/>
            </a:lvl1pPr>
          </a:lstStyle>
          <a:p>
            <a:r>
              <a:rPr lang="en-US"/>
              <a:t>Placeholder</a:t>
            </a:r>
          </a:p>
        </p:txBody>
      </p:sp>
      <p:sp>
        <p:nvSpPr>
          <p:cNvPr id="5" name="Slide Number Placeholder 4"/>
          <p:cNvSpPr>
            <a:spLocks noGrp="1"/>
          </p:cNvSpPr>
          <p:nvPr>
            <p:ph type="sldNum" sz="quarter" idx="3"/>
          </p:nvPr>
        </p:nvSpPr>
        <p:spPr>
          <a:xfrm>
            <a:off x="3884613" y="8846554"/>
            <a:ext cx="2971800" cy="465693"/>
          </a:xfrm>
          <a:prstGeom prst="rect">
            <a:avLst/>
          </a:prstGeom>
        </p:spPr>
        <p:txBody>
          <a:bodyPr vert="horz" lIns="93177" tIns="46589" rIns="93177" bIns="46589" rtlCol="0" anchor="b"/>
          <a:lstStyle>
            <a:lvl1pPr algn="r">
              <a:defRPr sz="1200"/>
            </a:lvl1pPr>
          </a:lstStyle>
          <a:p>
            <a:fld id="{9BCEE382-504B-4514-A11C-958324A5480B}" type="slidenum">
              <a:rPr lang="en-US" smtClean="0"/>
              <a:t>‹#›</a:t>
            </a:fld>
            <a:endParaRPr lang="en-US"/>
          </a:p>
        </p:txBody>
      </p:sp>
    </p:spTree>
    <p:extLst>
      <p:ext uri="{BB962C8B-B14F-4D97-AF65-F5344CB8AC3E}">
        <p14:creationId xmlns:p14="http://schemas.microsoft.com/office/powerpoint/2010/main" val="28228911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3177" tIns="46589" rIns="93177" bIns="46589" rtlCol="0"/>
          <a:lstStyle>
            <a:lvl1pPr algn="l">
              <a:defRPr sz="1200"/>
            </a:lvl1pPr>
          </a:lstStyle>
          <a:p>
            <a:r>
              <a:rPr lang="en-US"/>
              <a:t>Sensitive</a:t>
            </a:r>
          </a:p>
        </p:txBody>
      </p:sp>
      <p:sp>
        <p:nvSpPr>
          <p:cNvPr id="3" name="Date Placeholder 2"/>
          <p:cNvSpPr>
            <a:spLocks noGrp="1"/>
          </p:cNvSpPr>
          <p:nvPr>
            <p:ph type="dt" idx="1"/>
          </p:nvPr>
        </p:nvSpPr>
        <p:spPr>
          <a:xfrm>
            <a:off x="3884613" y="0"/>
            <a:ext cx="2971800" cy="465693"/>
          </a:xfrm>
          <a:prstGeom prst="rect">
            <a:avLst/>
          </a:prstGeom>
        </p:spPr>
        <p:txBody>
          <a:bodyPr vert="horz" lIns="93177" tIns="46589" rIns="93177" bIns="46589" rtlCol="0"/>
          <a:lstStyle>
            <a:lvl1pPr algn="r">
              <a:defRPr sz="1200"/>
            </a:lvl1pPr>
          </a:lstStyle>
          <a:p>
            <a:fld id="{6F27F0B3-BF3A-4FF1-B76C-83EE86C6CDBC}" type="datetimeFigureOut">
              <a:rPr lang="en-US" smtClean="0"/>
              <a:t>9/12/2024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5693"/>
          </a:xfrm>
          <a:prstGeom prst="rect">
            <a:avLst/>
          </a:prstGeom>
        </p:spPr>
        <p:txBody>
          <a:bodyPr vert="horz" lIns="93177" tIns="46589" rIns="93177" bIns="46589" rtlCol="0" anchor="b"/>
          <a:lstStyle>
            <a:lvl1pPr algn="l">
              <a:defRPr sz="1200"/>
            </a:lvl1pPr>
          </a:lstStyle>
          <a:p>
            <a:r>
              <a:rPr lang="en-US"/>
              <a:t>Placeholder</a:t>
            </a:r>
          </a:p>
        </p:txBody>
      </p:sp>
      <p:sp>
        <p:nvSpPr>
          <p:cNvPr id="7" name="Slide Number Placeholder 6"/>
          <p:cNvSpPr>
            <a:spLocks noGrp="1"/>
          </p:cNvSpPr>
          <p:nvPr>
            <p:ph type="sldNum" sz="quarter" idx="5"/>
          </p:nvPr>
        </p:nvSpPr>
        <p:spPr>
          <a:xfrm>
            <a:off x="3884613" y="8846554"/>
            <a:ext cx="2971800" cy="465693"/>
          </a:xfrm>
          <a:prstGeom prst="rect">
            <a:avLst/>
          </a:prstGeom>
        </p:spPr>
        <p:txBody>
          <a:bodyPr vert="horz" lIns="93177" tIns="46589" rIns="93177" bIns="46589" rtlCol="0" anchor="b"/>
          <a:lstStyle>
            <a:lvl1pPr algn="r">
              <a:defRPr sz="1200"/>
            </a:lvl1pPr>
          </a:lstStyle>
          <a:p>
            <a:fld id="{1DA68369-00F7-4830-BEE0-9CF17C6D0E90}" type="slidenum">
              <a:rPr lang="en-US" smtClean="0"/>
              <a:t>‹#›</a:t>
            </a:fld>
            <a:endParaRPr lang="en-US"/>
          </a:p>
        </p:txBody>
      </p:sp>
    </p:spTree>
    <p:extLst>
      <p:ext uri="{BB962C8B-B14F-4D97-AF65-F5344CB8AC3E}">
        <p14:creationId xmlns:p14="http://schemas.microsoft.com/office/powerpoint/2010/main" val="41643736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6"/>
          <p:cNvSpPr>
            <a:spLocks noGrp="1"/>
          </p:cNvSpPr>
          <p:nvPr>
            <p:ph type="title" hasCustomPrompt="1"/>
          </p:nvPr>
        </p:nvSpPr>
        <p:spPr>
          <a:xfrm>
            <a:off x="533400" y="2590799"/>
            <a:ext cx="8229600" cy="762001"/>
          </a:xfrm>
          <a:prstGeom prst="rect">
            <a:avLst/>
          </a:prstGeom>
        </p:spPr>
        <p:txBody>
          <a:bodyPr/>
          <a:lstStyle>
            <a:lvl1pPr>
              <a:defRPr baseline="0">
                <a:latin typeface="Calibri" panose="020F0502020204030204" pitchFamily="34" charset="0"/>
              </a:defRPr>
            </a:lvl1pPr>
          </a:lstStyle>
          <a:p>
            <a:r>
              <a:rPr lang="en-US" dirty="0"/>
              <a:t>[Presentation Title]</a:t>
            </a:r>
          </a:p>
        </p:txBody>
      </p:sp>
      <p:cxnSp>
        <p:nvCxnSpPr>
          <p:cNvPr id="6" name="Straight Connector 5"/>
          <p:cNvCxnSpPr/>
          <p:nvPr userDrawn="1"/>
        </p:nvCxnSpPr>
        <p:spPr>
          <a:xfrm>
            <a:off x="685800" y="3429001"/>
            <a:ext cx="7848600" cy="0"/>
          </a:xfrm>
          <a:prstGeom prst="line">
            <a:avLst/>
          </a:prstGeom>
          <a:ln w="19050">
            <a:solidFill>
              <a:srgbClr val="250383"/>
            </a:solidFill>
          </a:ln>
        </p:spPr>
        <p:style>
          <a:lnRef idx="1">
            <a:schemeClr val="accent1"/>
          </a:lnRef>
          <a:fillRef idx="0">
            <a:schemeClr val="accent1"/>
          </a:fillRef>
          <a:effectRef idx="0">
            <a:schemeClr val="accent1"/>
          </a:effectRef>
          <a:fontRef idx="minor">
            <a:schemeClr val="tx1"/>
          </a:fontRef>
        </p:style>
      </p:cxnSp>
      <p:sp>
        <p:nvSpPr>
          <p:cNvPr id="7" name="Text Placeholder 15"/>
          <p:cNvSpPr>
            <a:spLocks noGrp="1"/>
          </p:cNvSpPr>
          <p:nvPr>
            <p:ph type="body" sz="quarter" idx="13" hasCustomPrompt="1"/>
          </p:nvPr>
        </p:nvSpPr>
        <p:spPr>
          <a:xfrm>
            <a:off x="2667000" y="3581400"/>
            <a:ext cx="3810000" cy="457200"/>
          </a:xfrm>
          <a:prstGeom prst="rect">
            <a:avLst/>
          </a:prstGeom>
        </p:spPr>
        <p:txBody>
          <a:bodyPr>
            <a:noAutofit/>
          </a:bodyPr>
          <a:lstStyle>
            <a:lvl1pPr marL="0" indent="0" algn="ctr">
              <a:buNone/>
              <a:defRPr sz="2800">
                <a:latin typeface="Calibri" panose="020F0502020204030204" pitchFamily="34" charset="0"/>
              </a:defRPr>
            </a:lvl1pPr>
          </a:lstStyle>
          <a:p>
            <a:pPr lvl="0"/>
            <a:r>
              <a:rPr lang="en-US" dirty="0"/>
              <a:t>[Presentation Subtitle]</a:t>
            </a:r>
          </a:p>
        </p:txBody>
      </p:sp>
      <p:sp>
        <p:nvSpPr>
          <p:cNvPr id="8" name="Text Placeholder 18"/>
          <p:cNvSpPr>
            <a:spLocks noGrp="1"/>
          </p:cNvSpPr>
          <p:nvPr>
            <p:ph type="body" sz="quarter" idx="14" hasCustomPrompt="1"/>
          </p:nvPr>
        </p:nvSpPr>
        <p:spPr>
          <a:xfrm>
            <a:off x="2667000" y="4267200"/>
            <a:ext cx="3810000" cy="304800"/>
          </a:xfrm>
          <a:prstGeom prst="rect">
            <a:avLst/>
          </a:prstGeom>
        </p:spPr>
        <p:txBody>
          <a:bodyPr>
            <a:noAutofit/>
          </a:bodyPr>
          <a:lstStyle>
            <a:lvl1pPr marL="0" indent="0" algn="ctr">
              <a:buNone/>
              <a:defRPr sz="2000">
                <a:latin typeface="Calibri" panose="020F0502020204030204" pitchFamily="34" charset="0"/>
              </a:defRPr>
            </a:lvl1pPr>
          </a:lstStyle>
          <a:p>
            <a:pPr lvl="0"/>
            <a:r>
              <a:rPr lang="en-US" dirty="0"/>
              <a:t>[Date]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0" y="228600"/>
            <a:ext cx="2286000" cy="2209800"/>
          </a:xfrm>
          <a:prstGeom prst="rect">
            <a:avLst/>
          </a:prstGeom>
        </p:spPr>
      </p:pic>
      <p:sp>
        <p:nvSpPr>
          <p:cNvPr id="15" name="Text Placeholder 15"/>
          <p:cNvSpPr>
            <a:spLocks noGrp="1"/>
          </p:cNvSpPr>
          <p:nvPr>
            <p:ph type="body" sz="quarter" idx="15" hasCustomPrompt="1"/>
          </p:nvPr>
        </p:nvSpPr>
        <p:spPr>
          <a:xfrm>
            <a:off x="762000" y="4724400"/>
            <a:ext cx="3810000" cy="1066800"/>
          </a:xfrm>
          <a:prstGeom prst="rect">
            <a:avLst/>
          </a:prstGeom>
        </p:spPr>
        <p:txBody>
          <a:bodyPr>
            <a:noAutofit/>
          </a:bodyPr>
          <a:lstStyle>
            <a:lvl1pPr marL="0" indent="0" algn="l">
              <a:buNone/>
              <a:defRPr sz="2000">
                <a:latin typeface="Calibri" panose="020F0502020204030204" pitchFamily="34" charset="0"/>
              </a:defRPr>
            </a:lvl1pPr>
          </a:lstStyle>
          <a:p>
            <a:pPr lvl="0"/>
            <a:r>
              <a:rPr lang="en-US" dirty="0"/>
              <a:t>[Name]</a:t>
            </a:r>
            <a:br>
              <a:rPr lang="en-US" dirty="0"/>
            </a:br>
            <a:r>
              <a:rPr lang="en-US" dirty="0"/>
              <a:t>[Title]</a:t>
            </a:r>
            <a:br>
              <a:rPr lang="en-US" dirty="0"/>
            </a:br>
            <a:r>
              <a:rPr lang="en-US" dirty="0"/>
              <a:t>[Office]</a:t>
            </a:r>
          </a:p>
        </p:txBody>
      </p:sp>
      <p:sp>
        <p:nvSpPr>
          <p:cNvPr id="11" name="Text Placeholder 10"/>
          <p:cNvSpPr>
            <a:spLocks noGrp="1"/>
          </p:cNvSpPr>
          <p:nvPr>
            <p:ph type="body" sz="quarter" idx="16" hasCustomPrompt="1"/>
          </p:nvPr>
        </p:nvSpPr>
        <p:spPr>
          <a:xfrm>
            <a:off x="3048000" y="6172200"/>
            <a:ext cx="3276600" cy="304800"/>
          </a:xfrm>
          <a:prstGeom prst="rect">
            <a:avLst/>
          </a:prstGeom>
        </p:spPr>
        <p:txBody>
          <a:bodyPr/>
          <a:lstStyle>
            <a:lvl1pPr marL="0" indent="0">
              <a:buNone/>
              <a:defRPr sz="1400" b="1" baseline="0">
                <a:solidFill>
                  <a:srgbClr val="FF0000"/>
                </a:solidFill>
              </a:defRPr>
            </a:lvl1pPr>
          </a:lstStyle>
          <a:p>
            <a:pPr lvl="0"/>
            <a:r>
              <a:rPr lang="en-US" sz="1400" dirty="0"/>
              <a:t>Placeholder – Mark if sensitive, draft, etc.</a:t>
            </a:r>
            <a:endParaRPr lang="en-US" dirty="0"/>
          </a:p>
        </p:txBody>
      </p:sp>
    </p:spTree>
    <p:extLst>
      <p:ext uri="{BB962C8B-B14F-4D97-AF65-F5344CB8AC3E}">
        <p14:creationId xmlns:p14="http://schemas.microsoft.com/office/powerpoint/2010/main" val="1271811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533400"/>
            <a:ext cx="7315200" cy="685800"/>
          </a:xfrm>
          <a:prstGeom prst="rect">
            <a:avLst/>
          </a:prstGeom>
        </p:spPr>
        <p:txBody>
          <a:bodyPr anchor="b"/>
          <a:lstStyle>
            <a:lvl1pPr algn="ctr">
              <a:defRPr sz="3600" b="0">
                <a:latin typeface="Calibri" panose="020F0502020204030204" pitchFamily="34" charset="0"/>
              </a:defRPr>
            </a:lvl1pPr>
          </a:lstStyle>
          <a:p>
            <a:r>
              <a:rPr lang="en-US" dirty="0"/>
              <a:t>[Slide Title]</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 y="1371600"/>
            <a:ext cx="7851775" cy="1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lide Number Placeholder 2"/>
          <p:cNvSpPr>
            <a:spLocks noGrp="1"/>
          </p:cNvSpPr>
          <p:nvPr>
            <p:ph type="sldNum" sz="quarter" idx="4"/>
          </p:nvPr>
        </p:nvSpPr>
        <p:spPr>
          <a:xfrm>
            <a:off x="6934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3D097-A581-4933-943F-92A622067F56}" type="slidenum">
              <a:rPr lang="en-US" smtClean="0"/>
              <a:t>‹#›</a:t>
            </a:fld>
            <a:endParaRPr lang="en-US" dirty="0"/>
          </a:p>
        </p:txBody>
      </p:sp>
      <p:sp>
        <p:nvSpPr>
          <p:cNvPr id="6" name="Rectangle 5"/>
          <p:cNvSpPr/>
          <p:nvPr userDrawn="1"/>
        </p:nvSpPr>
        <p:spPr>
          <a:xfrm>
            <a:off x="609600" y="6172809"/>
            <a:ext cx="7467600" cy="344015"/>
          </a:xfrm>
          <a:prstGeom prst="rect">
            <a:avLst/>
          </a:prstGeom>
          <a:solidFill>
            <a:srgbClr val="250383"/>
          </a:solidFill>
          <a:ln>
            <a:solidFill>
              <a:srgbClr val="2503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762000" y="6190927"/>
            <a:ext cx="7239000" cy="307777"/>
          </a:xfrm>
          <a:prstGeom prst="rect">
            <a:avLst/>
          </a:prstGeom>
          <a:noFill/>
        </p:spPr>
        <p:txBody>
          <a:bodyPr wrap="square" rtlCol="0">
            <a:spAutoFit/>
          </a:bodyPr>
          <a:lstStyle/>
          <a:p>
            <a:pPr algn="l"/>
            <a:r>
              <a:rPr lang="en-US" sz="1400" b="1" dirty="0">
                <a:solidFill>
                  <a:schemeClr val="bg1"/>
                </a:solidFill>
                <a:latin typeface="+mj-lt"/>
                <a:ea typeface="Verdana" panose="020B0604030504040204" pitchFamily="34" charset="0"/>
                <a:cs typeface="Verdana" panose="020B0604030504040204" pitchFamily="34" charset="0"/>
              </a:rPr>
              <a:t>U.S. Department of Commerce · National Telecommunications and Information Administration</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24800" y="5976515"/>
            <a:ext cx="762000" cy="736600"/>
          </a:xfrm>
          <a:prstGeom prst="rect">
            <a:avLst/>
          </a:prstGeom>
        </p:spPr>
      </p:pic>
      <p:sp>
        <p:nvSpPr>
          <p:cNvPr id="13" name="Text Placeholder 9"/>
          <p:cNvSpPr>
            <a:spLocks noGrp="1"/>
          </p:cNvSpPr>
          <p:nvPr>
            <p:ph type="body" sz="quarter" idx="10"/>
          </p:nvPr>
        </p:nvSpPr>
        <p:spPr>
          <a:xfrm>
            <a:off x="685800" y="1600200"/>
            <a:ext cx="7620000" cy="3962400"/>
          </a:xfrm>
          <a:prstGeom prst="rect">
            <a:avLst/>
          </a:prstGeom>
        </p:spPr>
        <p:txBody>
          <a:bodyPr>
            <a:normAutofit/>
          </a:bodyPr>
          <a:lstStyle>
            <a:lvl1pPr marL="457200" indent="-457200">
              <a:buFont typeface="Arial" panose="020B0604020202020204" pitchFamily="34" charset="0"/>
              <a:buChar char="•"/>
              <a:defRPr sz="3200">
                <a:latin typeface="Calibri" panose="020F0502020204030204" pitchFamily="34" charset="0"/>
              </a:defRPr>
            </a:lvl1pPr>
          </a:lstStyle>
          <a:p>
            <a:pPr lvl="0"/>
            <a:endParaRPr lang="en-US" dirty="0"/>
          </a:p>
        </p:txBody>
      </p:sp>
      <p:sp>
        <p:nvSpPr>
          <p:cNvPr id="3" name="TextBox 2"/>
          <p:cNvSpPr txBox="1"/>
          <p:nvPr userDrawn="1"/>
        </p:nvSpPr>
        <p:spPr>
          <a:xfrm>
            <a:off x="762000" y="6516824"/>
            <a:ext cx="3581400" cy="369332"/>
          </a:xfrm>
          <a:prstGeom prst="rect">
            <a:avLst/>
          </a:prstGeom>
          <a:noFill/>
        </p:spPr>
        <p:txBody>
          <a:bodyPr wrap="square" rtlCol="0">
            <a:spAutoFit/>
          </a:bodyPr>
          <a:lstStyle/>
          <a:p>
            <a:endParaRPr lang="en-US" dirty="0"/>
          </a:p>
        </p:txBody>
      </p:sp>
      <p:sp>
        <p:nvSpPr>
          <p:cNvPr id="14" name="Text Placeholder 10"/>
          <p:cNvSpPr>
            <a:spLocks noGrp="1"/>
          </p:cNvSpPr>
          <p:nvPr>
            <p:ph type="body" sz="quarter" idx="16" hasCustomPrompt="1"/>
          </p:nvPr>
        </p:nvSpPr>
        <p:spPr>
          <a:xfrm>
            <a:off x="2897187" y="76200"/>
            <a:ext cx="3276600" cy="304800"/>
          </a:xfrm>
          <a:prstGeom prst="rect">
            <a:avLst/>
          </a:prstGeom>
        </p:spPr>
        <p:txBody>
          <a:bodyPr/>
          <a:lstStyle>
            <a:lvl1pPr marL="0" indent="0">
              <a:buNone/>
              <a:defRPr sz="1400" b="1" baseline="0">
                <a:solidFill>
                  <a:srgbClr val="FF0000"/>
                </a:solidFill>
              </a:defRPr>
            </a:lvl1pPr>
          </a:lstStyle>
          <a:p>
            <a:pPr lvl="0"/>
            <a:r>
              <a:rPr lang="en-US" sz="1400" dirty="0"/>
              <a:t>Placeholder – Mark if sensitive, draft, etc.</a:t>
            </a:r>
            <a:endParaRPr lang="en-US" dirty="0"/>
          </a:p>
        </p:txBody>
      </p:sp>
    </p:spTree>
    <p:extLst>
      <p:ext uri="{BB962C8B-B14F-4D97-AF65-F5344CB8AC3E}">
        <p14:creationId xmlns:p14="http://schemas.microsoft.com/office/powerpoint/2010/main" val="1202247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without 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533400"/>
            <a:ext cx="7315200" cy="685800"/>
          </a:xfrm>
          <a:prstGeom prst="rect">
            <a:avLst/>
          </a:prstGeom>
        </p:spPr>
        <p:txBody>
          <a:bodyPr anchor="b"/>
          <a:lstStyle>
            <a:lvl1pPr algn="ctr">
              <a:defRPr sz="3600" b="0">
                <a:latin typeface="Calibri" panose="020F0502020204030204" pitchFamily="34" charset="0"/>
              </a:defRPr>
            </a:lvl1pPr>
          </a:lstStyle>
          <a:p>
            <a:r>
              <a:rPr lang="en-US" dirty="0"/>
              <a:t>[Slide Title]</a:t>
            </a:r>
          </a:p>
        </p:txBody>
      </p:sp>
      <p:sp>
        <p:nvSpPr>
          <p:cNvPr id="5" name="Slide Number Placeholder 2"/>
          <p:cNvSpPr>
            <a:spLocks noGrp="1"/>
          </p:cNvSpPr>
          <p:nvPr>
            <p:ph type="sldNum" sz="quarter" idx="4"/>
          </p:nvPr>
        </p:nvSpPr>
        <p:spPr>
          <a:xfrm>
            <a:off x="6934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3D097-A581-4933-943F-92A622067F56}" type="slidenum">
              <a:rPr lang="en-US" smtClean="0"/>
              <a:t>‹#›</a:t>
            </a:fld>
            <a:endParaRPr lang="en-US" dirty="0"/>
          </a:p>
        </p:txBody>
      </p:sp>
      <p:sp>
        <p:nvSpPr>
          <p:cNvPr id="6" name="Rectangle 5"/>
          <p:cNvSpPr/>
          <p:nvPr userDrawn="1"/>
        </p:nvSpPr>
        <p:spPr>
          <a:xfrm>
            <a:off x="609600" y="6172809"/>
            <a:ext cx="7467600" cy="344015"/>
          </a:xfrm>
          <a:prstGeom prst="rect">
            <a:avLst/>
          </a:prstGeom>
          <a:solidFill>
            <a:srgbClr val="250383"/>
          </a:solidFill>
          <a:ln>
            <a:solidFill>
              <a:srgbClr val="2503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userDrawn="1"/>
        </p:nvSpPr>
        <p:spPr>
          <a:xfrm>
            <a:off x="762000" y="6190927"/>
            <a:ext cx="7239000" cy="307777"/>
          </a:xfrm>
          <a:prstGeom prst="rect">
            <a:avLst/>
          </a:prstGeom>
          <a:noFill/>
        </p:spPr>
        <p:txBody>
          <a:bodyPr wrap="square" rtlCol="0">
            <a:spAutoFit/>
          </a:bodyPr>
          <a:lstStyle/>
          <a:p>
            <a:pPr algn="l"/>
            <a:r>
              <a:rPr lang="en-US" sz="1400" b="1" dirty="0">
                <a:solidFill>
                  <a:schemeClr val="bg1"/>
                </a:solidFill>
                <a:latin typeface="+mj-lt"/>
                <a:ea typeface="Verdana" panose="020B0604030504040204" pitchFamily="34" charset="0"/>
                <a:cs typeface="Verdana" panose="020B0604030504040204" pitchFamily="34" charset="0"/>
              </a:rPr>
              <a:t>U.S. Department of Commerce · National Telecommunications and Information Administration</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5976515"/>
            <a:ext cx="762000" cy="736600"/>
          </a:xfrm>
          <a:prstGeom prst="rect">
            <a:avLst/>
          </a:prstGeom>
        </p:spPr>
      </p:pic>
      <p:sp>
        <p:nvSpPr>
          <p:cNvPr id="11" name="Text Placeholder 9"/>
          <p:cNvSpPr>
            <a:spLocks noGrp="1"/>
          </p:cNvSpPr>
          <p:nvPr>
            <p:ph type="body" sz="quarter" idx="10"/>
          </p:nvPr>
        </p:nvSpPr>
        <p:spPr>
          <a:xfrm>
            <a:off x="685800" y="1600200"/>
            <a:ext cx="7620000" cy="3962400"/>
          </a:xfrm>
          <a:prstGeom prst="rect">
            <a:avLst/>
          </a:prstGeom>
        </p:spPr>
        <p:txBody>
          <a:bodyPr>
            <a:normAutofit/>
          </a:bodyPr>
          <a:lstStyle>
            <a:lvl1pPr marL="457200" indent="-457200">
              <a:buFont typeface="Arial" panose="020B0604020202020204" pitchFamily="34" charset="0"/>
              <a:buChar char="•"/>
              <a:defRPr sz="3200">
                <a:latin typeface="Calibri" panose="020F0502020204030204" pitchFamily="34" charset="0"/>
              </a:defRPr>
            </a:lvl1pPr>
          </a:lstStyle>
          <a:p>
            <a:pPr lvl="0"/>
            <a:endParaRPr lang="en-US" dirty="0"/>
          </a:p>
        </p:txBody>
      </p:sp>
      <p:sp>
        <p:nvSpPr>
          <p:cNvPr id="9" name="Text Placeholder 10"/>
          <p:cNvSpPr>
            <a:spLocks noGrp="1"/>
          </p:cNvSpPr>
          <p:nvPr>
            <p:ph type="body" sz="quarter" idx="16" hasCustomPrompt="1"/>
          </p:nvPr>
        </p:nvSpPr>
        <p:spPr>
          <a:xfrm>
            <a:off x="2897187" y="76200"/>
            <a:ext cx="3276600" cy="304800"/>
          </a:xfrm>
          <a:prstGeom prst="rect">
            <a:avLst/>
          </a:prstGeom>
        </p:spPr>
        <p:txBody>
          <a:bodyPr/>
          <a:lstStyle>
            <a:lvl1pPr marL="0" indent="0">
              <a:buNone/>
              <a:defRPr sz="1400" b="1" baseline="0">
                <a:solidFill>
                  <a:srgbClr val="FF0000"/>
                </a:solidFill>
              </a:defRPr>
            </a:lvl1pPr>
          </a:lstStyle>
          <a:p>
            <a:pPr lvl="0"/>
            <a:r>
              <a:rPr lang="en-US" sz="1400" dirty="0"/>
              <a:t>Placeholder – Mark if sensitive, draft, etc.</a:t>
            </a:r>
            <a:endParaRPr lang="en-US" dirty="0"/>
          </a:p>
        </p:txBody>
      </p:sp>
    </p:spTree>
    <p:extLst>
      <p:ext uri="{BB962C8B-B14F-4D97-AF65-F5344CB8AC3E}">
        <p14:creationId xmlns:p14="http://schemas.microsoft.com/office/powerpoint/2010/main" val="2428221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clusion Slide">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838200" y="2514600"/>
            <a:ext cx="7315200" cy="793750"/>
          </a:xfrm>
          <a:prstGeom prst="rect">
            <a:avLst/>
          </a:prstGeom>
        </p:spPr>
        <p:txBody>
          <a:bodyPr anchor="b"/>
          <a:lstStyle>
            <a:lvl1pPr algn="ctr">
              <a:defRPr sz="4400" b="0">
                <a:latin typeface="Calibri" panose="020F0502020204030204" pitchFamily="34" charset="0"/>
              </a:defRPr>
            </a:lvl1pPr>
          </a:lstStyle>
          <a:p>
            <a:r>
              <a:rPr lang="en-US" dirty="0"/>
              <a:t>Questions? </a:t>
            </a:r>
          </a:p>
        </p:txBody>
      </p:sp>
      <p:sp>
        <p:nvSpPr>
          <p:cNvPr id="7" name="Text Placeholder 10"/>
          <p:cNvSpPr>
            <a:spLocks noGrp="1"/>
          </p:cNvSpPr>
          <p:nvPr>
            <p:ph type="body" sz="quarter" idx="16" hasCustomPrompt="1"/>
          </p:nvPr>
        </p:nvSpPr>
        <p:spPr>
          <a:xfrm>
            <a:off x="3048000" y="152400"/>
            <a:ext cx="3276600" cy="304800"/>
          </a:xfrm>
          <a:prstGeom prst="rect">
            <a:avLst/>
          </a:prstGeom>
        </p:spPr>
        <p:txBody>
          <a:bodyPr/>
          <a:lstStyle>
            <a:lvl1pPr marL="0" indent="0">
              <a:buNone/>
              <a:defRPr sz="1400" b="1" baseline="0">
                <a:solidFill>
                  <a:srgbClr val="FF0000"/>
                </a:solidFill>
              </a:defRPr>
            </a:lvl1pPr>
          </a:lstStyle>
          <a:p>
            <a:pPr lvl="0"/>
            <a:r>
              <a:rPr lang="en-US" sz="1400" dirty="0"/>
              <a:t>Placeholder – Mark if sensitive, draft, etc.</a:t>
            </a:r>
            <a:endParaRPr lang="en-US" dirty="0"/>
          </a:p>
        </p:txBody>
      </p:sp>
      <p:sp>
        <p:nvSpPr>
          <p:cNvPr id="9" name="Rectangle 8"/>
          <p:cNvSpPr/>
          <p:nvPr userDrawn="1"/>
        </p:nvSpPr>
        <p:spPr>
          <a:xfrm>
            <a:off x="609600" y="6172809"/>
            <a:ext cx="7467600" cy="344015"/>
          </a:xfrm>
          <a:prstGeom prst="rect">
            <a:avLst/>
          </a:prstGeom>
          <a:solidFill>
            <a:srgbClr val="250383"/>
          </a:solidFill>
          <a:ln>
            <a:solidFill>
              <a:srgbClr val="2503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762000" y="6190927"/>
            <a:ext cx="7239000" cy="307777"/>
          </a:xfrm>
          <a:prstGeom prst="rect">
            <a:avLst/>
          </a:prstGeom>
          <a:noFill/>
        </p:spPr>
        <p:txBody>
          <a:bodyPr wrap="square" rtlCol="0">
            <a:spAutoFit/>
          </a:bodyPr>
          <a:lstStyle/>
          <a:p>
            <a:pPr algn="l"/>
            <a:r>
              <a:rPr lang="en-US" sz="1400" b="1" dirty="0">
                <a:solidFill>
                  <a:schemeClr val="bg1"/>
                </a:solidFill>
                <a:latin typeface="+mj-lt"/>
                <a:ea typeface="Verdana" panose="020B0604030504040204" pitchFamily="34" charset="0"/>
                <a:cs typeface="Verdana" panose="020B0604030504040204" pitchFamily="34" charset="0"/>
              </a:rPr>
              <a:t>U.S. Department of Commerce · National Telecommunications and Information Administration</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4800" y="5976515"/>
            <a:ext cx="762000" cy="736600"/>
          </a:xfrm>
          <a:prstGeom prst="rect">
            <a:avLst/>
          </a:prstGeom>
        </p:spPr>
      </p:pic>
    </p:spTree>
    <p:extLst>
      <p:ext uri="{BB962C8B-B14F-4D97-AF65-F5344CB8AC3E}">
        <p14:creationId xmlns:p14="http://schemas.microsoft.com/office/powerpoint/2010/main" val="373392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15"/>
          <p:cNvSpPr>
            <a:spLocks noGrp="1"/>
          </p:cNvSpPr>
          <p:nvPr>
            <p:ph type="body" sz="quarter" idx="15" hasCustomPrompt="1"/>
          </p:nvPr>
        </p:nvSpPr>
        <p:spPr>
          <a:xfrm>
            <a:off x="1981200" y="914400"/>
            <a:ext cx="4963172" cy="1981200"/>
          </a:xfrm>
          <a:prstGeom prst="rect">
            <a:avLst/>
          </a:prstGeom>
        </p:spPr>
        <p:txBody>
          <a:bodyPr>
            <a:noAutofit/>
          </a:bodyPr>
          <a:lstStyle>
            <a:lvl1pPr marL="0" indent="0" algn="ctr">
              <a:buNone/>
              <a:defRPr sz="2800" baseline="0">
                <a:latin typeface="Calibri" panose="020F0502020204030204" pitchFamily="34" charset="0"/>
              </a:defRPr>
            </a:lvl1pPr>
          </a:lstStyle>
          <a:p>
            <a:pPr lvl="0"/>
            <a:r>
              <a:rPr lang="en-US" dirty="0"/>
              <a:t>[Contact Information]</a:t>
            </a:r>
          </a:p>
        </p:txBody>
      </p:sp>
      <p:sp>
        <p:nvSpPr>
          <p:cNvPr id="5" name="TextBox 4"/>
          <p:cNvSpPr txBox="1"/>
          <p:nvPr userDrawn="1"/>
        </p:nvSpPr>
        <p:spPr>
          <a:xfrm>
            <a:off x="5022171" y="4114800"/>
            <a:ext cx="4121829" cy="400110"/>
          </a:xfrm>
          <a:prstGeom prst="rect">
            <a:avLst/>
          </a:prstGeom>
          <a:noFill/>
        </p:spPr>
        <p:txBody>
          <a:bodyPr wrap="square" rtlCol="0">
            <a:spAutoFit/>
          </a:bodyPr>
          <a:lstStyle/>
          <a:p>
            <a:pPr algn="l"/>
            <a:r>
              <a:rPr lang="en-US" sz="2000" b="1" dirty="0">
                <a:solidFill>
                  <a:schemeClr val="tx1"/>
                </a:solidFill>
                <a:latin typeface="+mj-lt"/>
                <a:ea typeface="Verdana" panose="020B0604030504040204" pitchFamily="34" charset="0"/>
                <a:cs typeface="Verdana" panose="020B0604030504040204" pitchFamily="34" charset="0"/>
              </a:rPr>
              <a:t>Website: NTIA.DOC.GOV </a:t>
            </a:r>
          </a:p>
        </p:txBody>
      </p:sp>
      <p:sp>
        <p:nvSpPr>
          <p:cNvPr id="6" name="TextBox 5"/>
          <p:cNvSpPr txBox="1"/>
          <p:nvPr userDrawn="1"/>
        </p:nvSpPr>
        <p:spPr>
          <a:xfrm>
            <a:off x="5022171" y="4514910"/>
            <a:ext cx="2888571" cy="400110"/>
          </a:xfrm>
          <a:prstGeom prst="rect">
            <a:avLst/>
          </a:prstGeom>
          <a:noFill/>
        </p:spPr>
        <p:txBody>
          <a:bodyPr wrap="square" rtlCol="0">
            <a:spAutoFit/>
          </a:bodyPr>
          <a:lstStyle/>
          <a:p>
            <a:pPr algn="l"/>
            <a:r>
              <a:rPr lang="en-US" sz="2000" b="1" dirty="0">
                <a:solidFill>
                  <a:schemeClr val="tx1"/>
                </a:solidFill>
                <a:latin typeface="+mj-lt"/>
                <a:ea typeface="Verdana" panose="020B0604030504040204" pitchFamily="34" charset="0"/>
                <a:cs typeface="Verdana" panose="020B0604030504040204" pitchFamily="34" charset="0"/>
              </a:rPr>
              <a:t>Twitter: @</a:t>
            </a:r>
            <a:r>
              <a:rPr lang="en-US" sz="2000" b="1" dirty="0" err="1">
                <a:solidFill>
                  <a:schemeClr val="tx1"/>
                </a:solidFill>
                <a:latin typeface="+mj-lt"/>
                <a:ea typeface="Verdana" panose="020B0604030504040204" pitchFamily="34" charset="0"/>
                <a:cs typeface="Verdana" panose="020B0604030504040204" pitchFamily="34" charset="0"/>
              </a:rPr>
              <a:t>NTIAgov</a:t>
            </a:r>
            <a:endParaRPr lang="en-US" sz="2000" b="1" dirty="0">
              <a:solidFill>
                <a:schemeClr val="tx1"/>
              </a:solidFill>
              <a:latin typeface="+mj-lt"/>
              <a:ea typeface="Verdana" panose="020B0604030504040204" pitchFamily="34" charset="0"/>
              <a:cs typeface="Verdana" panose="020B0604030504040204" pitchFamily="34" charset="0"/>
            </a:endParaRPr>
          </a:p>
        </p:txBody>
      </p:sp>
      <p:sp>
        <p:nvSpPr>
          <p:cNvPr id="7" name="Text Placeholder 10"/>
          <p:cNvSpPr>
            <a:spLocks noGrp="1"/>
          </p:cNvSpPr>
          <p:nvPr>
            <p:ph type="body" sz="quarter" idx="16" hasCustomPrompt="1"/>
          </p:nvPr>
        </p:nvSpPr>
        <p:spPr>
          <a:xfrm>
            <a:off x="2895600" y="76200"/>
            <a:ext cx="3276600" cy="304800"/>
          </a:xfrm>
          <a:prstGeom prst="rect">
            <a:avLst/>
          </a:prstGeom>
        </p:spPr>
        <p:txBody>
          <a:bodyPr/>
          <a:lstStyle>
            <a:lvl1pPr marL="0" indent="0">
              <a:buNone/>
              <a:defRPr sz="1400" b="1" baseline="0">
                <a:solidFill>
                  <a:srgbClr val="FF0000"/>
                </a:solidFill>
              </a:defRPr>
            </a:lvl1pPr>
          </a:lstStyle>
          <a:p>
            <a:pPr lvl="0"/>
            <a:r>
              <a:rPr lang="en-US" sz="1400" dirty="0"/>
              <a:t>Placeholder – Mark if sensitive, draft, etc.</a:t>
            </a:r>
            <a:endParaRPr lang="en-US" dirty="0"/>
          </a:p>
        </p:txBody>
      </p:sp>
      <p:sp>
        <p:nvSpPr>
          <p:cNvPr id="8" name="TextBox 7"/>
          <p:cNvSpPr txBox="1"/>
          <p:nvPr userDrawn="1"/>
        </p:nvSpPr>
        <p:spPr>
          <a:xfrm>
            <a:off x="5022171" y="4915020"/>
            <a:ext cx="3844402" cy="400110"/>
          </a:xfrm>
          <a:prstGeom prst="rect">
            <a:avLst/>
          </a:prstGeom>
          <a:noFill/>
        </p:spPr>
        <p:txBody>
          <a:bodyPr wrap="square" rtlCol="0">
            <a:spAutoFit/>
          </a:bodyPr>
          <a:lstStyle/>
          <a:p>
            <a:pPr algn="l"/>
            <a:r>
              <a:rPr lang="en-US" sz="2000" b="1" dirty="0">
                <a:solidFill>
                  <a:schemeClr val="tx1"/>
                </a:solidFill>
                <a:latin typeface="+mj-lt"/>
                <a:ea typeface="Verdana" panose="020B0604030504040204" pitchFamily="34" charset="0"/>
                <a:cs typeface="Verdana" panose="020B0604030504040204" pitchFamily="34" charset="0"/>
              </a:rPr>
              <a:t>Facebook: Facebook.com/</a:t>
            </a:r>
            <a:r>
              <a:rPr lang="en-US" sz="2000" b="1" dirty="0" err="1">
                <a:solidFill>
                  <a:schemeClr val="tx1"/>
                </a:solidFill>
                <a:latin typeface="+mj-lt"/>
                <a:ea typeface="Verdana" panose="020B0604030504040204" pitchFamily="34" charset="0"/>
                <a:cs typeface="Verdana" panose="020B0604030504040204" pitchFamily="34" charset="0"/>
              </a:rPr>
              <a:t>NTIAgov</a:t>
            </a:r>
            <a:endParaRPr lang="en-US" sz="2000" b="1" dirty="0">
              <a:solidFill>
                <a:schemeClr val="tx1"/>
              </a:solidFill>
              <a:latin typeface="+mj-lt"/>
              <a:ea typeface="Verdana" panose="020B0604030504040204" pitchFamily="34" charset="0"/>
              <a:cs typeface="Verdana" panose="020B0604030504040204"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5000" y="3737427"/>
            <a:ext cx="2022492" cy="1955076"/>
          </a:xfrm>
          <a:prstGeom prst="rect">
            <a:avLst/>
          </a:prstGeom>
        </p:spPr>
      </p:pic>
    </p:spTree>
    <p:extLst>
      <p:ext uri="{BB962C8B-B14F-4D97-AF65-F5344CB8AC3E}">
        <p14:creationId xmlns:p14="http://schemas.microsoft.com/office/powerpoint/2010/main" val="40416608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844865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ntia.gov/report/2020/technical-feasibility-sharing-federal-spectrum-future-commercial-operations-3450-3550" TargetMode="External"/><Relationship Id="rId2" Type="http://schemas.openxmlformats.org/officeDocument/2006/relationships/hyperlink" Target="https://www.ntia.doc.gov/report/2020/compatibility-federal-systems-operating-5850-5925-mhz-band-intelligent-transportation" TargetMode="External"/><Relationship Id="rId1" Type="http://schemas.openxmlformats.org/officeDocument/2006/relationships/slideLayout" Target="../slideLayouts/slideLayout3.xml"/><Relationship Id="rId4" Type="http://schemas.openxmlformats.org/officeDocument/2006/relationships/hyperlink" Target="https://www.ntia.doc.gov/files/ntia/publications/ntia_quant_assessment_report-no_appendices.pdf"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ntia.doc.gov/report/2021/ntia-report-incumbent-informing-capability-iic-time-based-spectrum-sharin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8534400" cy="762001"/>
          </a:xfrm>
        </p:spPr>
        <p:txBody>
          <a:bodyPr/>
          <a:lstStyle/>
          <a:p>
            <a:r>
              <a:rPr lang="en-US" sz="3200" b="1" dirty="0">
                <a:latin typeface="Times New Roman" panose="02020603050405020304" pitchFamily="18" charset="0"/>
                <a:cs typeface="Times New Roman" panose="02020603050405020304" pitchFamily="18" charset="0"/>
              </a:rPr>
              <a:t>Spectrum Engineering and Analysis Division (SEAD)</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15"/>
          </p:nvPr>
        </p:nvSpPr>
        <p:spPr/>
        <p:txBody>
          <a:bodyPr/>
          <a:lstStyle/>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09914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8973"/>
            <a:ext cx="7315200" cy="685800"/>
          </a:xfrm>
        </p:spPr>
        <p:txBody>
          <a:bodyPr/>
          <a:lstStyle/>
          <a:p>
            <a:r>
              <a:rPr lang="en-US" b="1" dirty="0">
                <a:latin typeface="Times New Roman" panose="02020603050405020304" pitchFamily="18" charset="0"/>
                <a:cs typeface="Times New Roman" panose="02020603050405020304" pitchFamily="18" charset="0"/>
              </a:rPr>
              <a:t>Outline </a:t>
            </a: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4"/>
          </p:nvPr>
        </p:nvSpPr>
        <p:spPr/>
        <p:txBody>
          <a:bodyPr/>
          <a:lstStyle/>
          <a:p>
            <a:fld id="{C4E3D097-A581-4933-943F-92A622067F56}" type="slidenum">
              <a:rPr lang="en-US" smtClean="0"/>
              <a:t>2</a:t>
            </a:fld>
            <a:endParaRPr lang="en-US" dirty="0"/>
          </a:p>
        </p:txBody>
      </p:sp>
      <p:sp>
        <p:nvSpPr>
          <p:cNvPr id="7" name="Rectangle 6"/>
          <p:cNvSpPr/>
          <p:nvPr/>
        </p:nvSpPr>
        <p:spPr>
          <a:xfrm>
            <a:off x="533400" y="1066800"/>
            <a:ext cx="7696200" cy="2062103"/>
          </a:xfrm>
          <a:prstGeom prst="rect">
            <a:avLst/>
          </a:prstGeom>
        </p:spPr>
        <p:txBody>
          <a:bodyPr wrap="square">
            <a:spAutoFit/>
          </a:bodyPr>
          <a:lstStyle/>
          <a:p>
            <a:pPr marL="285750" indent="-285750">
              <a:buFont typeface="Arial" panose="020B0604020202020204" pitchFamily="34" charset="0"/>
              <a:buChar char="•"/>
            </a:pPr>
            <a:r>
              <a:rPr lang="en-US" sz="3200" dirty="0">
                <a:latin typeface="Times New Roman"/>
                <a:ea typeface="Calibri"/>
                <a:cs typeface="Times New Roman"/>
              </a:rPr>
              <a:t>Overview</a:t>
            </a:r>
          </a:p>
          <a:p>
            <a:pPr marL="285750" indent="-285750">
              <a:buFont typeface="Arial" panose="020B0604020202020204" pitchFamily="34" charset="0"/>
              <a:buChar char="•"/>
            </a:pPr>
            <a:r>
              <a:rPr lang="en-US" sz="3200" dirty="0">
                <a:latin typeface="Times New Roman"/>
                <a:ea typeface="Calibri"/>
                <a:cs typeface="Times New Roman"/>
              </a:rPr>
              <a:t>Technical Subcommittee </a:t>
            </a:r>
          </a:p>
          <a:p>
            <a:pPr marL="285750" indent="-285750">
              <a:buFont typeface="Arial" panose="020B0604020202020204" pitchFamily="34" charset="0"/>
              <a:buChar char="•"/>
            </a:pPr>
            <a:r>
              <a:rPr lang="en-US" sz="3200" dirty="0">
                <a:latin typeface="Times New Roman"/>
                <a:ea typeface="Calibri"/>
                <a:cs typeface="Times New Roman"/>
              </a:rPr>
              <a:t>Spectrum Studies</a:t>
            </a:r>
          </a:p>
          <a:p>
            <a:pPr marL="285750" indent="-285750">
              <a:buFont typeface="Arial" panose="020B0604020202020204" pitchFamily="34" charset="0"/>
              <a:buChar char="•"/>
            </a:pPr>
            <a:r>
              <a:rPr lang="en-US" sz="3200" dirty="0">
                <a:latin typeface="Times New Roman" panose="02020603050405020304" pitchFamily="18" charset="0"/>
                <a:ea typeface="Calibri"/>
                <a:cs typeface="Times New Roman" panose="02020603050405020304" pitchFamily="18" charset="0"/>
              </a:rPr>
              <a:t>Innovative Spectrum Sharing Solutions</a:t>
            </a:r>
          </a:p>
        </p:txBody>
      </p:sp>
    </p:spTree>
    <p:extLst>
      <p:ext uri="{BB962C8B-B14F-4D97-AF65-F5344CB8AC3E}">
        <p14:creationId xmlns:p14="http://schemas.microsoft.com/office/powerpoint/2010/main" val="7026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44" y="-87687"/>
            <a:ext cx="7315200" cy="685800"/>
          </a:xfrm>
        </p:spPr>
        <p:txBody>
          <a:bodyPr/>
          <a:lstStyle/>
          <a:p>
            <a:r>
              <a:rPr lang="en-US" b="1" dirty="0">
                <a:latin typeface="Times New Roman" panose="02020603050405020304" pitchFamily="18" charset="0"/>
                <a:cs typeface="Times New Roman" panose="02020603050405020304" pitchFamily="18" charset="0"/>
              </a:rPr>
              <a:t>Overview </a:t>
            </a: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4"/>
          </p:nvPr>
        </p:nvSpPr>
        <p:spPr/>
        <p:txBody>
          <a:bodyPr/>
          <a:lstStyle/>
          <a:p>
            <a:fld id="{C4E3D097-A581-4933-943F-92A622067F56}" type="slidenum">
              <a:rPr lang="en-US" smtClean="0"/>
              <a:t>3</a:t>
            </a:fld>
            <a:endParaRPr lang="en-US" dirty="0"/>
          </a:p>
        </p:txBody>
      </p:sp>
      <p:sp>
        <p:nvSpPr>
          <p:cNvPr id="4" name="Rectangle 3"/>
          <p:cNvSpPr/>
          <p:nvPr/>
        </p:nvSpPr>
        <p:spPr>
          <a:xfrm>
            <a:off x="228600" y="936573"/>
            <a:ext cx="8686800" cy="523220"/>
          </a:xfrm>
          <a:prstGeom prst="rect">
            <a:avLst/>
          </a:prstGeom>
        </p:spPr>
        <p:txBody>
          <a:bodyPr wrap="square">
            <a:spAutoFit/>
          </a:bodyPr>
          <a:lstStyle/>
          <a:p>
            <a:pPr marL="285750" indent="-285750">
              <a:buFont typeface="Arial" panose="020B0604020202020204" pitchFamily="34" charset="0"/>
              <a:buChar char="•"/>
            </a:pPr>
            <a:endParaRPr lang="en-US" sz="2800" dirty="0">
              <a:latin typeface="Times New Roman" panose="02020603050405020304" pitchFamily="18" charset="0"/>
              <a:ea typeface="Calibri"/>
              <a:cs typeface="Times New Roman" panose="02020603050405020304" pitchFamily="18" charset="0"/>
            </a:endParaRPr>
          </a:p>
        </p:txBody>
      </p:sp>
      <p:sp>
        <p:nvSpPr>
          <p:cNvPr id="5" name="Rectangle 4"/>
          <p:cNvSpPr/>
          <p:nvPr/>
        </p:nvSpPr>
        <p:spPr>
          <a:xfrm>
            <a:off x="228600" y="569699"/>
            <a:ext cx="8686800" cy="6063198"/>
          </a:xfrm>
          <a:prstGeom prst="rect">
            <a:avLst/>
          </a:prstGeom>
        </p:spPr>
        <p:txBody>
          <a:bodyPr wrap="square">
            <a:spAutoFit/>
          </a:bodyPr>
          <a:lstStyle/>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The Spectrum Engineering and</a:t>
            </a:r>
            <a:r>
              <a:rPr lang="en-US" sz="1600"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Analysis Division (SEAD), is NTIA’s lead engineering and analysis group.</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SEAD examines the present and planned equipment to be used in order to determine if the use of the spectrum will be 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ficient and 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fective, whether the potential for sharing Federal and non-Federal radio services and systems exist, and whether the 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fects of planned and proposed national and international allocations may alter the ability of Federal agencies to complete their mandated missions.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SEAD works to resolve operational conflicts that may arise between Federal agencies in using the spectrum.  If a satisfactory resolution within the existing policies and procedures cannot be reached.</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SEAD plays an active role as coordinator of the process of meeting the conflicting spectrum requirements through new and innovative approaches.  Solving these problems demands analyses of the 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fects that proposed changes in frequency assignments, operational procedures, or equipment will have on the electromagnetic environment, all the while taking into consideration the various tradeo</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fs between technical and operational factors.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r>
              <a:rPr lang="en-US" sz="1600" dirty="0">
                <a:latin typeface="Times New Roman" panose="02020603050405020304" pitchFamily="18" charset="0"/>
                <a:ea typeface="Times New Roman" panose="02020603050405020304" pitchFamily="18" charset="0"/>
                <a:cs typeface="Times New Roman" panose="02020603050405020304" pitchFamily="18" charset="0"/>
              </a:rPr>
              <a:t>SEAD evaluates new technologies that can be used to increase the 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f</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ficiency with which the Federal and private sector use the radio spectrum, making spectrum available for eme</a:t>
            </a:r>
            <a:r>
              <a:rPr lang="en-US" sz="1600" spc="-20" dirty="0">
                <a:latin typeface="Times New Roman" panose="02020603050405020304" pitchFamily="18" charset="0"/>
                <a:ea typeface="Times New Roman" panose="02020603050405020304" pitchFamily="18" charset="0"/>
                <a:cs typeface="Times New Roman" panose="02020603050405020304" pitchFamily="18" charset="0"/>
              </a:rPr>
              <a:t>r</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ging technologies.  </a:t>
            </a:r>
            <a:endParaRPr lang="en-US" sz="1600" dirty="0">
              <a:latin typeface="Times New Roman" panose="02020603050405020304" pitchFamily="18" charset="0"/>
              <a:ea typeface="Calibri" panose="020F0502020204030204" pitchFamily="34" charset="0"/>
              <a:cs typeface="Times New Roman" panose="02020603050405020304" pitchFamily="18" charset="0"/>
            </a:endParaRPr>
          </a:p>
          <a:p>
            <a:pPr marR="772160"/>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R="772160"/>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3522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2788"/>
            <a:ext cx="7315200" cy="685800"/>
          </a:xfrm>
        </p:spPr>
        <p:txBody>
          <a:bodyPr/>
          <a:lstStyle/>
          <a:p>
            <a:r>
              <a:rPr lang="en-US" b="1" dirty="0">
                <a:latin typeface="Times New Roman" panose="02020603050405020304" pitchFamily="18" charset="0"/>
                <a:cs typeface="Times New Roman" panose="02020603050405020304" pitchFamily="18" charset="0"/>
              </a:rPr>
              <a:t>Technical Subcommittee </a:t>
            </a: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4"/>
          </p:nvPr>
        </p:nvSpPr>
        <p:spPr/>
        <p:txBody>
          <a:bodyPr/>
          <a:lstStyle/>
          <a:p>
            <a:fld id="{C4E3D097-A581-4933-943F-92A622067F56}" type="slidenum">
              <a:rPr lang="en-US" smtClean="0"/>
              <a:t>4</a:t>
            </a:fld>
            <a:endParaRPr lang="en-US" dirty="0"/>
          </a:p>
        </p:txBody>
      </p:sp>
      <p:sp>
        <p:nvSpPr>
          <p:cNvPr id="5" name="Rectangle 4"/>
          <p:cNvSpPr/>
          <p:nvPr/>
        </p:nvSpPr>
        <p:spPr>
          <a:xfrm>
            <a:off x="379708" y="775769"/>
            <a:ext cx="7848600" cy="5824030"/>
          </a:xfrm>
          <a:prstGeom prst="rect">
            <a:avLst/>
          </a:prstGeom>
        </p:spPr>
        <p:txBody>
          <a:bodyPr wrap="square">
            <a:spAutoFit/>
          </a:bodyPr>
          <a:lstStyle/>
          <a:p>
            <a:pPr>
              <a:spcAft>
                <a:spcPts val="80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SEAD Chairs the IRAC Technical Subcommittee (TSC) that assists NTIA in addressing issues that relate to the technical aspects of the use of the electromagnetic spectrum, as well as such other matters as directed by the IRAC which includes: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550"/>
              </a:spcBef>
              <a:spcAft>
                <a:spcPts val="0"/>
              </a:spcAft>
            </a:pPr>
            <a:r>
              <a:rPr lang="en-US" dirty="0">
                <a:solidFill>
                  <a:srgbClr val="000000"/>
                </a:solidFill>
                <a:latin typeface="Times New Roman" panose="02020603050405020304" pitchFamily="18" charset="0"/>
                <a:ea typeface="Times New Roman" panose="02020603050405020304" pitchFamily="18" charset="0"/>
              </a:rPr>
              <a:t>- development of recommendations concerning new technical standards and improvement of existing standards pertaining to use of the radio frequency spectrum; </a:t>
            </a:r>
            <a:endParaRPr lang="en-US" dirty="0">
              <a:latin typeface="Times New Roman" panose="02020603050405020304" pitchFamily="18" charset="0"/>
              <a:ea typeface="Times New Roman" panose="02020603050405020304" pitchFamily="18" charset="0"/>
            </a:endParaRPr>
          </a:p>
          <a:p>
            <a:pPr marL="457200" marR="0">
              <a:spcBef>
                <a:spcPts val="480"/>
              </a:spcBef>
              <a:spcAft>
                <a:spcPts val="0"/>
              </a:spcAft>
            </a:pPr>
            <a:r>
              <a:rPr lang="en-US" dirty="0">
                <a:solidFill>
                  <a:srgbClr val="000000"/>
                </a:solidFill>
                <a:latin typeface="Times New Roman" panose="02020603050405020304" pitchFamily="18" charset="0"/>
                <a:ea typeface="Times New Roman" panose="02020603050405020304" pitchFamily="18" charset="0"/>
              </a:rPr>
              <a:t>- maintaining awareness of automated analysis and radio propagation programs that can be used for evaluating and making recommendations leading to a better utilization of the radio frequency spectrum;</a:t>
            </a:r>
            <a:endParaRPr lang="en-US" dirty="0">
              <a:latin typeface="Times New Roman" panose="02020603050405020304" pitchFamily="18" charset="0"/>
              <a:ea typeface="Times New Roman" panose="02020603050405020304" pitchFamily="18" charset="0"/>
            </a:endParaRPr>
          </a:p>
          <a:p>
            <a:pPr marL="457200" marR="0">
              <a:spcBef>
                <a:spcPts val="480"/>
              </a:spcBef>
              <a:spcAft>
                <a:spcPts val="0"/>
              </a:spcAft>
            </a:pPr>
            <a:r>
              <a:rPr lang="en-US" dirty="0">
                <a:solidFill>
                  <a:srgbClr val="000000"/>
                </a:solidFill>
                <a:latin typeface="Times New Roman" panose="02020603050405020304" pitchFamily="18" charset="0"/>
                <a:ea typeface="Times New Roman" panose="02020603050405020304" pitchFamily="18" charset="0"/>
              </a:rPr>
              <a:t>- evaluation and recommendations, in the form of technical reports, on new and existing techniques from the standpoint of their ability to optimize use of the radio frequency spectrum; and</a:t>
            </a:r>
            <a:endParaRPr lang="en-US" dirty="0">
              <a:latin typeface="Times New Roman" panose="02020603050405020304" pitchFamily="18" charset="0"/>
              <a:ea typeface="Times New Roman" panose="02020603050405020304" pitchFamily="18" charset="0"/>
            </a:endParaRPr>
          </a:p>
          <a:p>
            <a:pPr marL="457200" marR="0">
              <a:spcBef>
                <a:spcPts val="480"/>
              </a:spcBef>
              <a:spcAft>
                <a:spcPts val="0"/>
              </a:spcAft>
            </a:pPr>
            <a:r>
              <a:rPr lang="en-US" dirty="0">
                <a:solidFill>
                  <a:srgbClr val="000000"/>
                </a:solidFill>
                <a:latin typeface="Times New Roman" panose="02020603050405020304" pitchFamily="18" charset="0"/>
                <a:ea typeface="Times New Roman" panose="02020603050405020304" pitchFamily="18" charset="0"/>
              </a:rPr>
              <a:t>- evaluation and recommendations, in the form of technical reports, regarding the electromagnetic compatibility capabilities and needs of the 	federal agencies in support of spectrum management, including techniques and criteria leading to greater inter- and intra-radio service sharing of available radio frequency spectrum resources.</a:t>
            </a:r>
            <a:endParaRPr lang="en-US" dirty="0">
              <a:latin typeface="Times New Roman" panose="02020603050405020304" pitchFamily="18" charset="0"/>
              <a:ea typeface="Times New Roman" panose="02020603050405020304" pitchFamily="18" charset="0"/>
            </a:endParaRPr>
          </a:p>
          <a:p>
            <a:pPr>
              <a:lnSpc>
                <a:spcPct val="107000"/>
              </a:lnSpc>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69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315200" cy="685800"/>
          </a:xfrm>
        </p:spPr>
        <p:txBody>
          <a:bodyPr/>
          <a:lstStyle/>
          <a:p>
            <a:r>
              <a:rPr lang="en-US" b="1" dirty="0">
                <a:latin typeface="Times New Roman" panose="02020603050405020304" pitchFamily="18" charset="0"/>
                <a:cs typeface="Times New Roman" panose="02020603050405020304" pitchFamily="18" charset="0"/>
              </a:rPr>
              <a:t>Spectrum Studies </a:t>
            </a: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4"/>
          </p:nvPr>
        </p:nvSpPr>
        <p:spPr/>
        <p:txBody>
          <a:bodyPr/>
          <a:lstStyle/>
          <a:p>
            <a:fld id="{C4E3D097-A581-4933-943F-92A622067F56}" type="slidenum">
              <a:rPr lang="en-US" smtClean="0"/>
              <a:t>5</a:t>
            </a:fld>
            <a:endParaRPr lang="en-US" dirty="0"/>
          </a:p>
        </p:txBody>
      </p:sp>
      <p:sp>
        <p:nvSpPr>
          <p:cNvPr id="5" name="Rectangle 4"/>
          <p:cNvSpPr/>
          <p:nvPr/>
        </p:nvSpPr>
        <p:spPr>
          <a:xfrm>
            <a:off x="457200" y="914400"/>
            <a:ext cx="8229600" cy="4134465"/>
          </a:xfrm>
          <a:prstGeom prst="rect">
            <a:avLst/>
          </a:prstGeom>
        </p:spPr>
        <p:txBody>
          <a:bodyPr wrap="square">
            <a:spAutoFit/>
          </a:bodyPr>
          <a:lstStyle/>
          <a:p>
            <a:pPr>
              <a:spcAft>
                <a:spcPts val="800"/>
              </a:spcAft>
            </a:pPr>
            <a:r>
              <a:rPr lang="en-US" dirty="0">
                <a:latin typeface="Times New Roman" panose="02020603050405020304" pitchFamily="18" charset="0"/>
                <a:ea typeface="Calibri" panose="020F0502020204030204" pitchFamily="34" charset="0"/>
                <a:cs typeface="Times New Roman" panose="02020603050405020304" pitchFamily="18" charset="0"/>
              </a:rPr>
              <a:t>Examples of spectrum studies performed by SEAD include: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Bef>
                <a:spcPts val="1200"/>
              </a:spcBef>
              <a:spcAft>
                <a:spcPts val="600"/>
              </a:spcAft>
            </a:pPr>
            <a:r>
              <a:rPr lang="en-US" kern="1800" dirty="0">
                <a:solidFill>
                  <a:srgbClr val="102846"/>
                </a:solidFill>
                <a:latin typeface="Times New Roman" panose="02020603050405020304" pitchFamily="18" charset="0"/>
                <a:ea typeface="Times New Roman" panose="02020603050405020304" pitchFamily="18" charset="0"/>
                <a:cs typeface="Times New Roman" panose="02020603050405020304" pitchFamily="18" charset="0"/>
              </a:rPr>
              <a:t>Compatibility of Federal Systems Operating in the 5850-5925 MHz Band with Intelligent Transportation Systems and Unlicensed National Information Infrastructure Devices available at </a:t>
            </a:r>
            <a:r>
              <a:rPr lang="en-US" u="sng" kern="1800" dirty="0">
                <a:solidFill>
                  <a:srgbClr val="102846"/>
                </a:solidFill>
                <a:latin typeface="Times New Roman" panose="02020603050405020304" pitchFamily="18" charset="0"/>
                <a:ea typeface="Times New Roman" panose="02020603050405020304" pitchFamily="18" charset="0"/>
                <a:cs typeface="Times New Roman" panose="02020603050405020304" pitchFamily="18" charset="0"/>
                <a:hlinkClick r:id="rId2"/>
              </a:rPr>
              <a:t>https://www.ntia.doc.gov/report/2020/compatibility-federal-systems-operating-5850-5925-mhz-band-intelligent-transportation</a:t>
            </a:r>
            <a:r>
              <a:rPr lang="en-US" kern="1800" dirty="0">
                <a:solidFill>
                  <a:srgbClr val="102846"/>
                </a:solidFill>
                <a:latin typeface="Helvetica" panose="020B0604020202020204" pitchFamily="34" charset="0"/>
                <a:ea typeface="Times New Roman" panose="02020603050405020304" pitchFamily="18"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Bef>
                <a:spcPts val="1200"/>
              </a:spcBef>
              <a:spcAft>
                <a:spcPts val="600"/>
              </a:spcAft>
            </a:pPr>
            <a:r>
              <a:rPr lang="en-US" kern="1800" dirty="0">
                <a:solidFill>
                  <a:srgbClr val="102846"/>
                </a:solidFill>
                <a:latin typeface="Times New Roman" panose="02020603050405020304" pitchFamily="18" charset="0"/>
                <a:ea typeface="Times New Roman" panose="02020603050405020304" pitchFamily="18" charset="0"/>
                <a:cs typeface="Times New Roman" panose="02020603050405020304" pitchFamily="18" charset="0"/>
              </a:rPr>
              <a:t>Study of potential sharing between federal systems and a variety of non-federal commercial wireless operations in the 3450-3550 MHz band available at </a:t>
            </a:r>
            <a:r>
              <a:rPr lang="en-US" u="sng" kern="1800" dirty="0">
                <a:solidFill>
                  <a:srgbClr val="102846"/>
                </a:solidFill>
                <a:latin typeface="Times New Roman" panose="02020603050405020304" pitchFamily="18" charset="0"/>
                <a:ea typeface="Times New Roman" panose="02020603050405020304" pitchFamily="18" charset="0"/>
                <a:cs typeface="Times New Roman" panose="02020603050405020304" pitchFamily="18" charset="0"/>
                <a:hlinkClick r:id="rId3"/>
              </a:rPr>
              <a:t>https://www.ntia.gov/report/2020/technical-feasibility-sharing-federal-spectrum-future-commercial-operations-3450-3550</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spcBef>
                <a:spcPts val="1200"/>
              </a:spcBef>
              <a:spcAft>
                <a:spcPts val="600"/>
              </a:spcAft>
            </a:pPr>
            <a:r>
              <a:rPr lang="en-US" kern="1800" dirty="0">
                <a:solidFill>
                  <a:srgbClr val="102846"/>
                </a:solidFill>
                <a:latin typeface="Times New Roman" panose="02020603050405020304" pitchFamily="18" charset="0"/>
                <a:ea typeface="Times New Roman" panose="02020603050405020304" pitchFamily="18" charset="0"/>
                <a:cs typeface="Times New Roman" panose="02020603050405020304" pitchFamily="18" charset="0"/>
              </a:rPr>
              <a:t>Quantitative Assessments of Spectrum Usage available at </a:t>
            </a:r>
            <a:r>
              <a:rPr lang="en-US"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a:rPr>
              <a:t>https://www.ntia.doc.gov/files/ntia/publications/ntia_quant_assessment_report-no_appendices.pdf</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456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620000" cy="685800"/>
          </a:xfrm>
        </p:spPr>
        <p:txBody>
          <a:bodyPr/>
          <a:lstStyle/>
          <a:p>
            <a:r>
              <a:rPr lang="en-US" b="1" dirty="0">
                <a:latin typeface="Times New Roman" panose="02020603050405020304" pitchFamily="18" charset="0"/>
                <a:cs typeface="Times New Roman" panose="02020603050405020304" pitchFamily="18" charset="0"/>
              </a:rPr>
              <a:t>Innovative Spectrum Sharing Solutions</a:t>
            </a:r>
            <a:endParaRPr lang="en-US"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4"/>
          </p:nvPr>
        </p:nvSpPr>
        <p:spPr/>
        <p:txBody>
          <a:bodyPr/>
          <a:lstStyle/>
          <a:p>
            <a:fld id="{C4E3D097-A581-4933-943F-92A622067F56}" type="slidenum">
              <a:rPr lang="en-US" smtClean="0"/>
              <a:t>6</a:t>
            </a:fld>
            <a:endParaRPr lang="en-US" dirty="0"/>
          </a:p>
        </p:txBody>
      </p:sp>
      <p:sp>
        <p:nvSpPr>
          <p:cNvPr id="4" name="Text Placeholder 3"/>
          <p:cNvSpPr>
            <a:spLocks noGrp="1"/>
          </p:cNvSpPr>
          <p:nvPr>
            <p:ph type="body" sz="quarter" idx="10"/>
          </p:nvPr>
        </p:nvSpPr>
        <p:spPr>
          <a:xfrm>
            <a:off x="457200" y="1333311"/>
            <a:ext cx="8382000" cy="5105400"/>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As a result of an SEAD’s technical work NTIA is pioneering in partnership with the DOD in an innovative dynamic spectrum-sharing concept, called Incumbent Informing Capability (IIC).  </a:t>
            </a:r>
          </a:p>
          <a:p>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IIC when implemented will give accelerated spectrum access to commercial networks while still allowing federal agencies to accomplish their critical spectrum-dependent missions.</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NTIA Report: IIC for Time-Based Spectrum Sharing, available at </a:t>
            </a:r>
            <a:r>
              <a:rPr lang="en-US" sz="1800" u="sng" dirty="0">
                <a:latin typeface="Times New Roman" panose="02020603050405020304" pitchFamily="18" charset="0"/>
                <a:cs typeface="Times New Roman" panose="02020603050405020304" pitchFamily="18" charset="0"/>
                <a:hlinkClick r:id="rId2"/>
              </a:rPr>
              <a:t>https://www.ntia.doc.gov/report/2021/ntia-report-incumbent-informing-capability-iic-time-based-spectrum-sharing</a:t>
            </a:r>
            <a:endParaRPr lang="en-US" sz="1800" dirty="0">
              <a:latin typeface="Times New Roman" panose="02020603050405020304" pitchFamily="18" charset="0"/>
              <a:cs typeface="Times New Roman" panose="02020603050405020304" pitchFamily="18" charset="0"/>
            </a:endParaRPr>
          </a:p>
          <a:p>
            <a:pPr marL="0" indent="0">
              <a:buNone/>
            </a:pPr>
            <a:r>
              <a:rPr lang="en-US" dirty="0"/>
              <a:t>		                </a:t>
            </a:r>
          </a:p>
        </p:txBody>
      </p:sp>
    </p:spTree>
    <p:extLst>
      <p:ext uri="{BB962C8B-B14F-4D97-AF65-F5344CB8AC3E}">
        <p14:creationId xmlns:p14="http://schemas.microsoft.com/office/powerpoint/2010/main" val="2401897475"/>
      </p:ext>
    </p:extLst>
  </p:cSld>
  <p:clrMapOvr>
    <a:masterClrMapping/>
  </p:clrMapOvr>
</p:sld>
</file>

<file path=ppt/theme/theme1.xml><?xml version="1.0" encoding="utf-8"?>
<a:theme xmlns:a="http://schemas.openxmlformats.org/drawingml/2006/main" name="NTIA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568178ef-2b90-40ee-86de-4595a529cba9}" enabled="1" method="Standard" siteId="{d6cff1bd-67dd-4ce8-945d-d07dc775672f}" removed="0"/>
</clbl:labelList>
</file>

<file path=docProps/app.xml><?xml version="1.0" encoding="utf-8"?>
<Properties xmlns="http://schemas.openxmlformats.org/officeDocument/2006/extended-properties" xmlns:vt="http://schemas.openxmlformats.org/officeDocument/2006/docPropsVTypes">
  <Template>NTIA Title Slide</Template>
  <TotalTime>2704</TotalTime>
  <Words>622</Words>
  <Application>Microsoft Office PowerPoint</Application>
  <PresentationFormat>On-screen Show (4:3)</PresentationFormat>
  <Paragraphs>40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vt:lpstr>
      <vt:lpstr>Times New Roman</vt:lpstr>
      <vt:lpstr>NTIA Title Slide</vt:lpstr>
      <vt:lpstr>Spectrum Engineering and Analysis Division (SEAD) </vt:lpstr>
      <vt:lpstr>Outline </vt:lpstr>
      <vt:lpstr>Overview </vt:lpstr>
      <vt:lpstr>Technical Subcommittee </vt:lpstr>
      <vt:lpstr>Spectrum Studies </vt:lpstr>
      <vt:lpstr>Innovative Spectrum Sharing Solutions</vt:lpstr>
    </vt:vector>
  </TitlesOfParts>
  <Company>NTIA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Madeline R. Tucker</dc:creator>
  <cp:lastModifiedBy>Drocella, Edward</cp:lastModifiedBy>
  <cp:revision>150</cp:revision>
  <cp:lastPrinted>2021-08-13T12:15:17Z</cp:lastPrinted>
  <dcterms:created xsi:type="dcterms:W3CDTF">2015-06-15T18:07:43Z</dcterms:created>
  <dcterms:modified xsi:type="dcterms:W3CDTF">2024-09-12T14:56:53Z</dcterms:modified>
</cp:coreProperties>
</file>