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05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5342" y="694247"/>
            <a:ext cx="8846185" cy="270510"/>
          </a:xfrm>
          <a:custGeom>
            <a:avLst/>
            <a:gdLst/>
            <a:ahLst/>
            <a:cxnLst/>
            <a:rect l="l" t="t" r="r" b="b"/>
            <a:pathLst>
              <a:path w="8846185" h="270509">
                <a:moveTo>
                  <a:pt x="8846103" y="270507"/>
                </a:moveTo>
                <a:lnTo>
                  <a:pt x="0" y="270507"/>
                </a:lnTo>
                <a:lnTo>
                  <a:pt x="0" y="0"/>
                </a:lnTo>
                <a:lnTo>
                  <a:pt x="8846103" y="0"/>
                </a:lnTo>
                <a:lnTo>
                  <a:pt x="8846103" y="2705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5411" y="654733"/>
            <a:ext cx="432434" cy="267970"/>
          </a:xfrm>
          <a:custGeom>
            <a:avLst/>
            <a:gdLst/>
            <a:ahLst/>
            <a:cxnLst/>
            <a:rect l="l" t="t" r="r" b="b"/>
            <a:pathLst>
              <a:path w="432434" h="267969">
                <a:moveTo>
                  <a:pt x="432027" y="267470"/>
                </a:moveTo>
                <a:lnTo>
                  <a:pt x="0" y="267470"/>
                </a:lnTo>
                <a:lnTo>
                  <a:pt x="0" y="0"/>
                </a:lnTo>
                <a:lnTo>
                  <a:pt x="432027" y="0"/>
                </a:lnTo>
                <a:lnTo>
                  <a:pt x="432027" y="2674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57438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36638" y="654734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FF00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15839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197" y="267470"/>
                </a:lnTo>
                <a:lnTo>
                  <a:pt x="79197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FE0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95037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FE0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74240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FD0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53441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FD0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2641" y="654733"/>
            <a:ext cx="82550" cy="267970"/>
          </a:xfrm>
          <a:custGeom>
            <a:avLst/>
            <a:gdLst/>
            <a:ahLst/>
            <a:cxnLst/>
            <a:rect l="l" t="t" r="r" b="b"/>
            <a:pathLst>
              <a:path w="82550" h="267969">
                <a:moveTo>
                  <a:pt x="0" y="267470"/>
                </a:moveTo>
                <a:lnTo>
                  <a:pt x="82246" y="267470"/>
                </a:lnTo>
                <a:lnTo>
                  <a:pt x="82246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FC0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14888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F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94089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FB00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273289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FB0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52490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FA00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431691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FA00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510891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197" y="267470"/>
                </a:lnTo>
                <a:lnTo>
                  <a:pt x="79197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F90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590089" y="654733"/>
            <a:ext cx="82550" cy="267970"/>
          </a:xfrm>
          <a:custGeom>
            <a:avLst/>
            <a:gdLst/>
            <a:ahLst/>
            <a:cxnLst/>
            <a:rect l="l" t="t" r="r" b="b"/>
            <a:pathLst>
              <a:path w="82550" h="267969">
                <a:moveTo>
                  <a:pt x="0" y="267470"/>
                </a:moveTo>
                <a:lnTo>
                  <a:pt x="82246" y="267470"/>
                </a:lnTo>
                <a:lnTo>
                  <a:pt x="82246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F90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672335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F80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751539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F800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830740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F70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909940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F70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989141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EE0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2068341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DD0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147542" y="654733"/>
            <a:ext cx="82550" cy="267970"/>
          </a:xfrm>
          <a:custGeom>
            <a:avLst/>
            <a:gdLst/>
            <a:ahLst/>
            <a:cxnLst/>
            <a:rect l="l" t="t" r="r" b="b"/>
            <a:pathLst>
              <a:path w="82550" h="267969">
                <a:moveTo>
                  <a:pt x="0" y="267470"/>
                </a:moveTo>
                <a:lnTo>
                  <a:pt x="82246" y="267470"/>
                </a:lnTo>
                <a:lnTo>
                  <a:pt x="82246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D00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229789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C00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2308989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B30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2388190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197" y="267470"/>
                </a:lnTo>
                <a:lnTo>
                  <a:pt x="79197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A30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2467387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960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2546591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860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2625792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790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2704992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690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2784193" y="654733"/>
            <a:ext cx="82550" cy="267970"/>
          </a:xfrm>
          <a:custGeom>
            <a:avLst/>
            <a:gdLst/>
            <a:ahLst/>
            <a:cxnLst/>
            <a:rect l="l" t="t" r="r" b="b"/>
            <a:pathLst>
              <a:path w="82550" h="267969">
                <a:moveTo>
                  <a:pt x="0" y="267470"/>
                </a:moveTo>
                <a:lnTo>
                  <a:pt x="82246" y="267470"/>
                </a:lnTo>
                <a:lnTo>
                  <a:pt x="82246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5C0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2866440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4C0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2945640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400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024841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300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3104041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240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3183242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197" y="267470"/>
                </a:lnTo>
                <a:lnTo>
                  <a:pt x="79197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140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262440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80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3341643" y="654733"/>
            <a:ext cx="82550" cy="267970"/>
          </a:xfrm>
          <a:custGeom>
            <a:avLst/>
            <a:gdLst/>
            <a:ahLst/>
            <a:cxnLst/>
            <a:rect l="l" t="t" r="r" b="b"/>
            <a:pathLst>
              <a:path w="82550" h="267969">
                <a:moveTo>
                  <a:pt x="0" y="267470"/>
                </a:moveTo>
                <a:lnTo>
                  <a:pt x="82246" y="267470"/>
                </a:lnTo>
                <a:lnTo>
                  <a:pt x="82246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0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423890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1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503091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1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3582291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2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3661492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3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3740692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4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3819893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5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3899094" y="654733"/>
            <a:ext cx="82550" cy="267970"/>
          </a:xfrm>
          <a:custGeom>
            <a:avLst/>
            <a:gdLst/>
            <a:ahLst/>
            <a:cxnLst/>
            <a:rect l="l" t="t" r="r" b="b"/>
            <a:pathLst>
              <a:path w="82550" h="267969">
                <a:moveTo>
                  <a:pt x="0" y="267470"/>
                </a:moveTo>
                <a:lnTo>
                  <a:pt x="82246" y="267470"/>
                </a:lnTo>
                <a:lnTo>
                  <a:pt x="82246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6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3981340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7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4060541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197" y="267470"/>
                </a:lnTo>
                <a:lnTo>
                  <a:pt x="79197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8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4139738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8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4218942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9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4298143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A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4377343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B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4456544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C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4535744" y="654733"/>
            <a:ext cx="82550" cy="267970"/>
          </a:xfrm>
          <a:custGeom>
            <a:avLst/>
            <a:gdLst/>
            <a:ahLst/>
            <a:cxnLst/>
            <a:rect l="l" t="t" r="r" b="b"/>
            <a:pathLst>
              <a:path w="82550" h="267969">
                <a:moveTo>
                  <a:pt x="0" y="267470"/>
                </a:moveTo>
                <a:lnTo>
                  <a:pt x="82246" y="267470"/>
                </a:lnTo>
                <a:lnTo>
                  <a:pt x="82246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C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4617991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DA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4697192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E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4776392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4855593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197" y="267470"/>
                </a:lnTo>
                <a:lnTo>
                  <a:pt x="79197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E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4934791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E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5013994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E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5093195" y="654733"/>
            <a:ext cx="82550" cy="267970"/>
          </a:xfrm>
          <a:custGeom>
            <a:avLst/>
            <a:gdLst/>
            <a:ahLst/>
            <a:cxnLst/>
            <a:rect l="l" t="t" r="r" b="b"/>
            <a:pathLst>
              <a:path w="82550" h="267969">
                <a:moveTo>
                  <a:pt x="0" y="267470"/>
                </a:moveTo>
                <a:lnTo>
                  <a:pt x="82246" y="267470"/>
                </a:lnTo>
                <a:lnTo>
                  <a:pt x="82246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E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5175441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E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5254642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E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5333843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E1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5413043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E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5492244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E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5571444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D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5650645" y="654733"/>
            <a:ext cx="82550" cy="267970"/>
          </a:xfrm>
          <a:custGeom>
            <a:avLst/>
            <a:gdLst/>
            <a:ahLst/>
            <a:cxnLst/>
            <a:rect l="l" t="t" r="r" b="b"/>
            <a:pathLst>
              <a:path w="82550" h="267969">
                <a:moveTo>
                  <a:pt x="0" y="267470"/>
                </a:moveTo>
                <a:lnTo>
                  <a:pt x="82246" y="267470"/>
                </a:lnTo>
                <a:lnTo>
                  <a:pt x="82246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D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5732892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197" y="267470"/>
                </a:lnTo>
                <a:lnTo>
                  <a:pt x="79197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DE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5812089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DD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5891293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DD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5970494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DC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6049694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0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6128895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0BD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6208095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1AD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6287296" y="654733"/>
            <a:ext cx="82550" cy="267970"/>
          </a:xfrm>
          <a:custGeom>
            <a:avLst/>
            <a:gdLst/>
            <a:ahLst/>
            <a:cxnLst/>
            <a:rect l="l" t="t" r="r" b="b"/>
            <a:pathLst>
              <a:path w="82550" h="267969">
                <a:moveTo>
                  <a:pt x="0" y="267470"/>
                </a:moveTo>
                <a:lnTo>
                  <a:pt x="82246" y="267470"/>
                </a:lnTo>
                <a:lnTo>
                  <a:pt x="82246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24D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6369543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33D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6448743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197" y="267470"/>
                </a:lnTo>
                <a:lnTo>
                  <a:pt x="79197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3DD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6527941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4CD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6607141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56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6686345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65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6765545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6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6844746" y="654733"/>
            <a:ext cx="82550" cy="267970"/>
          </a:xfrm>
          <a:custGeom>
            <a:avLst/>
            <a:gdLst/>
            <a:ahLst/>
            <a:cxnLst/>
            <a:rect l="l" t="t" r="r" b="b"/>
            <a:pathLst>
              <a:path w="82550" h="267969">
                <a:moveTo>
                  <a:pt x="0" y="267470"/>
                </a:moveTo>
                <a:lnTo>
                  <a:pt x="82246" y="267470"/>
                </a:lnTo>
                <a:lnTo>
                  <a:pt x="82246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7D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6926993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88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7006194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96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7085394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A0D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7164595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AED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7243795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197" y="267470"/>
                </a:lnTo>
                <a:lnTo>
                  <a:pt x="79197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B8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7322993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C6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7402193" y="654733"/>
            <a:ext cx="82550" cy="267970"/>
          </a:xfrm>
          <a:custGeom>
            <a:avLst/>
            <a:gdLst/>
            <a:ahLst/>
            <a:cxnLst/>
            <a:rect l="l" t="t" r="r" b="b"/>
            <a:pathLst>
              <a:path w="82550" h="267969">
                <a:moveTo>
                  <a:pt x="0" y="267470"/>
                </a:moveTo>
                <a:lnTo>
                  <a:pt x="82246" y="267470"/>
                </a:lnTo>
                <a:lnTo>
                  <a:pt x="82246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CF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7484440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D3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7563644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D2B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7642845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D2A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7722045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D1A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7801246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D19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7880446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D08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7959647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D0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8038848" y="654733"/>
            <a:ext cx="82550" cy="267970"/>
          </a:xfrm>
          <a:custGeom>
            <a:avLst/>
            <a:gdLst/>
            <a:ahLst/>
            <a:cxnLst/>
            <a:rect l="l" t="t" r="r" b="b"/>
            <a:pathLst>
              <a:path w="82550" h="267969">
                <a:moveTo>
                  <a:pt x="0" y="267470"/>
                </a:moveTo>
                <a:lnTo>
                  <a:pt x="82246" y="267470"/>
                </a:lnTo>
                <a:lnTo>
                  <a:pt x="82246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CF7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8121094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197" y="267470"/>
                </a:lnTo>
                <a:lnTo>
                  <a:pt x="79197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CF6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8200292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CE5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8279493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CE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8358696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CD4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8437897" y="654733"/>
            <a:ext cx="79375" cy="267970"/>
          </a:xfrm>
          <a:custGeom>
            <a:avLst/>
            <a:gdLst/>
            <a:ahLst/>
            <a:cxnLst/>
            <a:rect l="l" t="t" r="r" b="b"/>
            <a:pathLst>
              <a:path w="79375" h="267969">
                <a:moveTo>
                  <a:pt x="0" y="267470"/>
                </a:moveTo>
                <a:lnTo>
                  <a:pt x="79200" y="267470"/>
                </a:lnTo>
                <a:lnTo>
                  <a:pt x="79200" y="0"/>
                </a:lnTo>
                <a:lnTo>
                  <a:pt x="0" y="0"/>
                </a:lnTo>
                <a:lnTo>
                  <a:pt x="0" y="26747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8517097" y="654733"/>
            <a:ext cx="441959" cy="267970"/>
          </a:xfrm>
          <a:custGeom>
            <a:avLst/>
            <a:gdLst/>
            <a:ahLst/>
            <a:cxnLst/>
            <a:rect l="l" t="t" r="r" b="b"/>
            <a:pathLst>
              <a:path w="441959" h="267969">
                <a:moveTo>
                  <a:pt x="441695" y="267470"/>
                </a:moveTo>
                <a:lnTo>
                  <a:pt x="0" y="267470"/>
                </a:lnTo>
                <a:lnTo>
                  <a:pt x="0" y="0"/>
                </a:lnTo>
                <a:lnTo>
                  <a:pt x="441695" y="0"/>
                </a:lnTo>
                <a:lnTo>
                  <a:pt x="441695" y="26747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125412" y="654733"/>
            <a:ext cx="8833485" cy="267970"/>
          </a:xfrm>
          <a:custGeom>
            <a:avLst/>
            <a:gdLst/>
            <a:ahLst/>
            <a:cxnLst/>
            <a:rect l="l" t="t" r="r" b="b"/>
            <a:pathLst>
              <a:path w="8833485" h="267969">
                <a:moveTo>
                  <a:pt x="0" y="0"/>
                </a:moveTo>
                <a:lnTo>
                  <a:pt x="8833380" y="0"/>
                </a:lnTo>
                <a:lnTo>
                  <a:pt x="8833380" y="267470"/>
                </a:lnTo>
                <a:lnTo>
                  <a:pt x="0" y="2674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7552983" y="209454"/>
            <a:ext cx="1160590" cy="11580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402076" y="593944"/>
            <a:ext cx="1029969" cy="422909"/>
          </a:xfrm>
          <a:custGeom>
            <a:avLst/>
            <a:gdLst/>
            <a:ahLst/>
            <a:cxnLst/>
            <a:rect l="l" t="t" r="r" b="b"/>
            <a:pathLst>
              <a:path w="1029969" h="422909">
                <a:moveTo>
                  <a:pt x="728036" y="419442"/>
                </a:moveTo>
                <a:lnTo>
                  <a:pt x="548311" y="419442"/>
                </a:lnTo>
                <a:lnTo>
                  <a:pt x="548311" y="3039"/>
                </a:lnTo>
                <a:lnTo>
                  <a:pt x="661020" y="3039"/>
                </a:lnTo>
                <a:lnTo>
                  <a:pt x="661020" y="276589"/>
                </a:lnTo>
                <a:lnTo>
                  <a:pt x="970273" y="276589"/>
                </a:lnTo>
                <a:lnTo>
                  <a:pt x="1003649" y="358654"/>
                </a:lnTo>
                <a:lnTo>
                  <a:pt x="752408" y="358654"/>
                </a:lnTo>
                <a:lnTo>
                  <a:pt x="728036" y="419442"/>
                </a:lnTo>
                <a:close/>
              </a:path>
              <a:path w="1029969" h="422909">
                <a:moveTo>
                  <a:pt x="970273" y="276589"/>
                </a:moveTo>
                <a:lnTo>
                  <a:pt x="661020" y="276589"/>
                </a:lnTo>
                <a:lnTo>
                  <a:pt x="770682" y="3039"/>
                </a:lnTo>
                <a:lnTo>
                  <a:pt x="859022" y="3039"/>
                </a:lnTo>
                <a:lnTo>
                  <a:pt x="927009" y="170208"/>
                </a:lnTo>
                <a:lnTo>
                  <a:pt x="816375" y="170208"/>
                </a:lnTo>
                <a:lnTo>
                  <a:pt x="776775" y="264434"/>
                </a:lnTo>
                <a:lnTo>
                  <a:pt x="859022" y="267470"/>
                </a:lnTo>
                <a:lnTo>
                  <a:pt x="966565" y="267470"/>
                </a:lnTo>
                <a:lnTo>
                  <a:pt x="970273" y="276589"/>
                </a:lnTo>
                <a:close/>
              </a:path>
              <a:path w="1029969" h="422909">
                <a:moveTo>
                  <a:pt x="966565" y="267470"/>
                </a:moveTo>
                <a:lnTo>
                  <a:pt x="859022" y="267470"/>
                </a:lnTo>
                <a:lnTo>
                  <a:pt x="816375" y="170208"/>
                </a:lnTo>
                <a:lnTo>
                  <a:pt x="927009" y="170208"/>
                </a:lnTo>
                <a:lnTo>
                  <a:pt x="966565" y="267470"/>
                </a:lnTo>
                <a:close/>
              </a:path>
              <a:path w="1029969" h="422909">
                <a:moveTo>
                  <a:pt x="1029607" y="422482"/>
                </a:moveTo>
                <a:lnTo>
                  <a:pt x="907760" y="419442"/>
                </a:lnTo>
                <a:lnTo>
                  <a:pt x="883391" y="361693"/>
                </a:lnTo>
                <a:lnTo>
                  <a:pt x="752408" y="358654"/>
                </a:lnTo>
                <a:lnTo>
                  <a:pt x="1003649" y="358654"/>
                </a:lnTo>
                <a:lnTo>
                  <a:pt x="1029607" y="422482"/>
                </a:lnTo>
                <a:close/>
              </a:path>
              <a:path w="1029969" h="422909">
                <a:moveTo>
                  <a:pt x="106616" y="419442"/>
                </a:moveTo>
                <a:lnTo>
                  <a:pt x="0" y="419442"/>
                </a:lnTo>
                <a:lnTo>
                  <a:pt x="0" y="0"/>
                </a:lnTo>
                <a:lnTo>
                  <a:pt x="100523" y="0"/>
                </a:lnTo>
                <a:lnTo>
                  <a:pt x="240648" y="212760"/>
                </a:lnTo>
                <a:lnTo>
                  <a:pt x="350310" y="212760"/>
                </a:lnTo>
                <a:lnTo>
                  <a:pt x="350310" y="215800"/>
                </a:lnTo>
                <a:lnTo>
                  <a:pt x="106616" y="215800"/>
                </a:lnTo>
                <a:lnTo>
                  <a:pt x="106616" y="419442"/>
                </a:lnTo>
                <a:close/>
              </a:path>
              <a:path w="1029969" h="422909">
                <a:moveTo>
                  <a:pt x="536127" y="109419"/>
                </a:moveTo>
                <a:lnTo>
                  <a:pt x="191909" y="109419"/>
                </a:lnTo>
                <a:lnTo>
                  <a:pt x="191909" y="3039"/>
                </a:lnTo>
                <a:lnTo>
                  <a:pt x="536127" y="3039"/>
                </a:lnTo>
                <a:lnTo>
                  <a:pt x="536127" y="109419"/>
                </a:lnTo>
                <a:close/>
              </a:path>
              <a:path w="1029969" h="422909">
                <a:moveTo>
                  <a:pt x="350310" y="212760"/>
                </a:moveTo>
                <a:lnTo>
                  <a:pt x="240648" y="212760"/>
                </a:lnTo>
                <a:lnTo>
                  <a:pt x="240648" y="109419"/>
                </a:lnTo>
                <a:lnTo>
                  <a:pt x="350310" y="109419"/>
                </a:lnTo>
                <a:lnTo>
                  <a:pt x="350310" y="212760"/>
                </a:lnTo>
                <a:close/>
              </a:path>
              <a:path w="1029969" h="422909">
                <a:moveTo>
                  <a:pt x="478252" y="422482"/>
                </a:moveTo>
                <a:lnTo>
                  <a:pt x="362495" y="419442"/>
                </a:lnTo>
                <a:lnTo>
                  <a:pt x="362495" y="109419"/>
                </a:lnTo>
                <a:lnTo>
                  <a:pt x="478252" y="109419"/>
                </a:lnTo>
                <a:lnTo>
                  <a:pt x="478252" y="422482"/>
                </a:lnTo>
                <a:close/>
              </a:path>
              <a:path w="1029969" h="422909">
                <a:moveTo>
                  <a:pt x="350310" y="419442"/>
                </a:moveTo>
                <a:lnTo>
                  <a:pt x="255878" y="419442"/>
                </a:lnTo>
                <a:lnTo>
                  <a:pt x="106616" y="215800"/>
                </a:lnTo>
                <a:lnTo>
                  <a:pt x="350310" y="215800"/>
                </a:lnTo>
                <a:lnTo>
                  <a:pt x="350310" y="419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368569" y="569628"/>
            <a:ext cx="1033144" cy="422909"/>
          </a:xfrm>
          <a:custGeom>
            <a:avLst/>
            <a:gdLst/>
            <a:ahLst/>
            <a:cxnLst/>
            <a:rect l="l" t="t" r="r" b="b"/>
            <a:pathLst>
              <a:path w="1033144" h="422909">
                <a:moveTo>
                  <a:pt x="548311" y="422482"/>
                </a:moveTo>
                <a:lnTo>
                  <a:pt x="548311" y="3039"/>
                </a:lnTo>
                <a:lnTo>
                  <a:pt x="664066" y="3039"/>
                </a:lnTo>
                <a:lnTo>
                  <a:pt x="664066" y="276589"/>
                </a:lnTo>
                <a:lnTo>
                  <a:pt x="972260" y="276589"/>
                </a:lnTo>
                <a:lnTo>
                  <a:pt x="1007490" y="361693"/>
                </a:lnTo>
                <a:lnTo>
                  <a:pt x="752405" y="361693"/>
                </a:lnTo>
                <a:lnTo>
                  <a:pt x="728036" y="419442"/>
                </a:lnTo>
                <a:lnTo>
                  <a:pt x="548311" y="422482"/>
                </a:lnTo>
                <a:close/>
              </a:path>
              <a:path w="1033144" h="422909">
                <a:moveTo>
                  <a:pt x="972260" y="276589"/>
                </a:moveTo>
                <a:lnTo>
                  <a:pt x="664066" y="276589"/>
                </a:lnTo>
                <a:lnTo>
                  <a:pt x="770682" y="3039"/>
                </a:lnTo>
                <a:lnTo>
                  <a:pt x="859022" y="3039"/>
                </a:lnTo>
                <a:lnTo>
                  <a:pt x="928223" y="170208"/>
                </a:lnTo>
                <a:lnTo>
                  <a:pt x="816375" y="170208"/>
                </a:lnTo>
                <a:lnTo>
                  <a:pt x="776775" y="267473"/>
                </a:lnTo>
                <a:lnTo>
                  <a:pt x="968487" y="267473"/>
                </a:lnTo>
                <a:lnTo>
                  <a:pt x="972260" y="276589"/>
                </a:lnTo>
                <a:close/>
              </a:path>
              <a:path w="1033144" h="422909">
                <a:moveTo>
                  <a:pt x="968487" y="267473"/>
                </a:moveTo>
                <a:lnTo>
                  <a:pt x="859022" y="267473"/>
                </a:lnTo>
                <a:lnTo>
                  <a:pt x="816375" y="170208"/>
                </a:lnTo>
                <a:lnTo>
                  <a:pt x="928223" y="170208"/>
                </a:lnTo>
                <a:lnTo>
                  <a:pt x="968487" y="267473"/>
                </a:lnTo>
                <a:close/>
              </a:path>
              <a:path w="1033144" h="422909">
                <a:moveTo>
                  <a:pt x="1032654" y="422482"/>
                </a:moveTo>
                <a:lnTo>
                  <a:pt x="907760" y="422482"/>
                </a:lnTo>
                <a:lnTo>
                  <a:pt x="883391" y="361693"/>
                </a:lnTo>
                <a:lnTo>
                  <a:pt x="1007490" y="361693"/>
                </a:lnTo>
                <a:lnTo>
                  <a:pt x="1032654" y="422482"/>
                </a:lnTo>
                <a:close/>
              </a:path>
              <a:path w="1033144" h="422909">
                <a:moveTo>
                  <a:pt x="106616" y="419442"/>
                </a:moveTo>
                <a:lnTo>
                  <a:pt x="0" y="419442"/>
                </a:lnTo>
                <a:lnTo>
                  <a:pt x="0" y="0"/>
                </a:lnTo>
                <a:lnTo>
                  <a:pt x="100523" y="0"/>
                </a:lnTo>
                <a:lnTo>
                  <a:pt x="240648" y="212763"/>
                </a:lnTo>
                <a:lnTo>
                  <a:pt x="353356" y="212763"/>
                </a:lnTo>
                <a:lnTo>
                  <a:pt x="353356" y="215803"/>
                </a:lnTo>
                <a:lnTo>
                  <a:pt x="106616" y="215803"/>
                </a:lnTo>
                <a:lnTo>
                  <a:pt x="106616" y="419442"/>
                </a:lnTo>
                <a:close/>
              </a:path>
              <a:path w="1033144" h="422909">
                <a:moveTo>
                  <a:pt x="539173" y="109419"/>
                </a:moveTo>
                <a:lnTo>
                  <a:pt x="191909" y="109419"/>
                </a:lnTo>
                <a:lnTo>
                  <a:pt x="191909" y="3039"/>
                </a:lnTo>
                <a:lnTo>
                  <a:pt x="539173" y="3039"/>
                </a:lnTo>
                <a:lnTo>
                  <a:pt x="539173" y="109419"/>
                </a:lnTo>
                <a:close/>
              </a:path>
              <a:path w="1033144" h="422909">
                <a:moveTo>
                  <a:pt x="353356" y="212763"/>
                </a:moveTo>
                <a:lnTo>
                  <a:pt x="240648" y="212763"/>
                </a:lnTo>
                <a:lnTo>
                  <a:pt x="240648" y="109419"/>
                </a:lnTo>
                <a:lnTo>
                  <a:pt x="353356" y="109419"/>
                </a:lnTo>
                <a:lnTo>
                  <a:pt x="353356" y="212763"/>
                </a:lnTo>
                <a:close/>
              </a:path>
              <a:path w="1033144" h="422909">
                <a:moveTo>
                  <a:pt x="481296" y="422482"/>
                </a:moveTo>
                <a:lnTo>
                  <a:pt x="365541" y="422482"/>
                </a:lnTo>
                <a:lnTo>
                  <a:pt x="365541" y="109419"/>
                </a:lnTo>
                <a:lnTo>
                  <a:pt x="481296" y="109419"/>
                </a:lnTo>
                <a:lnTo>
                  <a:pt x="481296" y="422482"/>
                </a:lnTo>
                <a:close/>
              </a:path>
              <a:path w="1033144" h="422909">
                <a:moveTo>
                  <a:pt x="353356" y="419442"/>
                </a:moveTo>
                <a:lnTo>
                  <a:pt x="255878" y="419442"/>
                </a:lnTo>
                <a:lnTo>
                  <a:pt x="106616" y="215803"/>
                </a:lnTo>
                <a:lnTo>
                  <a:pt x="353356" y="215803"/>
                </a:lnTo>
                <a:lnTo>
                  <a:pt x="353356" y="419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916881" y="572669"/>
            <a:ext cx="484505" cy="419734"/>
          </a:xfrm>
          <a:custGeom>
            <a:avLst/>
            <a:gdLst/>
            <a:ahLst/>
            <a:cxnLst/>
            <a:rect l="l" t="t" r="r" b="b"/>
            <a:pathLst>
              <a:path w="484505" h="419734">
                <a:moveTo>
                  <a:pt x="115754" y="273549"/>
                </a:moveTo>
                <a:lnTo>
                  <a:pt x="115754" y="0"/>
                </a:lnTo>
                <a:lnTo>
                  <a:pt x="0" y="0"/>
                </a:lnTo>
                <a:lnTo>
                  <a:pt x="0" y="419442"/>
                </a:lnTo>
                <a:lnTo>
                  <a:pt x="179724" y="416403"/>
                </a:lnTo>
                <a:lnTo>
                  <a:pt x="204093" y="358654"/>
                </a:lnTo>
                <a:lnTo>
                  <a:pt x="335079" y="358654"/>
                </a:lnTo>
                <a:lnTo>
                  <a:pt x="359448" y="419442"/>
                </a:lnTo>
                <a:lnTo>
                  <a:pt x="484342" y="419442"/>
                </a:lnTo>
                <a:lnTo>
                  <a:pt x="310710" y="0"/>
                </a:lnTo>
                <a:lnTo>
                  <a:pt x="222370" y="0"/>
                </a:lnTo>
                <a:lnTo>
                  <a:pt x="115754" y="2735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1145344" y="739838"/>
            <a:ext cx="82550" cy="97790"/>
          </a:xfrm>
          <a:custGeom>
            <a:avLst/>
            <a:gdLst/>
            <a:ahLst/>
            <a:cxnLst/>
            <a:rect l="l" t="t" r="r" b="b"/>
            <a:pathLst>
              <a:path w="82550" h="97790">
                <a:moveTo>
                  <a:pt x="39600" y="0"/>
                </a:moveTo>
                <a:lnTo>
                  <a:pt x="82246" y="97262"/>
                </a:lnTo>
                <a:lnTo>
                  <a:pt x="0" y="97262"/>
                </a:lnTo>
                <a:lnTo>
                  <a:pt x="396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368569" y="569629"/>
            <a:ext cx="539750" cy="422909"/>
          </a:xfrm>
          <a:custGeom>
            <a:avLst/>
            <a:gdLst/>
            <a:ahLst/>
            <a:cxnLst/>
            <a:rect l="l" t="t" r="r" b="b"/>
            <a:pathLst>
              <a:path w="539750" h="422909">
                <a:moveTo>
                  <a:pt x="106616" y="215800"/>
                </a:moveTo>
                <a:lnTo>
                  <a:pt x="106616" y="419442"/>
                </a:lnTo>
                <a:lnTo>
                  <a:pt x="0" y="419442"/>
                </a:lnTo>
                <a:lnTo>
                  <a:pt x="0" y="0"/>
                </a:lnTo>
                <a:lnTo>
                  <a:pt x="100523" y="0"/>
                </a:lnTo>
                <a:lnTo>
                  <a:pt x="240648" y="212760"/>
                </a:lnTo>
                <a:lnTo>
                  <a:pt x="240648" y="109419"/>
                </a:lnTo>
                <a:lnTo>
                  <a:pt x="191909" y="109419"/>
                </a:lnTo>
                <a:lnTo>
                  <a:pt x="191909" y="3039"/>
                </a:lnTo>
                <a:lnTo>
                  <a:pt x="539173" y="3039"/>
                </a:lnTo>
                <a:lnTo>
                  <a:pt x="539173" y="109419"/>
                </a:lnTo>
                <a:lnTo>
                  <a:pt x="481296" y="109419"/>
                </a:lnTo>
                <a:lnTo>
                  <a:pt x="481296" y="422482"/>
                </a:lnTo>
                <a:lnTo>
                  <a:pt x="365541" y="422482"/>
                </a:lnTo>
                <a:lnTo>
                  <a:pt x="365541" y="109419"/>
                </a:lnTo>
                <a:lnTo>
                  <a:pt x="353356" y="109419"/>
                </a:lnTo>
                <a:lnTo>
                  <a:pt x="353356" y="419442"/>
                </a:lnTo>
                <a:lnTo>
                  <a:pt x="255878" y="419442"/>
                </a:lnTo>
                <a:lnTo>
                  <a:pt x="106616" y="215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272031" y="98002"/>
            <a:ext cx="1284922" cy="1330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1527" y="1340611"/>
            <a:ext cx="706094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2456844"/>
            <a:ext cx="7459345" cy="413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51876" y="6294573"/>
            <a:ext cx="253365" cy="221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rosenberg@ntia.doc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523491"/>
            <a:ext cx="692785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743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An </a:t>
            </a:r>
            <a:r>
              <a:rPr dirty="0"/>
              <a:t>Overview of</a:t>
            </a:r>
            <a:r>
              <a:rPr spc="-105" dirty="0"/>
              <a:t> </a:t>
            </a:r>
            <a:r>
              <a:rPr spc="-5" dirty="0"/>
              <a:t>Spectrum  </a:t>
            </a:r>
            <a:r>
              <a:rPr spc="-10" dirty="0"/>
              <a:t>Management:</a:t>
            </a:r>
          </a:p>
          <a:p>
            <a:pPr marL="1841500">
              <a:lnSpc>
                <a:spcPct val="100000"/>
              </a:lnSpc>
            </a:pPr>
            <a:r>
              <a:rPr i="1" spc="-5" dirty="0">
                <a:latin typeface="Verdana"/>
                <a:cs typeface="Verdana"/>
              </a:rPr>
              <a:t>What, </a:t>
            </a:r>
            <a:r>
              <a:rPr i="1" dirty="0">
                <a:latin typeface="Verdana"/>
                <a:cs typeface="Verdana"/>
              </a:rPr>
              <a:t>Why </a:t>
            </a:r>
            <a:r>
              <a:rPr i="1" spc="-5" dirty="0">
                <a:latin typeface="Verdana"/>
                <a:cs typeface="Verdana"/>
              </a:rPr>
              <a:t>and</a:t>
            </a:r>
            <a:r>
              <a:rPr i="1" spc="-95" dirty="0">
                <a:latin typeface="Verdana"/>
                <a:cs typeface="Verdana"/>
              </a:rPr>
              <a:t> </a:t>
            </a:r>
            <a:r>
              <a:rPr i="1" dirty="0">
                <a:latin typeface="Verdana"/>
                <a:cs typeface="Verdana"/>
              </a:rPr>
              <a:t>How…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40268" y="6294573"/>
            <a:ext cx="16510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z="1400" spc="-5" dirty="0">
                <a:latin typeface="Times New Roman"/>
                <a:cs typeface="Times New Roman"/>
              </a:rPr>
              <a:t>1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6005" y="3687571"/>
            <a:ext cx="6490335" cy="2221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Eric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Rosenberg</a:t>
            </a:r>
            <a:endParaRPr sz="2400" dirty="0">
              <a:latin typeface="Verdana"/>
              <a:cs typeface="Verdana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NTIA Office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Spectrum </a:t>
            </a:r>
            <a:r>
              <a:rPr sz="2400" spc="-10" dirty="0">
                <a:latin typeface="Verdana"/>
                <a:cs typeface="Verdana"/>
              </a:rPr>
              <a:t>Management  </a:t>
            </a:r>
            <a:r>
              <a:rPr sz="2400" spc="-5" dirty="0">
                <a:latin typeface="Verdana"/>
                <a:cs typeface="Verdana"/>
              </a:rPr>
              <a:t>Spectrum Affairs and Information </a:t>
            </a:r>
            <a:r>
              <a:rPr sz="2400" spc="-10" dirty="0">
                <a:latin typeface="Verdana"/>
                <a:cs typeface="Verdana"/>
              </a:rPr>
              <a:t>Division </a:t>
            </a:r>
            <a:r>
              <a:rPr sz="2400" spc="-10" dirty="0">
                <a:latin typeface="Verdana"/>
                <a:cs typeface="Verdana"/>
                <a:hlinkClick r:id="rId2"/>
              </a:rPr>
              <a:t> </a:t>
            </a:r>
            <a:r>
              <a:rPr lang="en-US" sz="2400" spc="-5" dirty="0">
                <a:latin typeface="Verdana"/>
                <a:cs typeface="Verdana"/>
              </a:rPr>
              <a:t>ER</a:t>
            </a:r>
            <a:r>
              <a:rPr sz="2400" spc="-5" dirty="0">
                <a:latin typeface="Verdana"/>
                <a:cs typeface="Verdana"/>
              </a:rPr>
              <a:t>osenberg</a:t>
            </a:r>
            <a:r>
              <a:rPr lang="en-US" sz="2400" spc="-5" dirty="0">
                <a:latin typeface="Verdana"/>
                <a:cs typeface="Verdana"/>
              </a:rPr>
              <a:t>@ntia</a:t>
            </a:r>
            <a:r>
              <a:rPr sz="2400" spc="-5" dirty="0">
                <a:latin typeface="Verdana"/>
                <a:cs typeface="Verdana"/>
              </a:rPr>
              <a:t>.gov</a:t>
            </a:r>
            <a:endParaRPr lang="en-US" sz="2400" spc="-5" dirty="0">
              <a:latin typeface="Verdana"/>
              <a:cs typeface="Verdana"/>
            </a:endParaRPr>
          </a:p>
          <a:p>
            <a:pPr marL="12700" marR="5080" indent="-635" algn="ctr">
              <a:lnSpc>
                <a:spcPct val="100000"/>
              </a:lnSpc>
            </a:pPr>
            <a:endParaRPr sz="24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n-US" sz="2350" dirty="0">
                <a:latin typeface="Verdana"/>
                <a:cs typeface="Verdana"/>
              </a:rPr>
              <a:t>September 17, 2024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2280" marR="5080" indent="-11677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Is Spectrum</a:t>
            </a:r>
            <a:r>
              <a:rPr spc="-50" dirty="0"/>
              <a:t> </a:t>
            </a:r>
            <a:r>
              <a:rPr spc="-10" dirty="0"/>
              <a:t>Management  </a:t>
            </a:r>
            <a:r>
              <a:rPr spc="5" dirty="0"/>
              <a:t>Still</a:t>
            </a:r>
            <a:r>
              <a:rPr spc="-50" dirty="0"/>
              <a:t> </a:t>
            </a:r>
            <a:r>
              <a:rPr spc="-10" dirty="0"/>
              <a:t>Important?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393366"/>
            <a:ext cx="7066280" cy="294957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800" b="1" dirty="0">
                <a:latin typeface="Verdana"/>
                <a:cs typeface="Verdana"/>
              </a:rPr>
              <a:t>YES!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99900"/>
              </a:lnSpc>
              <a:spcBef>
                <a:spcPts val="1205"/>
              </a:spcBef>
            </a:pPr>
            <a:r>
              <a:rPr sz="2800" dirty="0">
                <a:latin typeface="Verdana"/>
                <a:cs typeface="Verdana"/>
              </a:rPr>
              <a:t>As the demands for spectrum</a:t>
            </a:r>
            <a:r>
              <a:rPr sz="2800" spc="-90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increase,  </a:t>
            </a:r>
            <a:r>
              <a:rPr sz="2800" dirty="0">
                <a:latin typeface="Verdana"/>
                <a:cs typeface="Verdana"/>
              </a:rPr>
              <a:t>the importance of effective spectrum  management and the </a:t>
            </a:r>
            <a:r>
              <a:rPr sz="2800" spc="5" dirty="0">
                <a:latin typeface="Verdana"/>
                <a:cs typeface="Verdana"/>
              </a:rPr>
              <a:t>role </a:t>
            </a:r>
            <a:r>
              <a:rPr sz="2800" dirty="0">
                <a:latin typeface="Verdana"/>
                <a:cs typeface="Verdana"/>
              </a:rPr>
              <a:t>of the  spectrum manager </a:t>
            </a:r>
            <a:r>
              <a:rPr sz="2800" spc="10" dirty="0">
                <a:latin typeface="Verdana"/>
                <a:cs typeface="Verdana"/>
              </a:rPr>
              <a:t>is </a:t>
            </a:r>
            <a:r>
              <a:rPr sz="2800" spc="-5" dirty="0">
                <a:latin typeface="Verdana"/>
                <a:cs typeface="Verdana"/>
              </a:rPr>
              <a:t>that </a:t>
            </a:r>
            <a:r>
              <a:rPr sz="2800" dirty="0">
                <a:latin typeface="Verdana"/>
                <a:cs typeface="Verdana"/>
              </a:rPr>
              <a:t>much </a:t>
            </a:r>
            <a:r>
              <a:rPr sz="2800" spc="5" dirty="0">
                <a:latin typeface="Verdana"/>
                <a:cs typeface="Verdana"/>
              </a:rPr>
              <a:t>more  </a:t>
            </a:r>
            <a:r>
              <a:rPr sz="2800" dirty="0">
                <a:latin typeface="Verdana"/>
                <a:cs typeface="Verdana"/>
              </a:rPr>
              <a:t>important</a:t>
            </a:r>
            <a:r>
              <a:rPr sz="3200" dirty="0">
                <a:latin typeface="Verdana"/>
                <a:cs typeface="Verdana"/>
              </a:rPr>
              <a:t>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8398" y="1310132"/>
            <a:ext cx="6828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Spectrum Use Over the</a:t>
            </a:r>
            <a:r>
              <a:rPr spc="-30" dirty="0"/>
              <a:t> </a:t>
            </a:r>
            <a:r>
              <a:rPr spc="-10" dirty="0"/>
              <a:t>Years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0" y="2362200"/>
            <a:ext cx="6723528" cy="380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8398" y="1203452"/>
            <a:ext cx="68281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Spectrum Use Over the</a:t>
            </a:r>
            <a:r>
              <a:rPr spc="-30" dirty="0"/>
              <a:t> </a:t>
            </a:r>
            <a:r>
              <a:rPr spc="-10" dirty="0"/>
              <a:t>Years</a:t>
            </a:r>
          </a:p>
          <a:p>
            <a:pPr algn="ctr">
              <a:lnSpc>
                <a:spcPct val="100000"/>
              </a:lnSpc>
            </a:pPr>
            <a:r>
              <a:rPr sz="2400" spc="5" dirty="0"/>
              <a:t>1959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219200" y="2362200"/>
            <a:ext cx="6723519" cy="3798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94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Spectrum Use Over the</a:t>
            </a:r>
            <a:r>
              <a:rPr spc="-30" dirty="0"/>
              <a:t> </a:t>
            </a:r>
            <a:r>
              <a:rPr spc="-10" dirty="0"/>
              <a:t>Years</a:t>
            </a:r>
          </a:p>
          <a:p>
            <a:pPr marL="61594" algn="ctr">
              <a:lnSpc>
                <a:spcPct val="100000"/>
              </a:lnSpc>
            </a:pPr>
            <a:r>
              <a:rPr sz="2400" spc="5" dirty="0"/>
              <a:t>1996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219200" y="2209800"/>
            <a:ext cx="6766559" cy="433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94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Spectrum Use Over the</a:t>
            </a:r>
            <a:r>
              <a:rPr spc="-30" dirty="0"/>
              <a:t> </a:t>
            </a:r>
            <a:r>
              <a:rPr spc="-10" dirty="0"/>
              <a:t>Years</a:t>
            </a:r>
          </a:p>
          <a:p>
            <a:pPr marL="61594" algn="ctr">
              <a:lnSpc>
                <a:spcPct val="100000"/>
              </a:lnSpc>
            </a:pPr>
            <a:r>
              <a:rPr sz="2400" spc="5" dirty="0"/>
              <a:t>2003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189976" y="6307273"/>
            <a:ext cx="1771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400" spc="-5" dirty="0"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2210155"/>
            <a:ext cx="7002176" cy="4480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94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Spectrum Use Over the</a:t>
            </a:r>
            <a:r>
              <a:rPr spc="-30" dirty="0"/>
              <a:t> </a:t>
            </a:r>
            <a:r>
              <a:rPr spc="-10" dirty="0"/>
              <a:t>Years</a:t>
            </a:r>
          </a:p>
          <a:p>
            <a:pPr marL="61594" algn="ctr">
              <a:lnSpc>
                <a:spcPct val="100000"/>
              </a:lnSpc>
            </a:pPr>
            <a:r>
              <a:rPr sz="2400" spc="5" dirty="0"/>
              <a:t>2011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219200" y="2210155"/>
            <a:ext cx="6766559" cy="4329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Spectrum Use Over the</a:t>
            </a:r>
            <a:r>
              <a:rPr spc="-30" dirty="0"/>
              <a:t> </a:t>
            </a:r>
            <a:r>
              <a:rPr spc="-10" dirty="0"/>
              <a:t>Years</a:t>
            </a:r>
          </a:p>
          <a:p>
            <a:pPr marL="68580" algn="ctr">
              <a:lnSpc>
                <a:spcPct val="100000"/>
              </a:lnSpc>
            </a:pPr>
            <a:r>
              <a:rPr sz="2400" spc="5" dirty="0"/>
              <a:t>2016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219200" y="2209800"/>
            <a:ext cx="6773532" cy="4334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5701" y="3032342"/>
            <a:ext cx="2296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Questions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01670" y="1978174"/>
            <a:ext cx="27406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Verdana"/>
                <a:cs typeface="Verdana"/>
              </a:rPr>
              <a:t>or</a:t>
            </a:r>
            <a:endParaRPr sz="24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3600" dirty="0">
                <a:latin typeface="Verdana"/>
                <a:cs typeface="Verdana"/>
              </a:rPr>
              <a:t>C</a:t>
            </a:r>
            <a:r>
              <a:rPr sz="3600" spc="-5" dirty="0">
                <a:latin typeface="Verdana"/>
                <a:cs typeface="Verdana"/>
              </a:rPr>
              <a:t>o</a:t>
            </a:r>
            <a:r>
              <a:rPr sz="3600" dirty="0">
                <a:latin typeface="Verdana"/>
                <a:cs typeface="Verdana"/>
              </a:rPr>
              <a:t>mm</a:t>
            </a:r>
            <a:r>
              <a:rPr sz="3600" spc="-10" dirty="0">
                <a:latin typeface="Verdana"/>
                <a:cs typeface="Verdana"/>
              </a:rPr>
              <a:t>e</a:t>
            </a:r>
            <a:r>
              <a:rPr sz="3600" dirty="0">
                <a:latin typeface="Verdana"/>
                <a:cs typeface="Verdana"/>
              </a:rPr>
              <a:t>n</a:t>
            </a:r>
            <a:r>
              <a:rPr sz="3600" spc="-10" dirty="0">
                <a:latin typeface="Verdana"/>
                <a:cs typeface="Verdana"/>
              </a:rPr>
              <a:t>t</a:t>
            </a:r>
            <a:r>
              <a:rPr sz="3600" spc="-5" dirty="0">
                <a:latin typeface="Verdana"/>
                <a:cs typeface="Verdana"/>
              </a:rPr>
              <a:t>s?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E70CD-DFDA-99BF-8273-6A54B30CC918}"/>
              </a:ext>
            </a:extLst>
          </p:cNvPr>
          <p:cNvSpPr txBox="1"/>
          <p:nvPr/>
        </p:nvSpPr>
        <p:spPr>
          <a:xfrm>
            <a:off x="1447800" y="4191000"/>
            <a:ext cx="6477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Eric Rosenberg</a:t>
            </a:r>
          </a:p>
          <a:p>
            <a:pPr algn="ctr"/>
            <a:r>
              <a:rPr lang="en-US" sz="2400" dirty="0" err="1"/>
              <a:t>NTIA</a:t>
            </a:r>
            <a:r>
              <a:rPr lang="en-US" sz="2400" dirty="0"/>
              <a:t> Office of Spectrum Management</a:t>
            </a:r>
          </a:p>
          <a:p>
            <a:pPr algn="ctr"/>
            <a:r>
              <a:rPr lang="en-US" sz="2400" dirty="0"/>
              <a:t>Spectrum Affairs and Information Division</a:t>
            </a:r>
          </a:p>
          <a:p>
            <a:pPr algn="ctr"/>
            <a:r>
              <a:rPr lang="en-US" sz="2400" dirty="0"/>
              <a:t>ERosenberg@ntia.gov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166" y="1348232"/>
            <a:ext cx="7491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</a:t>
            </a:r>
            <a:r>
              <a:rPr spc="5" dirty="0"/>
              <a:t>is </a:t>
            </a:r>
            <a:r>
              <a:rPr spc="-5" dirty="0"/>
              <a:t>Spectrum</a:t>
            </a:r>
            <a:r>
              <a:rPr spc="-75" dirty="0"/>
              <a:t> </a:t>
            </a:r>
            <a:r>
              <a:rPr spc="-10" dirty="0"/>
              <a:t>Management?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40268" y="6294573"/>
            <a:ext cx="16510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z="1400" spc="-5" dirty="0">
                <a:latin typeface="Times New Roman"/>
                <a:cs typeface="Times New Roman"/>
              </a:rPr>
              <a:t>2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231810"/>
            <a:ext cx="7456170" cy="33547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i="1" dirty="0">
                <a:latin typeface="Verdana"/>
                <a:cs typeface="Verdana"/>
              </a:rPr>
              <a:t>Wikipedia</a:t>
            </a:r>
            <a:r>
              <a:rPr sz="2800" i="1" spc="-65" dirty="0">
                <a:latin typeface="Verdana"/>
                <a:cs typeface="Verdana"/>
              </a:rPr>
              <a:t> </a:t>
            </a:r>
            <a:r>
              <a:rPr sz="2800" i="1" dirty="0">
                <a:latin typeface="Verdana"/>
                <a:cs typeface="Verdana"/>
              </a:rPr>
              <a:t>says: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Verdana"/>
                <a:cs typeface="Verdana"/>
              </a:rPr>
              <a:t>“Spectrum management </a:t>
            </a:r>
            <a:r>
              <a:rPr sz="2800" spc="10" dirty="0">
                <a:latin typeface="Verdana"/>
                <a:cs typeface="Verdana"/>
              </a:rPr>
              <a:t>is </a:t>
            </a:r>
            <a:r>
              <a:rPr sz="2800" dirty="0">
                <a:latin typeface="Verdana"/>
                <a:cs typeface="Verdana"/>
              </a:rPr>
              <a:t>the </a:t>
            </a:r>
            <a:r>
              <a:rPr sz="2800" spc="5" dirty="0">
                <a:latin typeface="Verdana"/>
                <a:cs typeface="Verdana"/>
              </a:rPr>
              <a:t>process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of  </a:t>
            </a:r>
            <a:r>
              <a:rPr sz="2800" spc="5" dirty="0">
                <a:latin typeface="Verdana"/>
                <a:cs typeface="Verdana"/>
              </a:rPr>
              <a:t>regulating </a:t>
            </a:r>
            <a:r>
              <a:rPr sz="2800" dirty="0">
                <a:latin typeface="Verdana"/>
                <a:cs typeface="Verdana"/>
              </a:rPr>
              <a:t>the use of </a:t>
            </a:r>
            <a:r>
              <a:rPr sz="2800" spc="5" dirty="0">
                <a:latin typeface="Verdana"/>
                <a:cs typeface="Verdana"/>
              </a:rPr>
              <a:t>radio frequencies</a:t>
            </a:r>
            <a:r>
              <a:rPr sz="2800" spc="-28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to  promote </a:t>
            </a:r>
            <a:r>
              <a:rPr sz="2800" spc="5" dirty="0">
                <a:latin typeface="Verdana"/>
                <a:cs typeface="Verdana"/>
              </a:rPr>
              <a:t>efficient </a:t>
            </a:r>
            <a:r>
              <a:rPr sz="2800" dirty="0">
                <a:latin typeface="Verdana"/>
                <a:cs typeface="Verdana"/>
              </a:rPr>
              <a:t>use and </a:t>
            </a:r>
            <a:r>
              <a:rPr sz="2800" spc="5" dirty="0">
                <a:latin typeface="Verdana"/>
                <a:cs typeface="Verdana"/>
              </a:rPr>
              <a:t>gain </a:t>
            </a:r>
            <a:r>
              <a:rPr sz="2800" dirty="0">
                <a:latin typeface="Verdana"/>
                <a:cs typeface="Verdana"/>
              </a:rPr>
              <a:t>a net  </a:t>
            </a:r>
            <a:r>
              <a:rPr sz="2800" spc="5" dirty="0">
                <a:latin typeface="Verdana"/>
                <a:cs typeface="Verdana"/>
              </a:rPr>
              <a:t>social</a:t>
            </a:r>
            <a:r>
              <a:rPr sz="2800" spc="-3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benefit.”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800" i="1" spc="-5" dirty="0">
                <a:latin typeface="Verdana"/>
                <a:cs typeface="Verdana"/>
              </a:rPr>
              <a:t>Is this </a:t>
            </a:r>
            <a:r>
              <a:rPr sz="2800" i="1" dirty="0">
                <a:latin typeface="Verdana"/>
                <a:cs typeface="Verdana"/>
              </a:rPr>
              <a:t>too</a:t>
            </a:r>
            <a:r>
              <a:rPr sz="2800" i="1" spc="-25" dirty="0">
                <a:latin typeface="Verdana"/>
                <a:cs typeface="Verdana"/>
              </a:rPr>
              <a:t> </a:t>
            </a:r>
            <a:r>
              <a:rPr sz="2800" i="1" dirty="0">
                <a:latin typeface="Verdana"/>
                <a:cs typeface="Verdana"/>
              </a:rPr>
              <a:t>simplistic?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166" y="1348232"/>
            <a:ext cx="7491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</a:t>
            </a:r>
            <a:r>
              <a:rPr spc="5" dirty="0"/>
              <a:t>is </a:t>
            </a:r>
            <a:r>
              <a:rPr spc="-5" dirty="0"/>
              <a:t>Spectrum</a:t>
            </a:r>
            <a:r>
              <a:rPr spc="-75" dirty="0"/>
              <a:t> </a:t>
            </a:r>
            <a:r>
              <a:rPr spc="-10" dirty="0"/>
              <a:t>Management?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40268" y="6294573"/>
            <a:ext cx="16510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z="1400" spc="-5" dirty="0">
                <a:latin typeface="Times New Roman"/>
                <a:cs typeface="Times New Roman"/>
              </a:rPr>
              <a:t>3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163572"/>
            <a:ext cx="7597140" cy="4244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Verdana"/>
                <a:cs typeface="Verdana"/>
              </a:rPr>
              <a:t>“Radio frequency management </a:t>
            </a:r>
            <a:r>
              <a:rPr sz="2800" spc="10" dirty="0">
                <a:latin typeface="Verdana"/>
                <a:cs typeface="Verdana"/>
              </a:rPr>
              <a:t>is </a:t>
            </a:r>
            <a:r>
              <a:rPr sz="2800" dirty="0">
                <a:latin typeface="Verdana"/>
                <a:cs typeface="Verdana"/>
              </a:rPr>
              <a:t>done by  experts </a:t>
            </a:r>
            <a:r>
              <a:rPr sz="2800" spc="5" dirty="0">
                <a:latin typeface="Verdana"/>
                <a:cs typeface="Verdana"/>
              </a:rPr>
              <a:t>who </a:t>
            </a:r>
            <a:r>
              <a:rPr sz="2800" spc="10" dirty="0">
                <a:latin typeface="Verdana"/>
                <a:cs typeface="Verdana"/>
              </a:rPr>
              <a:t>meld </a:t>
            </a:r>
            <a:r>
              <a:rPr sz="2800" dirty="0">
                <a:latin typeface="Verdana"/>
                <a:cs typeface="Verdana"/>
              </a:rPr>
              <a:t>years of experience  </a:t>
            </a:r>
            <a:r>
              <a:rPr sz="2800" spc="5" dirty="0">
                <a:latin typeface="Verdana"/>
                <a:cs typeface="Verdana"/>
              </a:rPr>
              <a:t>with </a:t>
            </a:r>
            <a:r>
              <a:rPr sz="2800" dirty="0">
                <a:latin typeface="Verdana"/>
                <a:cs typeface="Verdana"/>
              </a:rPr>
              <a:t>a </a:t>
            </a:r>
            <a:r>
              <a:rPr sz="2800" spc="5" dirty="0">
                <a:latin typeface="Verdana"/>
                <a:cs typeface="Verdana"/>
              </a:rPr>
              <a:t>curious blend </a:t>
            </a:r>
            <a:r>
              <a:rPr sz="2800" dirty="0">
                <a:latin typeface="Verdana"/>
                <a:cs typeface="Verdana"/>
              </a:rPr>
              <a:t>of </a:t>
            </a:r>
            <a:r>
              <a:rPr sz="2800" spc="5" dirty="0">
                <a:latin typeface="Verdana"/>
                <a:cs typeface="Verdana"/>
              </a:rPr>
              <a:t>regulations,  </a:t>
            </a:r>
            <a:r>
              <a:rPr sz="2800" dirty="0">
                <a:latin typeface="Verdana"/>
                <a:cs typeface="Verdana"/>
              </a:rPr>
              <a:t>electronics, </a:t>
            </a:r>
            <a:r>
              <a:rPr sz="2800" spc="5" dirty="0">
                <a:latin typeface="Verdana"/>
                <a:cs typeface="Verdana"/>
              </a:rPr>
              <a:t>politics </a:t>
            </a:r>
            <a:r>
              <a:rPr sz="2800" dirty="0">
                <a:latin typeface="Verdana"/>
                <a:cs typeface="Verdana"/>
              </a:rPr>
              <a:t>and not a </a:t>
            </a:r>
            <a:r>
              <a:rPr sz="2800" spc="5" dirty="0">
                <a:latin typeface="Verdana"/>
                <a:cs typeface="Verdana"/>
              </a:rPr>
              <a:t>little bit </a:t>
            </a:r>
            <a:r>
              <a:rPr sz="2800" dirty="0">
                <a:latin typeface="Verdana"/>
                <a:cs typeface="Verdana"/>
              </a:rPr>
              <a:t>of  larceny. They justify requirements,</a:t>
            </a:r>
            <a:r>
              <a:rPr sz="2800" spc="-95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horse-  </a:t>
            </a:r>
            <a:r>
              <a:rPr sz="2800" dirty="0">
                <a:latin typeface="Verdana"/>
                <a:cs typeface="Verdana"/>
              </a:rPr>
              <a:t>trade, </a:t>
            </a:r>
            <a:r>
              <a:rPr sz="2800" spc="5" dirty="0">
                <a:latin typeface="Verdana"/>
                <a:cs typeface="Verdana"/>
              </a:rPr>
              <a:t>coerce, </a:t>
            </a:r>
            <a:r>
              <a:rPr sz="2800" dirty="0">
                <a:latin typeface="Verdana"/>
                <a:cs typeface="Verdana"/>
              </a:rPr>
              <a:t>bluff, and </a:t>
            </a:r>
            <a:r>
              <a:rPr sz="2800" spc="5" dirty="0">
                <a:latin typeface="Verdana"/>
                <a:cs typeface="Verdana"/>
              </a:rPr>
              <a:t>gamble with </a:t>
            </a:r>
            <a:r>
              <a:rPr sz="2800" spc="-5" dirty="0">
                <a:latin typeface="Verdana"/>
                <a:cs typeface="Verdana"/>
              </a:rPr>
              <a:t>an  </a:t>
            </a:r>
            <a:r>
              <a:rPr sz="2800" dirty="0">
                <a:latin typeface="Verdana"/>
                <a:cs typeface="Verdana"/>
              </a:rPr>
              <a:t>intuition </a:t>
            </a:r>
            <a:r>
              <a:rPr sz="2800" spc="-5" dirty="0">
                <a:latin typeface="Verdana"/>
                <a:cs typeface="Verdana"/>
              </a:rPr>
              <a:t>that </a:t>
            </a:r>
            <a:r>
              <a:rPr sz="2800" dirty="0">
                <a:latin typeface="Verdana"/>
                <a:cs typeface="Verdana"/>
              </a:rPr>
              <a:t>cannot be taught other </a:t>
            </a:r>
            <a:r>
              <a:rPr sz="2800" spc="-5" dirty="0">
                <a:latin typeface="Verdana"/>
                <a:cs typeface="Verdana"/>
              </a:rPr>
              <a:t>than  </a:t>
            </a:r>
            <a:r>
              <a:rPr sz="2800" dirty="0">
                <a:latin typeface="Verdana"/>
                <a:cs typeface="Verdana"/>
              </a:rPr>
              <a:t>by </a:t>
            </a:r>
            <a:r>
              <a:rPr sz="2800" spc="5" dirty="0">
                <a:latin typeface="Verdana"/>
                <a:cs typeface="Verdana"/>
              </a:rPr>
              <a:t>long</a:t>
            </a:r>
            <a:r>
              <a:rPr sz="2800" spc="-4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experience.”</a:t>
            </a:r>
            <a:endParaRPr sz="2800">
              <a:latin typeface="Verdana"/>
              <a:cs typeface="Verdana"/>
            </a:endParaRPr>
          </a:p>
          <a:p>
            <a:pPr marL="335280" marR="114935">
              <a:lnSpc>
                <a:spcPct val="120000"/>
              </a:lnSpc>
              <a:spcBef>
                <a:spcPts val="1145"/>
              </a:spcBef>
            </a:pPr>
            <a:r>
              <a:rPr sz="1800" spc="-5" dirty="0">
                <a:latin typeface="Verdana"/>
                <a:cs typeface="Verdana"/>
              </a:rPr>
              <a:t>Vice Admiral </a:t>
            </a:r>
            <a:r>
              <a:rPr sz="1800" dirty="0">
                <a:latin typeface="Verdana"/>
                <a:cs typeface="Verdana"/>
              </a:rPr>
              <a:t>Jon L. </a:t>
            </a:r>
            <a:r>
              <a:rPr sz="1800" spc="-5" dirty="0">
                <a:latin typeface="Verdana"/>
                <a:cs typeface="Verdana"/>
              </a:rPr>
              <a:t>Boyes, </a:t>
            </a:r>
            <a:r>
              <a:rPr sz="1800" dirty="0">
                <a:latin typeface="Verdana"/>
                <a:cs typeface="Verdana"/>
              </a:rPr>
              <a:t>Director </a:t>
            </a:r>
            <a:r>
              <a:rPr sz="1800" spc="5" dirty="0">
                <a:latin typeface="Verdana"/>
                <a:cs typeface="Verdana"/>
              </a:rPr>
              <a:t>of </a:t>
            </a:r>
            <a:r>
              <a:rPr sz="1800" spc="-10" dirty="0">
                <a:latin typeface="Verdana"/>
                <a:cs typeface="Verdana"/>
              </a:rPr>
              <a:t>Naval </a:t>
            </a:r>
            <a:r>
              <a:rPr sz="1800" spc="-5" dirty="0">
                <a:latin typeface="Verdana"/>
                <a:cs typeface="Verdana"/>
              </a:rPr>
              <a:t>Communications,  </a:t>
            </a:r>
            <a:r>
              <a:rPr sz="1800" dirty="0">
                <a:latin typeface="Verdana"/>
                <a:cs typeface="Verdana"/>
              </a:rPr>
              <a:t>(1973-1975)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265" marR="5080" indent="-22345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Why </a:t>
            </a:r>
            <a:r>
              <a:rPr spc="5" dirty="0"/>
              <a:t>is </a:t>
            </a:r>
            <a:r>
              <a:rPr spc="-5" dirty="0"/>
              <a:t>Spectrum</a:t>
            </a:r>
            <a:r>
              <a:rPr spc="-70" dirty="0"/>
              <a:t> </a:t>
            </a:r>
            <a:r>
              <a:rPr spc="-10" dirty="0"/>
              <a:t>Management  Important?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40268" y="6294573"/>
            <a:ext cx="16510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z="1400" spc="-5" dirty="0">
                <a:latin typeface="Times New Roman"/>
                <a:cs typeface="Times New Roman"/>
              </a:rPr>
              <a:t>4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13162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Spectrum </a:t>
            </a:r>
            <a:r>
              <a:rPr spc="10" dirty="0"/>
              <a:t>is </a:t>
            </a:r>
            <a:r>
              <a:rPr dirty="0"/>
              <a:t>a </a:t>
            </a:r>
            <a:r>
              <a:rPr spc="5" dirty="0"/>
              <a:t>basic building block </a:t>
            </a:r>
            <a:r>
              <a:rPr dirty="0"/>
              <a:t>for</a:t>
            </a:r>
            <a:r>
              <a:rPr spc="-235" dirty="0"/>
              <a:t> </a:t>
            </a:r>
            <a:r>
              <a:rPr dirty="0"/>
              <a:t>the  future of</a:t>
            </a:r>
            <a:r>
              <a:rPr spc="-30" dirty="0"/>
              <a:t> </a:t>
            </a:r>
            <a:r>
              <a:rPr dirty="0"/>
              <a:t>telecommunications.</a:t>
            </a:r>
          </a:p>
          <a:p>
            <a:pPr marL="12700" marR="382905">
              <a:lnSpc>
                <a:spcPct val="100000"/>
              </a:lnSpc>
              <a:spcBef>
                <a:spcPts val="1205"/>
              </a:spcBef>
            </a:pPr>
            <a:r>
              <a:rPr dirty="0"/>
              <a:t>Effective spectrum management</a:t>
            </a:r>
            <a:r>
              <a:rPr spc="-125" dirty="0"/>
              <a:t> </a:t>
            </a:r>
            <a:r>
              <a:rPr spc="5" dirty="0"/>
              <a:t>allows  </a:t>
            </a:r>
            <a:r>
              <a:rPr dirty="0"/>
              <a:t>government and private industry to  achieve </a:t>
            </a:r>
            <a:r>
              <a:rPr spc="5" dirty="0"/>
              <a:t>their goals, co-exist </a:t>
            </a:r>
            <a:r>
              <a:rPr dirty="0"/>
              <a:t>and</a:t>
            </a:r>
            <a:r>
              <a:rPr spc="-250" dirty="0"/>
              <a:t> </a:t>
            </a:r>
            <a:r>
              <a:rPr spc="5" dirty="0"/>
              <a:t>grow.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265" marR="5080" indent="-22345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Why </a:t>
            </a:r>
            <a:r>
              <a:rPr spc="5" dirty="0"/>
              <a:t>is </a:t>
            </a:r>
            <a:r>
              <a:rPr spc="-5" dirty="0"/>
              <a:t>Spectrum</a:t>
            </a:r>
            <a:r>
              <a:rPr spc="-70" dirty="0"/>
              <a:t> </a:t>
            </a:r>
            <a:r>
              <a:rPr spc="-10" dirty="0"/>
              <a:t>Management  Important?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40268" y="6294573"/>
            <a:ext cx="16510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z="1400" spc="-5" dirty="0">
                <a:latin typeface="Times New Roman"/>
                <a:cs typeface="Times New Roman"/>
              </a:rPr>
              <a:t>5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367690"/>
            <a:ext cx="7484109" cy="386016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800" dirty="0">
                <a:latin typeface="Verdana"/>
                <a:cs typeface="Verdana"/>
              </a:rPr>
              <a:t>Spectrum</a:t>
            </a:r>
            <a:r>
              <a:rPr sz="2800" spc="-5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supports</a:t>
            </a:r>
            <a:endParaRPr sz="2800">
              <a:latin typeface="Verdana"/>
              <a:cs typeface="Verdana"/>
            </a:endParaRPr>
          </a:p>
          <a:p>
            <a:pPr marL="12700" marR="50800">
              <a:lnSpc>
                <a:spcPct val="100000"/>
              </a:lnSpc>
              <a:spcBef>
                <a:spcPts val="1190"/>
              </a:spcBef>
              <a:buFont typeface="Verdana"/>
              <a:buChar char="-"/>
              <a:tabLst>
                <a:tab pos="259715" algn="l"/>
              </a:tabLst>
            </a:pPr>
            <a:r>
              <a:rPr sz="2400" i="1" spc="-5" dirty="0">
                <a:latin typeface="Verdana"/>
                <a:cs typeface="Verdana"/>
              </a:rPr>
              <a:t>Government: </a:t>
            </a:r>
            <a:r>
              <a:rPr sz="2400" spc="-10" dirty="0">
                <a:latin typeface="Verdana"/>
                <a:cs typeface="Verdana"/>
              </a:rPr>
              <a:t>public </a:t>
            </a:r>
            <a:r>
              <a:rPr sz="2400" spc="-5" dirty="0">
                <a:latin typeface="Verdana"/>
                <a:cs typeface="Verdana"/>
              </a:rPr>
              <a:t>safety, infrastructure </a:t>
            </a:r>
            <a:r>
              <a:rPr sz="2400" spc="-10" dirty="0">
                <a:latin typeface="Verdana"/>
                <a:cs typeface="Verdana"/>
              </a:rPr>
              <a:t>and  </a:t>
            </a:r>
            <a:r>
              <a:rPr sz="2400" spc="-5" dirty="0">
                <a:latin typeface="Verdana"/>
                <a:cs typeface="Verdana"/>
              </a:rPr>
              <a:t>services </a:t>
            </a:r>
            <a:r>
              <a:rPr sz="2400" spc="-10" dirty="0">
                <a:latin typeface="Verdana"/>
                <a:cs typeface="Verdana"/>
              </a:rPr>
              <a:t>(utilities, </a:t>
            </a:r>
            <a:r>
              <a:rPr sz="2400" spc="-5" dirty="0">
                <a:latin typeface="Verdana"/>
                <a:cs typeface="Verdana"/>
              </a:rPr>
              <a:t>weather reporting </a:t>
            </a:r>
            <a:r>
              <a:rPr sz="2400" spc="-10" dirty="0">
                <a:latin typeface="Verdana"/>
                <a:cs typeface="Verdana"/>
              </a:rPr>
              <a:t>and  </a:t>
            </a:r>
            <a:r>
              <a:rPr sz="2400" spc="-5" dirty="0">
                <a:latin typeface="Verdana"/>
                <a:cs typeface="Verdana"/>
              </a:rPr>
              <a:t>forecasting, </a:t>
            </a:r>
            <a:r>
              <a:rPr sz="2400" spc="-10" dirty="0">
                <a:latin typeface="Verdana"/>
                <a:cs typeface="Verdana"/>
              </a:rPr>
              <a:t>air </a:t>
            </a:r>
            <a:r>
              <a:rPr sz="2400" spc="-5" dirty="0">
                <a:latin typeface="Verdana"/>
                <a:cs typeface="Verdana"/>
              </a:rPr>
              <a:t>traffic control, etc.), science and  </a:t>
            </a:r>
            <a:r>
              <a:rPr sz="2400" dirty="0">
                <a:latin typeface="Verdana"/>
                <a:cs typeface="Verdana"/>
              </a:rPr>
              <a:t>research.</a:t>
            </a:r>
            <a:endParaRPr sz="2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  <a:buFont typeface="Verdana"/>
              <a:buChar char="-"/>
              <a:tabLst>
                <a:tab pos="259715" algn="l"/>
              </a:tabLst>
            </a:pPr>
            <a:r>
              <a:rPr sz="2400" i="1" spc="-10" dirty="0">
                <a:latin typeface="Verdana"/>
                <a:cs typeface="Verdana"/>
              </a:rPr>
              <a:t>Private Industry: </a:t>
            </a:r>
            <a:r>
              <a:rPr sz="2400" spc="-10" dirty="0">
                <a:latin typeface="Verdana"/>
                <a:cs typeface="Verdana"/>
              </a:rPr>
              <a:t>broadcasting, </a:t>
            </a:r>
            <a:r>
              <a:rPr sz="2400" spc="-5" dirty="0">
                <a:latin typeface="Verdana"/>
                <a:cs typeface="Verdana"/>
              </a:rPr>
              <a:t>various  wireless services, </a:t>
            </a:r>
            <a:r>
              <a:rPr sz="2400" spc="-10" dirty="0">
                <a:latin typeface="Verdana"/>
                <a:cs typeface="Verdana"/>
              </a:rPr>
              <a:t>data monitoring, mobile </a:t>
            </a:r>
            <a:r>
              <a:rPr sz="2400" spc="-5" dirty="0">
                <a:latin typeface="Verdana"/>
                <a:cs typeface="Verdana"/>
              </a:rPr>
              <a:t>and  fixed broadband </a:t>
            </a:r>
            <a:r>
              <a:rPr sz="2400" spc="-10" dirty="0">
                <a:latin typeface="Verdana"/>
                <a:cs typeface="Verdana"/>
              </a:rPr>
              <a:t>(WiFi), “traditional” land mobile  </a:t>
            </a:r>
            <a:r>
              <a:rPr sz="2400" spc="-5" dirty="0">
                <a:latin typeface="Verdana"/>
                <a:cs typeface="Verdana"/>
              </a:rPr>
              <a:t>and microwave services,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Bluetooth.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265" marR="5080" indent="-22345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Why </a:t>
            </a:r>
            <a:r>
              <a:rPr spc="5" dirty="0"/>
              <a:t>is </a:t>
            </a:r>
            <a:r>
              <a:rPr spc="-5" dirty="0"/>
              <a:t>Spectrum</a:t>
            </a:r>
            <a:r>
              <a:rPr spc="-70" dirty="0"/>
              <a:t> </a:t>
            </a:r>
            <a:r>
              <a:rPr spc="-10" dirty="0"/>
              <a:t>Management  Important?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/>
              <a:t>NTIA’s Spectrum Management</a:t>
            </a:r>
            <a:r>
              <a:rPr spc="-100" dirty="0"/>
              <a:t> </a:t>
            </a:r>
            <a:r>
              <a:rPr dirty="0"/>
              <a:t>Functions</a:t>
            </a:r>
          </a:p>
          <a:p>
            <a:pPr marL="365760" indent="-353695">
              <a:lnSpc>
                <a:spcPct val="100000"/>
              </a:lnSpc>
              <a:spcBef>
                <a:spcPts val="595"/>
              </a:spcBef>
              <a:buChar char="-"/>
              <a:tabLst>
                <a:tab pos="365760" algn="l"/>
                <a:tab pos="366395" algn="l"/>
              </a:tabLst>
            </a:pPr>
            <a:r>
              <a:rPr sz="2400" spc="-5" dirty="0"/>
              <a:t>Foster economic</a:t>
            </a:r>
            <a:r>
              <a:rPr sz="2400" spc="40" dirty="0"/>
              <a:t> </a:t>
            </a:r>
            <a:r>
              <a:rPr sz="2400" spc="-5" dirty="0"/>
              <a:t>growth</a:t>
            </a:r>
            <a:endParaRPr sz="2400"/>
          </a:p>
          <a:p>
            <a:pPr marL="365760" indent="-353695">
              <a:lnSpc>
                <a:spcPct val="100000"/>
              </a:lnSpc>
              <a:spcBef>
                <a:spcPts val="600"/>
              </a:spcBef>
              <a:buChar char="-"/>
              <a:tabLst>
                <a:tab pos="365760" algn="l"/>
                <a:tab pos="366395" algn="l"/>
              </a:tabLst>
            </a:pPr>
            <a:r>
              <a:rPr sz="2400" spc="-5" dirty="0"/>
              <a:t>Ensure our </a:t>
            </a:r>
            <a:r>
              <a:rPr sz="2400" spc="-10" dirty="0"/>
              <a:t>national </a:t>
            </a:r>
            <a:r>
              <a:rPr sz="2400" spc="-5" dirty="0"/>
              <a:t>and homeland</a:t>
            </a:r>
            <a:r>
              <a:rPr sz="2400" spc="160" dirty="0"/>
              <a:t> </a:t>
            </a:r>
            <a:r>
              <a:rPr sz="2400" spc="-5" dirty="0"/>
              <a:t>security</a:t>
            </a:r>
            <a:endParaRPr sz="2400"/>
          </a:p>
          <a:p>
            <a:pPr marL="356870" marR="50800" indent="-344805">
              <a:lnSpc>
                <a:spcPct val="100000"/>
              </a:lnSpc>
              <a:spcBef>
                <a:spcPts val="600"/>
              </a:spcBef>
              <a:buChar char="-"/>
              <a:tabLst>
                <a:tab pos="356870" algn="l"/>
                <a:tab pos="357505" algn="l"/>
              </a:tabLst>
            </a:pPr>
            <a:r>
              <a:rPr sz="2400" spc="-10" dirty="0"/>
              <a:t>Maintain U.S. global </a:t>
            </a:r>
            <a:r>
              <a:rPr sz="2400" spc="-5" dirty="0"/>
              <a:t>leadership </a:t>
            </a:r>
            <a:r>
              <a:rPr sz="2400" spc="-15" dirty="0"/>
              <a:t>in  </a:t>
            </a:r>
            <a:r>
              <a:rPr sz="2400" spc="-10" dirty="0"/>
              <a:t>communications </a:t>
            </a:r>
            <a:r>
              <a:rPr sz="2400" spc="-5" dirty="0"/>
              <a:t>technology development </a:t>
            </a:r>
            <a:r>
              <a:rPr sz="2400" spc="-10" dirty="0"/>
              <a:t>and  </a:t>
            </a:r>
            <a:r>
              <a:rPr sz="2400" spc="-5" dirty="0"/>
              <a:t>services</a:t>
            </a:r>
            <a:endParaRPr sz="2400"/>
          </a:p>
          <a:p>
            <a:pPr marL="356870" marR="5080" indent="-356870">
              <a:lnSpc>
                <a:spcPct val="100000"/>
              </a:lnSpc>
              <a:spcBef>
                <a:spcPts val="600"/>
              </a:spcBef>
              <a:buChar char="-"/>
              <a:tabLst>
                <a:tab pos="356870" algn="l"/>
                <a:tab pos="357505" algn="l"/>
              </a:tabLst>
            </a:pPr>
            <a:r>
              <a:rPr sz="2400" spc="-10" dirty="0"/>
              <a:t>Satisfy </a:t>
            </a:r>
            <a:r>
              <a:rPr sz="2400" spc="-5" dirty="0"/>
              <a:t>other </a:t>
            </a:r>
            <a:r>
              <a:rPr sz="2400" spc="-10" dirty="0"/>
              <a:t>vital U.S. </a:t>
            </a:r>
            <a:r>
              <a:rPr sz="2400" dirty="0"/>
              <a:t>needs </a:t>
            </a:r>
            <a:r>
              <a:rPr sz="2400" spc="-10" dirty="0"/>
              <a:t>in </a:t>
            </a:r>
            <a:r>
              <a:rPr sz="2400" dirty="0"/>
              <a:t>areas </a:t>
            </a:r>
            <a:r>
              <a:rPr sz="2400" spc="-5" dirty="0"/>
              <a:t>such as  </a:t>
            </a:r>
            <a:r>
              <a:rPr sz="2400" spc="-10" dirty="0"/>
              <a:t>public </a:t>
            </a:r>
            <a:r>
              <a:rPr sz="2400" spc="-5" dirty="0"/>
              <a:t>safety, </a:t>
            </a:r>
            <a:r>
              <a:rPr sz="2400" spc="-10" dirty="0"/>
              <a:t>scientific </a:t>
            </a:r>
            <a:r>
              <a:rPr sz="2400" dirty="0"/>
              <a:t>research, </a:t>
            </a:r>
            <a:r>
              <a:rPr sz="2400" spc="-5" dirty="0"/>
              <a:t>Federal  transportation infrastructure, and </a:t>
            </a:r>
            <a:r>
              <a:rPr sz="2400" spc="-10" dirty="0"/>
              <a:t>law  </a:t>
            </a:r>
            <a:r>
              <a:rPr sz="2400" spc="-5" dirty="0"/>
              <a:t>enforcement.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265668" y="6275323"/>
            <a:ext cx="1143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265" marR="5080" indent="-22345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Why </a:t>
            </a:r>
            <a:r>
              <a:rPr spc="5" dirty="0"/>
              <a:t>is </a:t>
            </a:r>
            <a:r>
              <a:rPr spc="-5" dirty="0"/>
              <a:t>Spectrum</a:t>
            </a:r>
            <a:r>
              <a:rPr spc="-70" dirty="0"/>
              <a:t> </a:t>
            </a:r>
            <a:r>
              <a:rPr spc="-10" dirty="0"/>
              <a:t>Management  Important?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544572"/>
            <a:ext cx="7541259" cy="2646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906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Verdana"/>
                <a:cs typeface="Verdana"/>
              </a:rPr>
              <a:t>If </a:t>
            </a:r>
            <a:r>
              <a:rPr sz="2800" dirty="0">
                <a:latin typeface="Verdana"/>
                <a:cs typeface="Verdana"/>
              </a:rPr>
              <a:t>there are no controls, the </a:t>
            </a:r>
            <a:r>
              <a:rPr sz="2800" spc="5" dirty="0">
                <a:latin typeface="Verdana"/>
                <a:cs typeface="Verdana"/>
              </a:rPr>
              <a:t>result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10" dirty="0">
                <a:latin typeface="Verdana"/>
                <a:cs typeface="Verdana"/>
              </a:rPr>
              <a:t>is  </a:t>
            </a:r>
            <a:r>
              <a:rPr sz="2800" spc="5" dirty="0">
                <a:latin typeface="Verdana"/>
                <a:cs typeface="Verdana"/>
              </a:rPr>
              <a:t>CHAOS:</a:t>
            </a:r>
            <a:endParaRPr sz="2800">
              <a:latin typeface="Verdana"/>
              <a:cs typeface="Verdana"/>
            </a:endParaRPr>
          </a:p>
          <a:p>
            <a:pPr marL="411480" marR="5080">
              <a:lnSpc>
                <a:spcPct val="100000"/>
              </a:lnSpc>
              <a:spcBef>
                <a:spcPts val="1195"/>
              </a:spcBef>
            </a:pPr>
            <a:r>
              <a:rPr sz="2400" dirty="0">
                <a:latin typeface="Verdana"/>
                <a:cs typeface="Verdana"/>
              </a:rPr>
              <a:t>Interference, decreased </a:t>
            </a:r>
            <a:r>
              <a:rPr sz="2400" spc="-5" dirty="0">
                <a:latin typeface="Verdana"/>
                <a:cs typeface="Verdana"/>
              </a:rPr>
              <a:t>performance, </a:t>
            </a:r>
            <a:r>
              <a:rPr sz="2400" spc="-10" dirty="0">
                <a:latin typeface="Verdana"/>
                <a:cs typeface="Verdana"/>
              </a:rPr>
              <a:t>inability  to </a:t>
            </a:r>
            <a:r>
              <a:rPr sz="2400" spc="-5" dirty="0">
                <a:latin typeface="Verdana"/>
                <a:cs typeface="Verdana"/>
              </a:rPr>
              <a:t>expand </a:t>
            </a:r>
            <a:r>
              <a:rPr sz="2400" spc="-10" dirty="0">
                <a:latin typeface="Verdana"/>
                <a:cs typeface="Verdana"/>
              </a:rPr>
              <a:t>existing </a:t>
            </a:r>
            <a:r>
              <a:rPr sz="2400" spc="-5" dirty="0">
                <a:latin typeface="Verdana"/>
                <a:cs typeface="Verdana"/>
              </a:rPr>
              <a:t>services </a:t>
            </a:r>
            <a:r>
              <a:rPr sz="2400" dirty="0">
                <a:latin typeface="Verdana"/>
                <a:cs typeface="Verdana"/>
              </a:rPr>
              <a:t>or </a:t>
            </a:r>
            <a:r>
              <a:rPr sz="2400" spc="-10" dirty="0">
                <a:latin typeface="Verdana"/>
                <a:cs typeface="Verdana"/>
              </a:rPr>
              <a:t>introduce </a:t>
            </a:r>
            <a:r>
              <a:rPr sz="2400" spc="-5" dirty="0">
                <a:latin typeface="Verdana"/>
                <a:cs typeface="Verdana"/>
              </a:rPr>
              <a:t>new  and enhanced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services.</a:t>
            </a:r>
            <a:endParaRPr sz="2400">
              <a:latin typeface="Verdana"/>
              <a:cs typeface="Verdana"/>
            </a:endParaRPr>
          </a:p>
          <a:p>
            <a:pPr marL="411480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latin typeface="Verdana"/>
                <a:cs typeface="Verdana"/>
              </a:rPr>
              <a:t>Results could be</a:t>
            </a:r>
            <a:r>
              <a:rPr sz="2400" spc="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life-threatening!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7085" marR="5080" indent="-20574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</a:t>
            </a:r>
            <a:r>
              <a:rPr spc="5" dirty="0"/>
              <a:t>is </a:t>
            </a:r>
            <a:r>
              <a:rPr spc="-5" dirty="0"/>
              <a:t>Spectrum</a:t>
            </a:r>
            <a:r>
              <a:rPr spc="-55" dirty="0"/>
              <a:t> </a:t>
            </a:r>
            <a:r>
              <a:rPr spc="-10" dirty="0"/>
              <a:t>Management  </a:t>
            </a:r>
            <a:r>
              <a:rPr dirty="0"/>
              <a:t>Carried</a:t>
            </a:r>
            <a:r>
              <a:rPr spc="-40" dirty="0"/>
              <a:t> </a:t>
            </a:r>
            <a:r>
              <a:rPr spc="-5" dirty="0"/>
              <a:t>Out?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456844"/>
            <a:ext cx="6782434" cy="339026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69900" marR="339090" indent="-457200">
              <a:lnSpc>
                <a:spcPct val="108800"/>
              </a:lnSpc>
              <a:spcBef>
                <a:spcPts val="500"/>
              </a:spcBef>
            </a:pPr>
            <a:r>
              <a:rPr sz="2800" dirty="0">
                <a:latin typeface="Verdana"/>
                <a:cs typeface="Verdana"/>
              </a:rPr>
              <a:t>- Development of </a:t>
            </a:r>
            <a:r>
              <a:rPr sz="2800" spc="10" dirty="0">
                <a:latin typeface="Verdana"/>
                <a:cs typeface="Verdana"/>
              </a:rPr>
              <a:t>policy </a:t>
            </a:r>
            <a:r>
              <a:rPr sz="2800" dirty="0">
                <a:latin typeface="Verdana"/>
                <a:cs typeface="Verdana"/>
              </a:rPr>
              <a:t>and </a:t>
            </a:r>
            <a:r>
              <a:rPr sz="2800" spc="5" dirty="0">
                <a:latin typeface="Verdana"/>
                <a:cs typeface="Verdana"/>
              </a:rPr>
              <a:t>rules:  </a:t>
            </a:r>
            <a:r>
              <a:rPr sz="2400" spc="-5" dirty="0">
                <a:latin typeface="Verdana"/>
                <a:cs typeface="Verdana"/>
              </a:rPr>
              <a:t>Collaboration </a:t>
            </a:r>
            <a:r>
              <a:rPr sz="2400" spc="-10" dirty="0">
                <a:latin typeface="Verdana"/>
                <a:cs typeface="Verdana"/>
              </a:rPr>
              <a:t>with all </a:t>
            </a:r>
            <a:r>
              <a:rPr sz="2400" spc="-5" dirty="0">
                <a:latin typeface="Verdana"/>
                <a:cs typeface="Verdana"/>
              </a:rPr>
              <a:t>stakeholders and  legislators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800" spc="5" dirty="0">
                <a:latin typeface="Verdana"/>
                <a:cs typeface="Verdana"/>
              </a:rPr>
              <a:t>– </a:t>
            </a:r>
            <a:r>
              <a:rPr sz="2800" dirty="0">
                <a:latin typeface="Verdana"/>
                <a:cs typeface="Verdana"/>
              </a:rPr>
              <a:t>Implementation of </a:t>
            </a:r>
            <a:r>
              <a:rPr sz="2800" spc="10" dirty="0">
                <a:latin typeface="Verdana"/>
                <a:cs typeface="Verdana"/>
              </a:rPr>
              <a:t>policy </a:t>
            </a:r>
            <a:r>
              <a:rPr sz="2800" dirty="0">
                <a:latin typeface="Verdana"/>
                <a:cs typeface="Verdana"/>
              </a:rPr>
              <a:t>and</a:t>
            </a:r>
            <a:r>
              <a:rPr sz="2800" spc="-265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rules:</a:t>
            </a:r>
            <a:endParaRPr sz="2800">
              <a:latin typeface="Verdana"/>
              <a:cs typeface="Verdana"/>
            </a:endParaRPr>
          </a:p>
          <a:p>
            <a:pPr marL="445134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Verdana"/>
                <a:cs typeface="Verdana"/>
              </a:rPr>
              <a:t>Set </a:t>
            </a:r>
            <a:r>
              <a:rPr sz="2400" spc="-5" dirty="0">
                <a:latin typeface="Verdana"/>
                <a:cs typeface="Verdana"/>
              </a:rPr>
              <a:t>realistic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milestones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800" dirty="0">
                <a:latin typeface="Verdana"/>
                <a:cs typeface="Verdana"/>
              </a:rPr>
              <a:t>- Enforcement of</a:t>
            </a:r>
            <a:r>
              <a:rPr sz="2800" spc="-590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rules:</a:t>
            </a:r>
            <a:endParaRPr sz="2800">
              <a:latin typeface="Verdana"/>
              <a:cs typeface="Verdana"/>
            </a:endParaRPr>
          </a:p>
          <a:p>
            <a:pPr marL="411480">
              <a:lnSpc>
                <a:spcPct val="100000"/>
              </a:lnSpc>
              <a:spcBef>
                <a:spcPts val="590"/>
              </a:spcBef>
            </a:pPr>
            <a:r>
              <a:rPr sz="2400" spc="-10" dirty="0">
                <a:latin typeface="Verdana"/>
                <a:cs typeface="Verdana"/>
              </a:rPr>
              <a:t>Active </a:t>
            </a:r>
            <a:r>
              <a:rPr sz="2400" spc="-5" dirty="0">
                <a:latin typeface="Verdana"/>
                <a:cs typeface="Verdana"/>
              </a:rPr>
              <a:t>monitoring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10" dirty="0">
                <a:latin typeface="Verdana"/>
                <a:cs typeface="Verdana"/>
              </a:rPr>
              <a:t>the</a:t>
            </a:r>
            <a:r>
              <a:rPr sz="2400" spc="15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spectrum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4230" y="1340611"/>
            <a:ext cx="59537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3155" marR="5080" indent="-11010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Is Spectrum</a:t>
            </a:r>
            <a:r>
              <a:rPr spc="-50" dirty="0"/>
              <a:t> </a:t>
            </a:r>
            <a:r>
              <a:rPr spc="-10" dirty="0"/>
              <a:t>Management  </a:t>
            </a:r>
            <a:r>
              <a:rPr dirty="0"/>
              <a:t>A </a:t>
            </a:r>
            <a:r>
              <a:rPr spc="-10" dirty="0"/>
              <a:t>New</a:t>
            </a:r>
            <a:r>
              <a:rPr spc="-15" dirty="0"/>
              <a:t> </a:t>
            </a:r>
            <a:r>
              <a:rPr spc="-10" dirty="0"/>
              <a:t>Concept?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367690"/>
            <a:ext cx="7402830" cy="3494404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800" b="1" spc="-10" dirty="0">
                <a:latin typeface="Verdana"/>
                <a:cs typeface="Verdana"/>
              </a:rPr>
              <a:t>NO!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190"/>
              </a:spcBef>
            </a:pPr>
            <a:r>
              <a:rPr sz="2400" spc="-5" dirty="0">
                <a:latin typeface="Verdana"/>
                <a:cs typeface="Verdana"/>
              </a:rPr>
              <a:t>The International Telecommunications Union  established </a:t>
            </a:r>
            <a:r>
              <a:rPr sz="2400" spc="-10" dirty="0">
                <a:latin typeface="Verdana"/>
                <a:cs typeface="Verdana"/>
              </a:rPr>
              <a:t>the </a:t>
            </a:r>
            <a:r>
              <a:rPr sz="2400" spc="-5" dirty="0">
                <a:latin typeface="Verdana"/>
                <a:cs typeface="Verdana"/>
              </a:rPr>
              <a:t>International Radio </a:t>
            </a:r>
            <a:r>
              <a:rPr sz="2400" spc="-10" dirty="0">
                <a:latin typeface="Verdana"/>
                <a:cs typeface="Verdana"/>
              </a:rPr>
              <a:t>Consultative  </a:t>
            </a:r>
            <a:r>
              <a:rPr sz="2400" spc="-5" dirty="0">
                <a:latin typeface="Verdana"/>
                <a:cs typeface="Verdana"/>
              </a:rPr>
              <a:t>Committee </a:t>
            </a:r>
            <a:r>
              <a:rPr sz="2400" dirty="0">
                <a:latin typeface="Verdana"/>
                <a:cs typeface="Verdana"/>
              </a:rPr>
              <a:t>or </a:t>
            </a:r>
            <a:r>
              <a:rPr sz="2400" spc="-5" dirty="0">
                <a:latin typeface="Verdana"/>
                <a:cs typeface="Verdana"/>
              </a:rPr>
              <a:t>CCIR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spc="5" dirty="0">
                <a:latin typeface="Verdana"/>
                <a:cs typeface="Verdana"/>
              </a:rPr>
              <a:t>1927 </a:t>
            </a:r>
            <a:r>
              <a:rPr sz="2400" spc="-5" dirty="0">
                <a:latin typeface="Verdana"/>
                <a:cs typeface="Verdana"/>
              </a:rPr>
              <a:t>(became </a:t>
            </a:r>
            <a:r>
              <a:rPr sz="2400" spc="-10" dirty="0">
                <a:latin typeface="Verdana"/>
                <a:cs typeface="Verdana"/>
              </a:rPr>
              <a:t>the </a:t>
            </a:r>
            <a:r>
              <a:rPr sz="2400" spc="-5" dirty="0">
                <a:latin typeface="Verdana"/>
                <a:cs typeface="Verdana"/>
              </a:rPr>
              <a:t>ITU-R  </a:t>
            </a:r>
            <a:r>
              <a:rPr sz="2400" spc="-10" dirty="0">
                <a:latin typeface="Verdana"/>
                <a:cs typeface="Verdana"/>
              </a:rPr>
              <a:t>in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1992).</a:t>
            </a:r>
            <a:endParaRPr sz="2400">
              <a:latin typeface="Verdana"/>
              <a:cs typeface="Verdana"/>
            </a:endParaRPr>
          </a:p>
          <a:p>
            <a:pPr marL="12700" marR="12065" algn="just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spc="-10" dirty="0">
                <a:latin typeface="Verdana"/>
                <a:cs typeface="Verdana"/>
              </a:rPr>
              <a:t>U.S. </a:t>
            </a:r>
            <a:r>
              <a:rPr sz="2400" spc="-5" dirty="0">
                <a:latin typeface="Verdana"/>
                <a:cs typeface="Verdana"/>
              </a:rPr>
              <a:t>established </a:t>
            </a:r>
            <a:r>
              <a:rPr sz="2400" spc="-10" dirty="0">
                <a:latin typeface="Verdana"/>
                <a:cs typeface="Verdana"/>
              </a:rPr>
              <a:t>the </a:t>
            </a:r>
            <a:r>
              <a:rPr sz="2400" spc="-5" dirty="0">
                <a:latin typeface="Verdana"/>
                <a:cs typeface="Verdana"/>
              </a:rPr>
              <a:t>Interdepartment </a:t>
            </a:r>
            <a:r>
              <a:rPr sz="2400" spc="-10" dirty="0">
                <a:latin typeface="Verdana"/>
                <a:cs typeface="Verdana"/>
              </a:rPr>
              <a:t>Radio  </a:t>
            </a:r>
            <a:r>
              <a:rPr sz="2400" spc="-5" dirty="0">
                <a:latin typeface="Verdana"/>
                <a:cs typeface="Verdana"/>
              </a:rPr>
              <a:t>Advisory Committee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dirty="0">
                <a:latin typeface="Verdana"/>
                <a:cs typeface="Verdana"/>
              </a:rPr>
              <a:t>1922 </a:t>
            </a:r>
            <a:r>
              <a:rPr sz="2400" spc="-5" dirty="0">
                <a:latin typeface="Verdana"/>
                <a:cs typeface="Verdana"/>
              </a:rPr>
              <a:t>(transferred to </a:t>
            </a:r>
            <a:r>
              <a:rPr sz="2400" spc="-10" dirty="0">
                <a:latin typeface="Verdana"/>
                <a:cs typeface="Verdana"/>
              </a:rPr>
              <a:t>the  </a:t>
            </a:r>
            <a:r>
              <a:rPr sz="2400" spc="-5" dirty="0">
                <a:latin typeface="Verdana"/>
                <a:cs typeface="Verdana"/>
              </a:rPr>
              <a:t>Department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Commerce </a:t>
            </a:r>
            <a:r>
              <a:rPr sz="2400" spc="-10" dirty="0">
                <a:latin typeface="Verdana"/>
                <a:cs typeface="Verdana"/>
              </a:rPr>
              <a:t>in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1927).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544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Times New Roman</vt:lpstr>
      <vt:lpstr>Verdana</vt:lpstr>
      <vt:lpstr>Office Theme</vt:lpstr>
      <vt:lpstr>An Overview of Spectrum  Management: What, Why and How…</vt:lpstr>
      <vt:lpstr>What is Spectrum Management?</vt:lpstr>
      <vt:lpstr>What is Spectrum Management?</vt:lpstr>
      <vt:lpstr>Why is Spectrum Management  Important?</vt:lpstr>
      <vt:lpstr>Why is Spectrum Management  Important?</vt:lpstr>
      <vt:lpstr>Why is Spectrum Management  Important?</vt:lpstr>
      <vt:lpstr>Why is Spectrum Management  Important?</vt:lpstr>
      <vt:lpstr>How is Spectrum Management  Carried Out?</vt:lpstr>
      <vt:lpstr>Is Spectrum Management  A New Concept?</vt:lpstr>
      <vt:lpstr>Is Spectrum Management  Still Important?</vt:lpstr>
      <vt:lpstr>Spectrum Use Over the Years</vt:lpstr>
      <vt:lpstr>Spectrum Use Over the Years 1959</vt:lpstr>
      <vt:lpstr>Spectrum Use Over the Years 1996</vt:lpstr>
      <vt:lpstr>Spectrum Use Over the Years 2003</vt:lpstr>
      <vt:lpstr>Spectrum Use Over the Years 2011</vt:lpstr>
      <vt:lpstr>Spectrum Use Over the Years 2016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Rosenberg</dc:creator>
  <cp:lastModifiedBy>Eric Rosenberg</cp:lastModifiedBy>
  <cp:revision>2</cp:revision>
  <dcterms:created xsi:type="dcterms:W3CDTF">2024-09-16T16:47:11Z</dcterms:created>
  <dcterms:modified xsi:type="dcterms:W3CDTF">2024-09-16T17:07:13Z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2017-02-15T00:00:00Z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2024-09-16T00:00:00Z</vt:filetime>
  </property>
</Properties>
</file>