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27"/>
  </p:notesMasterIdLst>
  <p:handoutMasterIdLst>
    <p:handoutMasterId r:id="rId28"/>
  </p:handoutMasterIdLst>
  <p:sldIdLst>
    <p:sldId id="256" r:id="rId2"/>
    <p:sldId id="415" r:id="rId3"/>
    <p:sldId id="429" r:id="rId4"/>
    <p:sldId id="426" r:id="rId5"/>
    <p:sldId id="414" r:id="rId6"/>
    <p:sldId id="403" r:id="rId7"/>
    <p:sldId id="412" r:id="rId8"/>
    <p:sldId id="413" r:id="rId9"/>
    <p:sldId id="416" r:id="rId10"/>
    <p:sldId id="328" r:id="rId11"/>
    <p:sldId id="360" r:id="rId12"/>
    <p:sldId id="338" r:id="rId13"/>
    <p:sldId id="425" r:id="rId14"/>
    <p:sldId id="348" r:id="rId15"/>
    <p:sldId id="370" r:id="rId16"/>
    <p:sldId id="421" r:id="rId17"/>
    <p:sldId id="419" r:id="rId18"/>
    <p:sldId id="350" r:id="rId19"/>
    <p:sldId id="356" r:id="rId20"/>
    <p:sldId id="372" r:id="rId21"/>
    <p:sldId id="373" r:id="rId22"/>
    <p:sldId id="340" r:id="rId23"/>
    <p:sldId id="428" r:id="rId24"/>
    <p:sldId id="427" r:id="rId25"/>
    <p:sldId id="430" r:id="rId26"/>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782" autoAdjust="0"/>
    <p:restoredTop sz="95186" autoAdjust="0"/>
  </p:normalViewPr>
  <p:slideViewPr>
    <p:cSldViewPr>
      <p:cViewPr varScale="1">
        <p:scale>
          <a:sx n="83" d="100"/>
          <a:sy n="83" d="100"/>
        </p:scale>
        <p:origin x="187"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3216"/>
    </p:cViewPr>
  </p:sorterViewPr>
  <p:notesViewPr>
    <p:cSldViewPr>
      <p:cViewPr varScale="1">
        <p:scale>
          <a:sx n="84" d="100"/>
          <a:sy n="84" d="100"/>
        </p:scale>
        <p:origin x="-3126" y="-78"/>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r>
              <a:rPr lang="en-US"/>
              <a:t>Sensitive</a:t>
            </a:r>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ECCBCDCC-F2D8-4C0B-B810-2D3B42DD17F5}" type="datetimeFigureOut">
              <a:rPr lang="en-US" smtClean="0"/>
              <a:t>6/12/2023</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r>
              <a:rPr lang="en-US"/>
              <a:t>Placeholder</a:t>
            </a:r>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9BCEE382-504B-4514-A11C-958324A5480B}" type="slidenum">
              <a:rPr lang="en-US" smtClean="0"/>
              <a:t>‹#›</a:t>
            </a:fld>
            <a:endParaRPr lang="en-US"/>
          </a:p>
        </p:txBody>
      </p:sp>
    </p:spTree>
    <p:extLst>
      <p:ext uri="{BB962C8B-B14F-4D97-AF65-F5344CB8AC3E}">
        <p14:creationId xmlns:p14="http://schemas.microsoft.com/office/powerpoint/2010/main" val="28228911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r>
              <a:rPr lang="en-US"/>
              <a:t>Sensitive</a:t>
            </a:r>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6F27F0B3-BF3A-4FF1-B76C-83EE86C6CDBC}" type="datetimeFigureOut">
              <a:rPr lang="en-US" smtClean="0"/>
              <a:t>6/12/2023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r>
              <a:rPr lang="en-US"/>
              <a:t>Placeholder</a:t>
            </a:r>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1DA68369-00F7-4830-BEE0-9CF17C6D0E90}" type="slidenum">
              <a:rPr lang="en-US" smtClean="0"/>
              <a:t>‹#›</a:t>
            </a:fld>
            <a:endParaRPr lang="en-US"/>
          </a:p>
        </p:txBody>
      </p:sp>
    </p:spTree>
    <p:extLst>
      <p:ext uri="{BB962C8B-B14F-4D97-AF65-F5344CB8AC3E}">
        <p14:creationId xmlns:p14="http://schemas.microsoft.com/office/powerpoint/2010/main" val="416437366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A68369-00F7-4830-BEE0-9CF17C6D0E90}" type="slidenum">
              <a:rPr lang="en-US" smtClean="0"/>
              <a:t>1</a:t>
            </a:fld>
            <a:endParaRPr lang="en-US"/>
          </a:p>
        </p:txBody>
      </p:sp>
    </p:spTree>
    <p:extLst>
      <p:ext uri="{BB962C8B-B14F-4D97-AF65-F5344CB8AC3E}">
        <p14:creationId xmlns:p14="http://schemas.microsoft.com/office/powerpoint/2010/main" val="2712020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guiding principle underlying all Radio Regulations provisions is that new uses must avoid causing harmful interference to the services provided by stations using frequencies assigned to them in accordance with the RR and recorded favorably in the MIFR.</a:t>
            </a:r>
          </a:p>
          <a:p>
            <a:endParaRPr lang="en-US" dirty="0"/>
          </a:p>
        </p:txBody>
      </p:sp>
      <p:sp>
        <p:nvSpPr>
          <p:cNvPr id="4" name="Slide Number Placeholder 3"/>
          <p:cNvSpPr>
            <a:spLocks noGrp="1"/>
          </p:cNvSpPr>
          <p:nvPr>
            <p:ph type="sldNum" sz="quarter" idx="10"/>
          </p:nvPr>
        </p:nvSpPr>
        <p:spPr/>
        <p:txBody>
          <a:bodyPr/>
          <a:lstStyle/>
          <a:p>
            <a:fld id="{1DA68369-00F7-4830-BEE0-9CF17C6D0E90}" type="slidenum">
              <a:rPr lang="en-US" smtClean="0"/>
              <a:t>13</a:t>
            </a:fld>
            <a:endParaRPr lang="en-US"/>
          </a:p>
        </p:txBody>
      </p:sp>
    </p:spTree>
    <p:extLst>
      <p:ext uri="{BB962C8B-B14F-4D97-AF65-F5344CB8AC3E}">
        <p14:creationId xmlns:p14="http://schemas.microsoft.com/office/powerpoint/2010/main" val="689562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41 radio</a:t>
            </a:r>
            <a:r>
              <a:rPr lang="en-US" baseline="0" dirty="0"/>
              <a:t> services. </a:t>
            </a:r>
            <a:r>
              <a:rPr lang="en-US" dirty="0"/>
              <a:t>Some radio services</a:t>
            </a:r>
            <a:r>
              <a:rPr lang="en-US" baseline="0" dirty="0"/>
              <a:t> </a:t>
            </a:r>
            <a:r>
              <a:rPr lang="en-US" dirty="0"/>
              <a:t>can be subsets of others.</a:t>
            </a:r>
          </a:p>
        </p:txBody>
      </p:sp>
      <p:sp>
        <p:nvSpPr>
          <p:cNvPr id="4" name="Slide Number Placeholder 3"/>
          <p:cNvSpPr>
            <a:spLocks noGrp="1"/>
          </p:cNvSpPr>
          <p:nvPr>
            <p:ph type="sldNum" sz="quarter" idx="10"/>
          </p:nvPr>
        </p:nvSpPr>
        <p:spPr/>
        <p:txBody>
          <a:bodyPr/>
          <a:lstStyle/>
          <a:p>
            <a:fld id="{1DA68369-00F7-4830-BEE0-9CF17C6D0E90}" type="slidenum">
              <a:rPr lang="en-US" smtClean="0"/>
              <a:t>14</a:t>
            </a:fld>
            <a:endParaRPr lang="en-US"/>
          </a:p>
        </p:txBody>
      </p:sp>
    </p:spTree>
    <p:extLst>
      <p:ext uri="{BB962C8B-B14F-4D97-AF65-F5344CB8AC3E}">
        <p14:creationId xmlns:p14="http://schemas.microsoft.com/office/powerpoint/2010/main" val="3985836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4.4</a:t>
            </a:r>
            <a:r>
              <a:rPr lang="en-GB" sz="1200" b="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Administrations of the Member States shall not assign to a station any frequency in derogation of either the Table of Frequency Allocations in this Chapter or the other provisions of these Regulations, except on the express condition that such a station, when using such a frequency assignment, shall not cause harmful interference to, and shall not claim protection from harmful interference caused by, a station operating in accordance with the provisions of the Constitution, the Convention and these Regulations.</a:t>
            </a:r>
          </a:p>
          <a:p>
            <a:endParaRPr lang="en-US" dirty="0"/>
          </a:p>
        </p:txBody>
      </p:sp>
      <p:sp>
        <p:nvSpPr>
          <p:cNvPr id="4" name="Slide Number Placeholder 3"/>
          <p:cNvSpPr>
            <a:spLocks noGrp="1"/>
          </p:cNvSpPr>
          <p:nvPr>
            <p:ph type="sldNum" sz="quarter" idx="10"/>
          </p:nvPr>
        </p:nvSpPr>
        <p:spPr/>
        <p:txBody>
          <a:bodyPr/>
          <a:lstStyle/>
          <a:p>
            <a:fld id="{1DA68369-00F7-4830-BEE0-9CF17C6D0E90}" type="slidenum">
              <a:rPr lang="en-US" smtClean="0"/>
              <a:t>15</a:t>
            </a:fld>
            <a:endParaRPr lang="en-US"/>
          </a:p>
        </p:txBody>
      </p:sp>
    </p:spTree>
    <p:extLst>
      <p:ext uri="{BB962C8B-B14F-4D97-AF65-F5344CB8AC3E}">
        <p14:creationId xmlns:p14="http://schemas.microsoft.com/office/powerpoint/2010/main" val="86046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IMT</a:t>
            </a:r>
          </a:p>
        </p:txBody>
      </p:sp>
      <p:sp>
        <p:nvSpPr>
          <p:cNvPr id="4" name="Slide Number Placeholder 3"/>
          <p:cNvSpPr>
            <a:spLocks noGrp="1"/>
          </p:cNvSpPr>
          <p:nvPr>
            <p:ph type="sldNum" sz="quarter" idx="10"/>
          </p:nvPr>
        </p:nvSpPr>
        <p:spPr/>
        <p:txBody>
          <a:bodyPr/>
          <a:lstStyle/>
          <a:p>
            <a:fld id="{1DA68369-00F7-4830-BEE0-9CF17C6D0E90}" type="slidenum">
              <a:rPr lang="en-US" smtClean="0"/>
              <a:t>21</a:t>
            </a:fld>
            <a:endParaRPr lang="en-US"/>
          </a:p>
        </p:txBody>
      </p:sp>
    </p:spTree>
    <p:extLst>
      <p:ext uri="{BB962C8B-B14F-4D97-AF65-F5344CB8AC3E}">
        <p14:creationId xmlns:p14="http://schemas.microsoft.com/office/powerpoint/2010/main" val="2957321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68369-00F7-4830-BEE0-9CF17C6D0E90}" type="slidenum">
              <a:rPr lang="en-US" smtClean="0"/>
              <a:t>22</a:t>
            </a:fld>
            <a:endParaRPr lang="en-US" dirty="0"/>
          </a:p>
        </p:txBody>
      </p:sp>
    </p:spTree>
    <p:extLst>
      <p:ext uri="{BB962C8B-B14F-4D97-AF65-F5344CB8AC3E}">
        <p14:creationId xmlns:p14="http://schemas.microsoft.com/office/powerpoint/2010/main" val="1305362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68369-00F7-4830-BEE0-9CF17C6D0E90}" type="slidenum">
              <a:rPr lang="en-US" smtClean="0"/>
              <a:t>4</a:t>
            </a:fld>
            <a:endParaRPr lang="en-US"/>
          </a:p>
        </p:txBody>
      </p:sp>
    </p:spTree>
    <p:extLst>
      <p:ext uri="{BB962C8B-B14F-4D97-AF65-F5344CB8AC3E}">
        <p14:creationId xmlns:p14="http://schemas.microsoft.com/office/powerpoint/2010/main" val="2894568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instruments of</a:t>
            </a:r>
            <a:r>
              <a:rPr lang="en-US" baseline="0" dirty="0"/>
              <a:t> the Union are not allowed to conflict with each other.  The CS prevails over the CV and Administrative Regulations.  The CV prevails over the Administrative Regulations.  Neither Administrative Regulation prevails over the other.</a:t>
            </a:r>
          </a:p>
          <a:p>
            <a:endParaRPr lang="en-US" dirty="0"/>
          </a:p>
          <a:p>
            <a:r>
              <a:rPr lang="en-US" dirty="0"/>
              <a:t>Both the RRs and the ITRs are free to download from the ITU</a:t>
            </a:r>
            <a:r>
              <a:rPr lang="en-US" baseline="0" dirty="0"/>
              <a:t> web site.</a:t>
            </a:r>
            <a:endParaRPr lang="en-US" dirty="0"/>
          </a:p>
          <a:p>
            <a:endParaRPr lang="en-US" dirty="0"/>
          </a:p>
        </p:txBody>
      </p:sp>
      <p:sp>
        <p:nvSpPr>
          <p:cNvPr id="4" name="Slide Number Placeholder 3"/>
          <p:cNvSpPr>
            <a:spLocks noGrp="1"/>
          </p:cNvSpPr>
          <p:nvPr>
            <p:ph type="sldNum" sz="quarter" idx="10"/>
          </p:nvPr>
        </p:nvSpPr>
        <p:spPr/>
        <p:txBody>
          <a:bodyPr/>
          <a:lstStyle/>
          <a:p>
            <a:fld id="{1DA68369-00F7-4830-BEE0-9CF17C6D0E90}" type="slidenum">
              <a:rPr lang="en-US" smtClean="0"/>
              <a:t>5</a:t>
            </a:fld>
            <a:endParaRPr lang="en-US"/>
          </a:p>
        </p:txBody>
      </p:sp>
    </p:spTree>
    <p:extLst>
      <p:ext uri="{BB962C8B-B14F-4D97-AF65-F5344CB8AC3E}">
        <p14:creationId xmlns:p14="http://schemas.microsoft.com/office/powerpoint/2010/main" val="78055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A68369-00F7-4830-BEE0-9CF17C6D0E90}" type="slidenum">
              <a:rPr lang="en-US" smtClean="0"/>
              <a:t>6</a:t>
            </a:fld>
            <a:endParaRPr lang="en-US"/>
          </a:p>
        </p:txBody>
      </p:sp>
    </p:spTree>
    <p:extLst>
      <p:ext uri="{BB962C8B-B14F-4D97-AF65-F5344CB8AC3E}">
        <p14:creationId xmlns:p14="http://schemas.microsoft.com/office/powerpoint/2010/main" val="2543367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Status of a frequency assignment in the MIFR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international rights and obligations of administrations in respect of their own and other administrations’ frequency assignments shall be derived from the recording of those assignments in the </a:t>
            </a:r>
            <a:r>
              <a:rPr lang="en-US" sz="1200" b="0" i="0" kern="1200" dirty="0" err="1">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Master Register or from their conformity, where appropriate, with a Plan. Such rights shall be conditioned by the provisions of these Regulations and those of any relevant frequency allotment or assignment Plan.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fontAlgn="base"/>
            <a:r>
              <a:rPr lang="en-US" sz="1200" b="1" i="0" kern="1200" dirty="0">
                <a:solidFill>
                  <a:schemeClr val="tx1"/>
                </a:solidFill>
                <a:effectLst/>
                <a:latin typeface="+mn-lt"/>
                <a:ea typeface="+mn-ea"/>
                <a:cs typeface="+mn-cs"/>
              </a:rPr>
              <a:t>Conform assignment</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Any frequency assignment recorded in the Master Register with a </a:t>
            </a:r>
            <a:r>
              <a:rPr lang="en-US" sz="1200" b="0" i="0" kern="1200" dirty="0" err="1">
                <a:solidFill>
                  <a:schemeClr val="tx1"/>
                </a:solidFill>
                <a:effectLst/>
                <a:latin typeface="+mn-lt"/>
                <a:ea typeface="+mn-ea"/>
                <a:cs typeface="+mn-cs"/>
              </a:rPr>
              <a:t>favourable</a:t>
            </a:r>
            <a:r>
              <a:rPr lang="en-US" sz="1200" b="0" i="0" kern="1200" dirty="0">
                <a:solidFill>
                  <a:schemeClr val="tx1"/>
                </a:solidFill>
                <a:effectLst/>
                <a:latin typeface="+mn-lt"/>
                <a:ea typeface="+mn-ea"/>
                <a:cs typeface="+mn-cs"/>
              </a:rPr>
              <a:t> finding under RR 11.31 shall have the right to international recognition. For such an assignment, this right means that other administrations shall take this into account when making their own assignments, in order to avoid harmful interference. In addition, frequency assignments in frequency bands subject to coordination or subject to a Plan shall have a status derived from the application of the procedures relating to the coordination or associated with the Plan.</a:t>
            </a:r>
          </a:p>
          <a:p>
            <a:pPr fontAlgn="base"/>
            <a:r>
              <a:rPr lang="en-US" sz="1200" b="0" i="0" kern="1200" dirty="0">
                <a:solidFill>
                  <a:schemeClr val="tx1"/>
                </a:solidFill>
                <a:effectLst/>
                <a:latin typeface="+mn-lt"/>
                <a:ea typeface="+mn-ea"/>
                <a:cs typeface="+mn-cs"/>
              </a:rPr>
              <a:t> </a:t>
            </a:r>
          </a:p>
          <a:p>
            <a:pPr fontAlgn="base"/>
            <a:r>
              <a:rPr lang="en-US" sz="1200" b="1" i="0" kern="1200" dirty="0">
                <a:solidFill>
                  <a:schemeClr val="tx1"/>
                </a:solidFill>
                <a:effectLst/>
                <a:latin typeface="+mn-lt"/>
                <a:ea typeface="+mn-ea"/>
                <a:cs typeface="+mn-cs"/>
              </a:rPr>
              <a:t>Non-conform assignment</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 frequency assignment shall be known as a non-conforming assignment when it is not in accordance with the Table of Frequency Allocations or the other provisions of these Regulations. Such an assignment shall be recorded for information purposes, only when the notifying administration states that it will be operated in accordance with RR 4.4 (see also RR 8.5).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1DA68369-00F7-4830-BEE0-9CF17C6D0E90}" type="slidenum">
              <a:rPr lang="en-US" smtClean="0"/>
              <a:t>7</a:t>
            </a:fld>
            <a:endParaRPr lang="en-US"/>
          </a:p>
        </p:txBody>
      </p:sp>
    </p:spTree>
    <p:extLst>
      <p:ext uri="{BB962C8B-B14F-4D97-AF65-F5344CB8AC3E}">
        <p14:creationId xmlns:p14="http://schemas.microsoft.com/office/powerpoint/2010/main" val="2491479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Vol</a:t>
            </a:r>
            <a:r>
              <a:rPr lang="en-GB" sz="1200" kern="1200" baseline="0" dirty="0">
                <a:solidFill>
                  <a:schemeClr val="tx1"/>
                </a:solidFill>
                <a:effectLst/>
                <a:latin typeface="+mn-lt"/>
                <a:ea typeface="+mn-ea"/>
                <a:cs typeface="+mn-cs"/>
              </a:rPr>
              <a:t> 2, Appendix 7: </a:t>
            </a:r>
            <a:r>
              <a:rPr lang="en-GB" sz="1200" kern="1200" dirty="0">
                <a:solidFill>
                  <a:schemeClr val="tx1"/>
                </a:solidFill>
                <a:effectLst/>
                <a:latin typeface="+mn-lt"/>
                <a:ea typeface="+mn-ea"/>
                <a:cs typeface="+mn-cs"/>
              </a:rPr>
              <a:t>Methods for the determination of the coordination area around an earth station in frequency bands between 100 MHz and 105 GHz</a:t>
            </a:r>
          </a:p>
          <a:p>
            <a:r>
              <a:rPr lang="en-GB" sz="1200" kern="1200" dirty="0">
                <a:solidFill>
                  <a:schemeClr val="tx1"/>
                </a:solidFill>
                <a:effectLst/>
                <a:latin typeface="+mn-lt"/>
                <a:ea typeface="+mn-ea"/>
                <a:cs typeface="+mn-cs"/>
              </a:rPr>
              <a:t>Appendix 30: BSS Plan</a:t>
            </a:r>
          </a:p>
          <a:p>
            <a:r>
              <a:rPr lang="en-GB" sz="1200" kern="1200" dirty="0">
                <a:solidFill>
                  <a:schemeClr val="tx1"/>
                </a:solidFill>
                <a:effectLst/>
                <a:latin typeface="+mn-lt"/>
                <a:ea typeface="+mn-ea"/>
                <a:cs typeface="+mn-cs"/>
              </a:rPr>
              <a:t>Appendix</a:t>
            </a:r>
            <a:r>
              <a:rPr lang="en-GB" sz="1200" kern="1200" baseline="0" dirty="0">
                <a:solidFill>
                  <a:schemeClr val="tx1"/>
                </a:solidFill>
                <a:effectLst/>
                <a:latin typeface="+mn-lt"/>
                <a:ea typeface="+mn-ea"/>
                <a:cs typeface="+mn-cs"/>
              </a:rPr>
              <a:t> 30B: FSS Plan</a:t>
            </a:r>
            <a:endParaRPr lang="en-US" dirty="0"/>
          </a:p>
        </p:txBody>
      </p:sp>
      <p:sp>
        <p:nvSpPr>
          <p:cNvPr id="4" name="Slide Number Placeholder 3"/>
          <p:cNvSpPr>
            <a:spLocks noGrp="1"/>
          </p:cNvSpPr>
          <p:nvPr>
            <p:ph type="sldNum" sz="quarter" idx="10"/>
          </p:nvPr>
        </p:nvSpPr>
        <p:spPr/>
        <p:txBody>
          <a:bodyPr/>
          <a:lstStyle/>
          <a:p>
            <a:fld id="{1DA68369-00F7-4830-BEE0-9CF17C6D0E90}" type="slidenum">
              <a:rPr lang="en-US" smtClean="0"/>
              <a:t>8</a:t>
            </a:fld>
            <a:endParaRPr lang="en-US"/>
          </a:p>
        </p:txBody>
      </p:sp>
    </p:spTree>
    <p:extLst>
      <p:ext uri="{BB962C8B-B14F-4D97-AF65-F5344CB8AC3E}">
        <p14:creationId xmlns:p14="http://schemas.microsoft.com/office/powerpoint/2010/main" val="2670238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Status of a frequency assignment in the MIFR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international rights and obligations of administrations in respect of their own and other administrations’ frequency assignments shall be derived from the recording of those assignments in the </a:t>
            </a:r>
            <a:r>
              <a:rPr lang="en-US" sz="1200" b="0" i="0" kern="1200" dirty="0" err="1">
                <a:solidFill>
                  <a:schemeClr val="tx1"/>
                </a:solidFill>
                <a:effectLst/>
                <a:latin typeface="+mn-lt"/>
                <a:ea typeface="+mn-ea"/>
                <a:cs typeface="+mn-cs"/>
              </a:rPr>
              <a:t>the</a:t>
            </a:r>
            <a:r>
              <a:rPr lang="en-US" sz="1200" b="0" i="0" kern="1200" dirty="0">
                <a:solidFill>
                  <a:schemeClr val="tx1"/>
                </a:solidFill>
                <a:effectLst/>
                <a:latin typeface="+mn-lt"/>
                <a:ea typeface="+mn-ea"/>
                <a:cs typeface="+mn-cs"/>
              </a:rPr>
              <a:t> Master Register or from their conformity, where appropriate, with a Plan. Such rights shall be conditioned by the provisions of these Regulations and those of any relevant frequency allotment or assignment Plan.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fontAlgn="base"/>
            <a:r>
              <a:rPr lang="en-US" sz="1200" b="1" i="0" kern="1200" dirty="0">
                <a:solidFill>
                  <a:schemeClr val="tx1"/>
                </a:solidFill>
                <a:effectLst/>
                <a:latin typeface="+mn-lt"/>
                <a:ea typeface="+mn-ea"/>
                <a:cs typeface="+mn-cs"/>
              </a:rPr>
              <a:t>Conform assignment</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Any frequency assignment recorded in the Master Register with a </a:t>
            </a:r>
            <a:r>
              <a:rPr lang="en-US" sz="1200" b="0" i="0" kern="1200" dirty="0" err="1">
                <a:solidFill>
                  <a:schemeClr val="tx1"/>
                </a:solidFill>
                <a:effectLst/>
                <a:latin typeface="+mn-lt"/>
                <a:ea typeface="+mn-ea"/>
                <a:cs typeface="+mn-cs"/>
              </a:rPr>
              <a:t>favourable</a:t>
            </a:r>
            <a:r>
              <a:rPr lang="en-US" sz="1200" b="0" i="0" kern="1200" dirty="0">
                <a:solidFill>
                  <a:schemeClr val="tx1"/>
                </a:solidFill>
                <a:effectLst/>
                <a:latin typeface="+mn-lt"/>
                <a:ea typeface="+mn-ea"/>
                <a:cs typeface="+mn-cs"/>
              </a:rPr>
              <a:t> finding under RR 11.31 shall have the right to international recognition. For such an assignment, this right means that other administrations shall take this into account when making their own assignments, in order to avoid harmful interference. In addition, frequency assignments in frequency bands subject to coordination or subject to a Plan shall have a status derived from the application of the procedures relating to the coordination or associated with the Plan.</a:t>
            </a:r>
          </a:p>
          <a:p>
            <a:pPr fontAlgn="base"/>
            <a:r>
              <a:rPr lang="en-US" sz="1200" b="0" i="0" kern="1200" dirty="0">
                <a:solidFill>
                  <a:schemeClr val="tx1"/>
                </a:solidFill>
                <a:effectLst/>
                <a:latin typeface="+mn-lt"/>
                <a:ea typeface="+mn-ea"/>
                <a:cs typeface="+mn-cs"/>
              </a:rPr>
              <a:t> </a:t>
            </a:r>
          </a:p>
          <a:p>
            <a:pPr fontAlgn="base"/>
            <a:r>
              <a:rPr lang="en-US" sz="1200" b="1" i="0" kern="1200" dirty="0">
                <a:solidFill>
                  <a:schemeClr val="tx1"/>
                </a:solidFill>
                <a:effectLst/>
                <a:latin typeface="+mn-lt"/>
                <a:ea typeface="+mn-ea"/>
                <a:cs typeface="+mn-cs"/>
              </a:rPr>
              <a:t>Non-conform assignment</a:t>
            </a:r>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 frequency assignment shall be known as a non-conforming assignment when it is not in accordance with the Table of Frequency Allocations or the other provisions of these Regulations. Such an assignment shall be recorded for information purposes, only when the notifying administration states that it will be operated in accordance with RR 4.4 (see also RR 8.5).</a:t>
            </a:r>
          </a:p>
          <a:p>
            <a:endParaRPr lang="en-US" dirty="0"/>
          </a:p>
        </p:txBody>
      </p:sp>
      <p:sp>
        <p:nvSpPr>
          <p:cNvPr id="4" name="Slide Number Placeholder 3"/>
          <p:cNvSpPr>
            <a:spLocks noGrp="1"/>
          </p:cNvSpPr>
          <p:nvPr>
            <p:ph type="sldNum" sz="quarter" idx="10"/>
          </p:nvPr>
        </p:nvSpPr>
        <p:spPr/>
        <p:txBody>
          <a:bodyPr/>
          <a:lstStyle/>
          <a:p>
            <a:fld id="{1DA68369-00F7-4830-BEE0-9CF17C6D0E90}" type="slidenum">
              <a:rPr lang="en-US" smtClean="0"/>
              <a:t>9</a:t>
            </a:fld>
            <a:endParaRPr lang="en-US"/>
          </a:p>
        </p:txBody>
      </p:sp>
    </p:spTree>
    <p:extLst>
      <p:ext uri="{BB962C8B-B14F-4D97-AF65-F5344CB8AC3E}">
        <p14:creationId xmlns:p14="http://schemas.microsoft.com/office/powerpoint/2010/main" val="355208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FCC: The terms "allocation," "allotment," and "assignment" are used to describe the distribution of frequencies or</a:t>
            </a:r>
          </a:p>
          <a:p>
            <a:r>
              <a:rPr lang="en-US" dirty="0"/>
              <a:t>bands of frequencies. Allocations are made to radio services, for example, the fixed service, the aeronautical</a:t>
            </a:r>
          </a:p>
          <a:p>
            <a:r>
              <a:rPr lang="en-US" dirty="0"/>
              <a:t>mobile service, and the space research service. Allotments are made to areas or countries and, within the Federal</a:t>
            </a:r>
          </a:p>
          <a:p>
            <a:r>
              <a:rPr lang="en-US" dirty="0"/>
              <a:t>Government, to specific uses. Assignments are instruments of authorization of discrete frequencies to specific</a:t>
            </a:r>
          </a:p>
          <a:p>
            <a:r>
              <a:rPr lang="en-US" dirty="0"/>
              <a:t>radio stations.</a:t>
            </a:r>
          </a:p>
          <a:p>
            <a:endParaRPr lang="en-US" dirty="0"/>
          </a:p>
          <a:p>
            <a:r>
              <a:rPr lang="en-US" dirty="0"/>
              <a:t>Examples of allotment:</a:t>
            </a:r>
            <a:r>
              <a:rPr lang="en-US" baseline="0" dirty="0"/>
              <a:t> European and African analog TV allotment plan and their successor GE 2006 for digital broadcasting</a:t>
            </a:r>
            <a:r>
              <a:rPr lang="en-US" sz="1200" b="0" i="0" kern="1200" dirty="0">
                <a:solidFill>
                  <a:schemeClr val="tx1"/>
                </a:solidFill>
                <a:effectLst/>
                <a:latin typeface="+mn-lt"/>
                <a:ea typeface="+mn-ea"/>
                <a:cs typeface="+mn-cs"/>
              </a:rPr>
              <a:t>, BSS allotment plan, FSS allotment plan</a:t>
            </a:r>
            <a:endParaRPr lang="en-US" dirty="0"/>
          </a:p>
          <a:p>
            <a:endParaRPr lang="en-US" dirty="0"/>
          </a:p>
        </p:txBody>
      </p:sp>
      <p:sp>
        <p:nvSpPr>
          <p:cNvPr id="4" name="Slide Number Placeholder 3"/>
          <p:cNvSpPr>
            <a:spLocks noGrp="1"/>
          </p:cNvSpPr>
          <p:nvPr>
            <p:ph type="sldNum" sz="quarter" idx="10"/>
          </p:nvPr>
        </p:nvSpPr>
        <p:spPr/>
        <p:txBody>
          <a:bodyPr/>
          <a:lstStyle/>
          <a:p>
            <a:fld id="{1DA68369-00F7-4830-BEE0-9CF17C6D0E90}" type="slidenum">
              <a:rPr lang="en-US" smtClean="0"/>
              <a:t>10</a:t>
            </a:fld>
            <a:endParaRPr lang="en-US"/>
          </a:p>
        </p:txBody>
      </p:sp>
    </p:spTree>
    <p:extLst>
      <p:ext uri="{BB962C8B-B14F-4D97-AF65-F5344CB8AC3E}">
        <p14:creationId xmlns:p14="http://schemas.microsoft.com/office/powerpoint/2010/main" val="2715933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WRC-19 Agenda</a:t>
            </a:r>
            <a:r>
              <a:rPr lang="en-US" baseline="0" dirty="0"/>
              <a:t> Item 1.15 to </a:t>
            </a:r>
            <a:r>
              <a:rPr lang="en-US" dirty="0"/>
              <a:t>“consider identification of frequency bands for use by administrations for the land-mobile and fixed services applications operating in the frequency range 275–450 GHz, in accordance with Resolution 767(WRC-15)</a:t>
            </a:r>
          </a:p>
        </p:txBody>
      </p:sp>
      <p:sp>
        <p:nvSpPr>
          <p:cNvPr id="4" name="Slide Number Placeholder 3"/>
          <p:cNvSpPr>
            <a:spLocks noGrp="1"/>
          </p:cNvSpPr>
          <p:nvPr>
            <p:ph type="sldNum" sz="quarter" idx="10"/>
          </p:nvPr>
        </p:nvSpPr>
        <p:spPr/>
        <p:txBody>
          <a:bodyPr/>
          <a:lstStyle/>
          <a:p>
            <a:fld id="{EC197072-4ECA-48F7-81EA-DD5DF7A83237}" type="slidenum">
              <a:rPr lang="en-US" smtClean="0"/>
              <a:t>11</a:t>
            </a:fld>
            <a:endParaRPr lang="en-US" dirty="0"/>
          </a:p>
        </p:txBody>
      </p:sp>
    </p:spTree>
    <p:extLst>
      <p:ext uri="{BB962C8B-B14F-4D97-AF65-F5344CB8AC3E}">
        <p14:creationId xmlns:p14="http://schemas.microsoft.com/office/powerpoint/2010/main" val="3681490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6"/>
          <p:cNvSpPr>
            <a:spLocks noGrp="1"/>
          </p:cNvSpPr>
          <p:nvPr>
            <p:ph type="title" hasCustomPrompt="1"/>
          </p:nvPr>
        </p:nvSpPr>
        <p:spPr>
          <a:xfrm>
            <a:off x="533400" y="2590799"/>
            <a:ext cx="8229600" cy="762001"/>
          </a:xfrm>
          <a:prstGeom prst="rect">
            <a:avLst/>
          </a:prstGeom>
        </p:spPr>
        <p:txBody>
          <a:bodyPr/>
          <a:lstStyle>
            <a:lvl1pPr>
              <a:defRPr baseline="0">
                <a:latin typeface="Calibri" panose="020F0502020204030204" pitchFamily="34" charset="0"/>
              </a:defRPr>
            </a:lvl1pPr>
          </a:lstStyle>
          <a:p>
            <a:r>
              <a:rPr lang="en-US" dirty="0"/>
              <a:t>[Presentation Title]</a:t>
            </a:r>
          </a:p>
        </p:txBody>
      </p:sp>
      <p:cxnSp>
        <p:nvCxnSpPr>
          <p:cNvPr id="6" name="Straight Connector 5"/>
          <p:cNvCxnSpPr/>
          <p:nvPr userDrawn="1"/>
        </p:nvCxnSpPr>
        <p:spPr>
          <a:xfrm>
            <a:off x="685800" y="3429001"/>
            <a:ext cx="7848600" cy="0"/>
          </a:xfrm>
          <a:prstGeom prst="line">
            <a:avLst/>
          </a:prstGeom>
          <a:ln w="19050">
            <a:solidFill>
              <a:srgbClr val="250383"/>
            </a:solidFill>
          </a:ln>
        </p:spPr>
        <p:style>
          <a:lnRef idx="1">
            <a:schemeClr val="accent1"/>
          </a:lnRef>
          <a:fillRef idx="0">
            <a:schemeClr val="accent1"/>
          </a:fillRef>
          <a:effectRef idx="0">
            <a:schemeClr val="accent1"/>
          </a:effectRef>
          <a:fontRef idx="minor">
            <a:schemeClr val="tx1"/>
          </a:fontRef>
        </p:style>
      </p:cxnSp>
      <p:sp>
        <p:nvSpPr>
          <p:cNvPr id="7" name="Text Placeholder 15"/>
          <p:cNvSpPr>
            <a:spLocks noGrp="1"/>
          </p:cNvSpPr>
          <p:nvPr>
            <p:ph type="body" sz="quarter" idx="13" hasCustomPrompt="1"/>
          </p:nvPr>
        </p:nvSpPr>
        <p:spPr>
          <a:xfrm>
            <a:off x="2667000" y="3581400"/>
            <a:ext cx="3810000" cy="457200"/>
          </a:xfrm>
          <a:prstGeom prst="rect">
            <a:avLst/>
          </a:prstGeom>
        </p:spPr>
        <p:txBody>
          <a:bodyPr>
            <a:noAutofit/>
          </a:bodyPr>
          <a:lstStyle>
            <a:lvl1pPr marL="0" indent="0" algn="ctr">
              <a:buNone/>
              <a:defRPr sz="2800">
                <a:latin typeface="Calibri" panose="020F0502020204030204" pitchFamily="34" charset="0"/>
              </a:defRPr>
            </a:lvl1pPr>
          </a:lstStyle>
          <a:p>
            <a:pPr lvl="0"/>
            <a:r>
              <a:rPr lang="en-US" dirty="0"/>
              <a:t>[Presentation Subtitle]</a:t>
            </a:r>
          </a:p>
        </p:txBody>
      </p:sp>
      <p:sp>
        <p:nvSpPr>
          <p:cNvPr id="8" name="Text Placeholder 18"/>
          <p:cNvSpPr>
            <a:spLocks noGrp="1"/>
          </p:cNvSpPr>
          <p:nvPr>
            <p:ph type="body" sz="quarter" idx="14" hasCustomPrompt="1"/>
          </p:nvPr>
        </p:nvSpPr>
        <p:spPr>
          <a:xfrm>
            <a:off x="2667000" y="4267200"/>
            <a:ext cx="3810000" cy="304800"/>
          </a:xfrm>
          <a:prstGeom prst="rect">
            <a:avLst/>
          </a:prstGeom>
        </p:spPr>
        <p:txBody>
          <a:bodyPr>
            <a:noAutofit/>
          </a:bodyPr>
          <a:lstStyle>
            <a:lvl1pPr marL="0" indent="0" algn="ctr">
              <a:buNone/>
              <a:defRPr sz="2000">
                <a:latin typeface="Calibri" panose="020F0502020204030204" pitchFamily="34" charset="0"/>
              </a:defRPr>
            </a:lvl1pPr>
          </a:lstStyle>
          <a:p>
            <a:pPr lvl="0"/>
            <a:r>
              <a:rPr lang="en-US" dirty="0"/>
              <a:t>[Date]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0" y="228600"/>
            <a:ext cx="2286000" cy="2209800"/>
          </a:xfrm>
          <a:prstGeom prst="rect">
            <a:avLst/>
          </a:prstGeom>
        </p:spPr>
      </p:pic>
      <p:sp>
        <p:nvSpPr>
          <p:cNvPr id="15" name="Text Placeholder 15"/>
          <p:cNvSpPr>
            <a:spLocks noGrp="1"/>
          </p:cNvSpPr>
          <p:nvPr>
            <p:ph type="body" sz="quarter" idx="15" hasCustomPrompt="1"/>
          </p:nvPr>
        </p:nvSpPr>
        <p:spPr>
          <a:xfrm>
            <a:off x="762000" y="4724400"/>
            <a:ext cx="3810000" cy="1066800"/>
          </a:xfrm>
          <a:prstGeom prst="rect">
            <a:avLst/>
          </a:prstGeom>
        </p:spPr>
        <p:txBody>
          <a:bodyPr>
            <a:noAutofit/>
          </a:bodyPr>
          <a:lstStyle>
            <a:lvl1pPr marL="0" indent="0" algn="l">
              <a:buNone/>
              <a:defRPr sz="2000">
                <a:latin typeface="Calibri" panose="020F0502020204030204" pitchFamily="34" charset="0"/>
              </a:defRPr>
            </a:lvl1pPr>
          </a:lstStyle>
          <a:p>
            <a:pPr lvl="0"/>
            <a:r>
              <a:rPr lang="en-US" dirty="0"/>
              <a:t>[Name]</a:t>
            </a:r>
            <a:br>
              <a:rPr lang="en-US" dirty="0"/>
            </a:br>
            <a:r>
              <a:rPr lang="en-US" dirty="0"/>
              <a:t>[Title]</a:t>
            </a:r>
            <a:br>
              <a:rPr lang="en-US" dirty="0"/>
            </a:br>
            <a:r>
              <a:rPr lang="en-US" dirty="0"/>
              <a:t>[Office]</a:t>
            </a:r>
          </a:p>
        </p:txBody>
      </p:sp>
      <p:sp>
        <p:nvSpPr>
          <p:cNvPr id="11" name="Text Placeholder 10"/>
          <p:cNvSpPr>
            <a:spLocks noGrp="1"/>
          </p:cNvSpPr>
          <p:nvPr>
            <p:ph type="body" sz="quarter" idx="16" hasCustomPrompt="1"/>
          </p:nvPr>
        </p:nvSpPr>
        <p:spPr>
          <a:xfrm>
            <a:off x="3048000" y="6172200"/>
            <a:ext cx="3276600" cy="304800"/>
          </a:xfrm>
          <a:prstGeom prst="rect">
            <a:avLst/>
          </a:prstGeom>
        </p:spPr>
        <p:txBody>
          <a:bodyPr/>
          <a:lstStyle>
            <a:lvl1pPr marL="0" indent="0">
              <a:buNone/>
              <a:defRPr sz="1400" b="1" baseline="0">
                <a:solidFill>
                  <a:srgbClr val="FF0000"/>
                </a:solidFill>
              </a:defRPr>
            </a:lvl1pPr>
          </a:lstStyle>
          <a:p>
            <a:pPr lvl="0"/>
            <a:r>
              <a:rPr lang="en-US" sz="1400" dirty="0"/>
              <a:t>Placeholder – Mark if sensitive, draft, etc.</a:t>
            </a:r>
            <a:endParaRPr lang="en-US" dirty="0"/>
          </a:p>
        </p:txBody>
      </p:sp>
    </p:spTree>
    <p:extLst>
      <p:ext uri="{BB962C8B-B14F-4D97-AF65-F5344CB8AC3E}">
        <p14:creationId xmlns:p14="http://schemas.microsoft.com/office/powerpoint/2010/main" val="127181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533400"/>
            <a:ext cx="7315200" cy="685800"/>
          </a:xfrm>
          <a:prstGeom prst="rect">
            <a:avLst/>
          </a:prstGeom>
        </p:spPr>
        <p:txBody>
          <a:bodyPr anchor="b"/>
          <a:lstStyle>
            <a:lvl1pPr algn="ctr">
              <a:defRPr sz="3600" b="0">
                <a:latin typeface="Calibri" panose="020F0502020204030204" pitchFamily="34" charset="0"/>
              </a:defRPr>
            </a:lvl1pPr>
          </a:lstStyle>
          <a:p>
            <a:r>
              <a:rPr lang="en-US" dirty="0"/>
              <a:t>[Slide Title]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00" y="1371600"/>
            <a:ext cx="7851775" cy="1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2"/>
          <p:cNvSpPr>
            <a:spLocks noGrp="1"/>
          </p:cNvSpPr>
          <p:nvPr>
            <p:ph type="sldNum" sz="quarter" idx="4"/>
          </p:nvPr>
        </p:nvSpPr>
        <p:spPr>
          <a:xfrm>
            <a:off x="6934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3D097-A581-4933-943F-92A622067F56}" type="slidenum">
              <a:rPr lang="en-US" smtClean="0"/>
              <a:t>‹#›</a:t>
            </a:fld>
            <a:endParaRPr lang="en-US" dirty="0"/>
          </a:p>
        </p:txBody>
      </p:sp>
      <p:sp>
        <p:nvSpPr>
          <p:cNvPr id="6" name="Rectangle 5"/>
          <p:cNvSpPr/>
          <p:nvPr userDrawn="1"/>
        </p:nvSpPr>
        <p:spPr>
          <a:xfrm>
            <a:off x="609600" y="6172809"/>
            <a:ext cx="7467600" cy="344015"/>
          </a:xfrm>
          <a:prstGeom prst="rect">
            <a:avLst/>
          </a:prstGeom>
          <a:solidFill>
            <a:srgbClr val="250383"/>
          </a:solidFill>
          <a:ln>
            <a:solidFill>
              <a:srgbClr val="250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762000" y="6190927"/>
            <a:ext cx="7239000" cy="307777"/>
          </a:xfrm>
          <a:prstGeom prst="rect">
            <a:avLst/>
          </a:prstGeom>
          <a:noFill/>
        </p:spPr>
        <p:txBody>
          <a:bodyPr wrap="square" rtlCol="0">
            <a:spAutoFit/>
          </a:bodyPr>
          <a:lstStyle/>
          <a:p>
            <a:pPr algn="l"/>
            <a:r>
              <a:rPr lang="en-US" sz="1400" b="1" dirty="0">
                <a:solidFill>
                  <a:schemeClr val="bg1"/>
                </a:solidFill>
                <a:latin typeface="+mj-lt"/>
                <a:ea typeface="Verdana" panose="020B0604030504040204" pitchFamily="34" charset="0"/>
                <a:cs typeface="Verdana" panose="020B0604030504040204" pitchFamily="34" charset="0"/>
              </a:rPr>
              <a:t>U.S. Department of Commerce · National Telecommunications and Information Administration</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4800" y="5976515"/>
            <a:ext cx="762000" cy="736600"/>
          </a:xfrm>
          <a:prstGeom prst="rect">
            <a:avLst/>
          </a:prstGeom>
        </p:spPr>
      </p:pic>
      <p:sp>
        <p:nvSpPr>
          <p:cNvPr id="13" name="Text Placeholder 9"/>
          <p:cNvSpPr>
            <a:spLocks noGrp="1"/>
          </p:cNvSpPr>
          <p:nvPr>
            <p:ph type="body" sz="quarter" idx="10"/>
          </p:nvPr>
        </p:nvSpPr>
        <p:spPr>
          <a:xfrm>
            <a:off x="685800" y="1600200"/>
            <a:ext cx="7620000" cy="3962400"/>
          </a:xfrm>
          <a:prstGeom prst="rect">
            <a:avLst/>
          </a:prstGeom>
        </p:spPr>
        <p:txBody>
          <a:bodyPr>
            <a:normAutofit/>
          </a:bodyPr>
          <a:lstStyle>
            <a:lvl1pPr marL="457200" indent="-457200">
              <a:buFont typeface="Arial" panose="020B0604020202020204" pitchFamily="34" charset="0"/>
              <a:buChar char="•"/>
              <a:defRPr sz="3200">
                <a:latin typeface="Calibri" panose="020F0502020204030204" pitchFamily="34" charset="0"/>
              </a:defRPr>
            </a:lvl1pPr>
          </a:lstStyle>
          <a:p>
            <a:pPr lvl="0"/>
            <a:endParaRPr lang="en-US" dirty="0"/>
          </a:p>
        </p:txBody>
      </p:sp>
      <p:sp>
        <p:nvSpPr>
          <p:cNvPr id="3" name="TextBox 2"/>
          <p:cNvSpPr txBox="1"/>
          <p:nvPr userDrawn="1"/>
        </p:nvSpPr>
        <p:spPr>
          <a:xfrm>
            <a:off x="762000" y="6516824"/>
            <a:ext cx="3581400" cy="369332"/>
          </a:xfrm>
          <a:prstGeom prst="rect">
            <a:avLst/>
          </a:prstGeom>
          <a:noFill/>
        </p:spPr>
        <p:txBody>
          <a:bodyPr wrap="square" rtlCol="0">
            <a:spAutoFit/>
          </a:bodyPr>
          <a:lstStyle/>
          <a:p>
            <a:endParaRPr lang="en-US" dirty="0"/>
          </a:p>
        </p:txBody>
      </p:sp>
      <p:sp>
        <p:nvSpPr>
          <p:cNvPr id="14" name="Text Placeholder 10"/>
          <p:cNvSpPr>
            <a:spLocks noGrp="1"/>
          </p:cNvSpPr>
          <p:nvPr>
            <p:ph type="body" sz="quarter" idx="16" hasCustomPrompt="1"/>
          </p:nvPr>
        </p:nvSpPr>
        <p:spPr>
          <a:xfrm>
            <a:off x="2897187" y="76200"/>
            <a:ext cx="3276600" cy="304800"/>
          </a:xfrm>
          <a:prstGeom prst="rect">
            <a:avLst/>
          </a:prstGeom>
        </p:spPr>
        <p:txBody>
          <a:bodyPr/>
          <a:lstStyle>
            <a:lvl1pPr marL="0" indent="0">
              <a:buNone/>
              <a:defRPr sz="1400" b="1" baseline="0">
                <a:solidFill>
                  <a:srgbClr val="FF0000"/>
                </a:solidFill>
              </a:defRPr>
            </a:lvl1pPr>
          </a:lstStyle>
          <a:p>
            <a:pPr lvl="0"/>
            <a:r>
              <a:rPr lang="en-US" sz="1400" dirty="0"/>
              <a:t>Placeholder – Mark if sensitive, draft, etc.</a:t>
            </a:r>
            <a:endParaRPr lang="en-US" dirty="0"/>
          </a:p>
        </p:txBody>
      </p:sp>
    </p:spTree>
    <p:extLst>
      <p:ext uri="{BB962C8B-B14F-4D97-AF65-F5344CB8AC3E}">
        <p14:creationId xmlns:p14="http://schemas.microsoft.com/office/powerpoint/2010/main" val="1202247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out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533400"/>
            <a:ext cx="7315200" cy="685800"/>
          </a:xfrm>
          <a:prstGeom prst="rect">
            <a:avLst/>
          </a:prstGeom>
        </p:spPr>
        <p:txBody>
          <a:bodyPr anchor="b"/>
          <a:lstStyle>
            <a:lvl1pPr algn="ctr">
              <a:defRPr sz="3600" b="0">
                <a:latin typeface="Calibri" panose="020F0502020204030204" pitchFamily="34" charset="0"/>
              </a:defRPr>
            </a:lvl1pPr>
          </a:lstStyle>
          <a:p>
            <a:r>
              <a:rPr lang="en-US" dirty="0"/>
              <a:t>[Slide Title]</a:t>
            </a:r>
          </a:p>
        </p:txBody>
      </p:sp>
      <p:sp>
        <p:nvSpPr>
          <p:cNvPr id="5" name="Slide Number Placeholder 2"/>
          <p:cNvSpPr>
            <a:spLocks noGrp="1"/>
          </p:cNvSpPr>
          <p:nvPr>
            <p:ph type="sldNum" sz="quarter" idx="4"/>
          </p:nvPr>
        </p:nvSpPr>
        <p:spPr>
          <a:xfrm>
            <a:off x="6934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3D097-A581-4933-943F-92A622067F56}" type="slidenum">
              <a:rPr lang="en-US" smtClean="0"/>
              <a:t>‹#›</a:t>
            </a:fld>
            <a:endParaRPr lang="en-US" dirty="0"/>
          </a:p>
        </p:txBody>
      </p:sp>
      <p:sp>
        <p:nvSpPr>
          <p:cNvPr id="6" name="Rectangle 5"/>
          <p:cNvSpPr/>
          <p:nvPr userDrawn="1"/>
        </p:nvSpPr>
        <p:spPr>
          <a:xfrm>
            <a:off x="609600" y="6172809"/>
            <a:ext cx="7467600" cy="344015"/>
          </a:xfrm>
          <a:prstGeom prst="rect">
            <a:avLst/>
          </a:prstGeom>
          <a:solidFill>
            <a:srgbClr val="250383"/>
          </a:solidFill>
          <a:ln>
            <a:solidFill>
              <a:srgbClr val="250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62000" y="6190927"/>
            <a:ext cx="7239000" cy="307777"/>
          </a:xfrm>
          <a:prstGeom prst="rect">
            <a:avLst/>
          </a:prstGeom>
          <a:noFill/>
        </p:spPr>
        <p:txBody>
          <a:bodyPr wrap="square" rtlCol="0">
            <a:spAutoFit/>
          </a:bodyPr>
          <a:lstStyle/>
          <a:p>
            <a:pPr algn="l"/>
            <a:r>
              <a:rPr lang="en-US" sz="1400" b="1" dirty="0">
                <a:solidFill>
                  <a:schemeClr val="bg1"/>
                </a:solidFill>
                <a:latin typeface="+mj-lt"/>
                <a:ea typeface="Verdana" panose="020B0604030504040204" pitchFamily="34" charset="0"/>
                <a:cs typeface="Verdana" panose="020B0604030504040204" pitchFamily="34" charset="0"/>
              </a:rPr>
              <a:t>U.S. Department of Commerce · National Telecommunications and Information Administration</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5976515"/>
            <a:ext cx="762000" cy="736600"/>
          </a:xfrm>
          <a:prstGeom prst="rect">
            <a:avLst/>
          </a:prstGeom>
        </p:spPr>
      </p:pic>
      <p:sp>
        <p:nvSpPr>
          <p:cNvPr id="11" name="Text Placeholder 9"/>
          <p:cNvSpPr>
            <a:spLocks noGrp="1"/>
          </p:cNvSpPr>
          <p:nvPr>
            <p:ph type="body" sz="quarter" idx="10"/>
          </p:nvPr>
        </p:nvSpPr>
        <p:spPr>
          <a:xfrm>
            <a:off x="685800" y="1600200"/>
            <a:ext cx="7620000" cy="3962400"/>
          </a:xfrm>
          <a:prstGeom prst="rect">
            <a:avLst/>
          </a:prstGeom>
        </p:spPr>
        <p:txBody>
          <a:bodyPr>
            <a:normAutofit/>
          </a:bodyPr>
          <a:lstStyle>
            <a:lvl1pPr marL="457200" indent="-457200">
              <a:buFont typeface="Arial" panose="020B0604020202020204" pitchFamily="34" charset="0"/>
              <a:buChar char="•"/>
              <a:defRPr sz="3200">
                <a:latin typeface="Calibri" panose="020F0502020204030204" pitchFamily="34" charset="0"/>
              </a:defRPr>
            </a:lvl1pPr>
          </a:lstStyle>
          <a:p>
            <a:pPr lvl="0"/>
            <a:endParaRPr lang="en-US" dirty="0"/>
          </a:p>
        </p:txBody>
      </p:sp>
      <p:sp>
        <p:nvSpPr>
          <p:cNvPr id="9" name="Text Placeholder 10"/>
          <p:cNvSpPr>
            <a:spLocks noGrp="1"/>
          </p:cNvSpPr>
          <p:nvPr>
            <p:ph type="body" sz="quarter" idx="16" hasCustomPrompt="1"/>
          </p:nvPr>
        </p:nvSpPr>
        <p:spPr>
          <a:xfrm>
            <a:off x="2897187" y="76200"/>
            <a:ext cx="3276600" cy="304800"/>
          </a:xfrm>
          <a:prstGeom prst="rect">
            <a:avLst/>
          </a:prstGeom>
        </p:spPr>
        <p:txBody>
          <a:bodyPr/>
          <a:lstStyle>
            <a:lvl1pPr marL="0" indent="0">
              <a:buNone/>
              <a:defRPr sz="1400" b="1" baseline="0">
                <a:solidFill>
                  <a:srgbClr val="FF0000"/>
                </a:solidFill>
              </a:defRPr>
            </a:lvl1pPr>
          </a:lstStyle>
          <a:p>
            <a:pPr lvl="0"/>
            <a:r>
              <a:rPr lang="en-US" sz="1400" dirty="0"/>
              <a:t>Placeholder – Mark if sensitive, draft, etc.</a:t>
            </a:r>
            <a:endParaRPr lang="en-US" dirty="0"/>
          </a:p>
        </p:txBody>
      </p:sp>
    </p:spTree>
    <p:extLst>
      <p:ext uri="{BB962C8B-B14F-4D97-AF65-F5344CB8AC3E}">
        <p14:creationId xmlns:p14="http://schemas.microsoft.com/office/powerpoint/2010/main" val="2428221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clusion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838200" y="2514600"/>
            <a:ext cx="7315200" cy="793750"/>
          </a:xfrm>
          <a:prstGeom prst="rect">
            <a:avLst/>
          </a:prstGeom>
        </p:spPr>
        <p:txBody>
          <a:bodyPr anchor="b"/>
          <a:lstStyle>
            <a:lvl1pPr algn="ctr">
              <a:defRPr sz="4400" b="0">
                <a:latin typeface="Calibri" panose="020F0502020204030204" pitchFamily="34" charset="0"/>
              </a:defRPr>
            </a:lvl1pPr>
          </a:lstStyle>
          <a:p>
            <a:r>
              <a:rPr lang="en-US" dirty="0"/>
              <a:t>Questions? </a:t>
            </a:r>
          </a:p>
        </p:txBody>
      </p:sp>
      <p:sp>
        <p:nvSpPr>
          <p:cNvPr id="7" name="Text Placeholder 10"/>
          <p:cNvSpPr>
            <a:spLocks noGrp="1"/>
          </p:cNvSpPr>
          <p:nvPr>
            <p:ph type="body" sz="quarter" idx="16" hasCustomPrompt="1"/>
          </p:nvPr>
        </p:nvSpPr>
        <p:spPr>
          <a:xfrm>
            <a:off x="3048000" y="152400"/>
            <a:ext cx="3276600" cy="304800"/>
          </a:xfrm>
          <a:prstGeom prst="rect">
            <a:avLst/>
          </a:prstGeom>
        </p:spPr>
        <p:txBody>
          <a:bodyPr/>
          <a:lstStyle>
            <a:lvl1pPr marL="0" indent="0">
              <a:buNone/>
              <a:defRPr sz="1400" b="1" baseline="0">
                <a:solidFill>
                  <a:srgbClr val="FF0000"/>
                </a:solidFill>
              </a:defRPr>
            </a:lvl1pPr>
          </a:lstStyle>
          <a:p>
            <a:pPr lvl="0"/>
            <a:r>
              <a:rPr lang="en-US" sz="1400" dirty="0"/>
              <a:t>Placeholder – Mark if sensitive, draft, etc.</a:t>
            </a:r>
            <a:endParaRPr lang="en-US" dirty="0"/>
          </a:p>
        </p:txBody>
      </p:sp>
      <p:sp>
        <p:nvSpPr>
          <p:cNvPr id="9" name="Rectangle 8"/>
          <p:cNvSpPr/>
          <p:nvPr userDrawn="1"/>
        </p:nvSpPr>
        <p:spPr>
          <a:xfrm>
            <a:off x="609600" y="6172809"/>
            <a:ext cx="7467600" cy="344015"/>
          </a:xfrm>
          <a:prstGeom prst="rect">
            <a:avLst/>
          </a:prstGeom>
          <a:solidFill>
            <a:srgbClr val="250383"/>
          </a:solidFill>
          <a:ln>
            <a:solidFill>
              <a:srgbClr val="250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62000" y="6190927"/>
            <a:ext cx="7239000" cy="307777"/>
          </a:xfrm>
          <a:prstGeom prst="rect">
            <a:avLst/>
          </a:prstGeom>
          <a:noFill/>
        </p:spPr>
        <p:txBody>
          <a:bodyPr wrap="square" rtlCol="0">
            <a:spAutoFit/>
          </a:bodyPr>
          <a:lstStyle/>
          <a:p>
            <a:pPr algn="l"/>
            <a:r>
              <a:rPr lang="en-US" sz="1400" b="1" dirty="0">
                <a:solidFill>
                  <a:schemeClr val="bg1"/>
                </a:solidFill>
                <a:latin typeface="+mj-lt"/>
                <a:ea typeface="Verdana" panose="020B0604030504040204" pitchFamily="34" charset="0"/>
                <a:cs typeface="Verdana" panose="020B0604030504040204" pitchFamily="34" charset="0"/>
              </a:rPr>
              <a:t>U.S. Department of Commerce · National Telecommunications and Information Administration</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5976515"/>
            <a:ext cx="762000" cy="736600"/>
          </a:xfrm>
          <a:prstGeom prst="rect">
            <a:avLst/>
          </a:prstGeom>
        </p:spPr>
      </p:pic>
    </p:spTree>
    <p:extLst>
      <p:ext uri="{BB962C8B-B14F-4D97-AF65-F5344CB8AC3E}">
        <p14:creationId xmlns:p14="http://schemas.microsoft.com/office/powerpoint/2010/main" val="3733924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ext Placeholder 15"/>
          <p:cNvSpPr>
            <a:spLocks noGrp="1"/>
          </p:cNvSpPr>
          <p:nvPr>
            <p:ph type="body" sz="quarter" idx="15" hasCustomPrompt="1"/>
          </p:nvPr>
        </p:nvSpPr>
        <p:spPr>
          <a:xfrm>
            <a:off x="1981200" y="914400"/>
            <a:ext cx="4963172" cy="1981200"/>
          </a:xfrm>
          <a:prstGeom prst="rect">
            <a:avLst/>
          </a:prstGeom>
        </p:spPr>
        <p:txBody>
          <a:bodyPr>
            <a:noAutofit/>
          </a:bodyPr>
          <a:lstStyle>
            <a:lvl1pPr marL="0" indent="0" algn="ctr">
              <a:buNone/>
              <a:defRPr sz="2800" baseline="0">
                <a:latin typeface="Calibri" panose="020F0502020204030204" pitchFamily="34" charset="0"/>
              </a:defRPr>
            </a:lvl1pPr>
          </a:lstStyle>
          <a:p>
            <a:pPr lvl="0"/>
            <a:r>
              <a:rPr lang="en-US" dirty="0"/>
              <a:t>[Contact Information]</a:t>
            </a:r>
          </a:p>
        </p:txBody>
      </p:sp>
      <p:sp>
        <p:nvSpPr>
          <p:cNvPr id="5" name="TextBox 4"/>
          <p:cNvSpPr txBox="1"/>
          <p:nvPr userDrawn="1"/>
        </p:nvSpPr>
        <p:spPr>
          <a:xfrm>
            <a:off x="5022171" y="4114800"/>
            <a:ext cx="4121829" cy="400110"/>
          </a:xfrm>
          <a:prstGeom prst="rect">
            <a:avLst/>
          </a:prstGeom>
          <a:noFill/>
        </p:spPr>
        <p:txBody>
          <a:bodyPr wrap="square" rtlCol="0">
            <a:spAutoFit/>
          </a:bodyPr>
          <a:lstStyle/>
          <a:p>
            <a:pPr algn="l"/>
            <a:r>
              <a:rPr lang="en-US" sz="2000" b="1" dirty="0">
                <a:solidFill>
                  <a:schemeClr val="tx1"/>
                </a:solidFill>
                <a:latin typeface="+mj-lt"/>
                <a:ea typeface="Verdana" panose="020B0604030504040204" pitchFamily="34" charset="0"/>
                <a:cs typeface="Verdana" panose="020B0604030504040204" pitchFamily="34" charset="0"/>
              </a:rPr>
              <a:t>Website: NTIA.DOC.GOV </a:t>
            </a:r>
          </a:p>
        </p:txBody>
      </p:sp>
      <p:sp>
        <p:nvSpPr>
          <p:cNvPr id="6" name="TextBox 5"/>
          <p:cNvSpPr txBox="1"/>
          <p:nvPr userDrawn="1"/>
        </p:nvSpPr>
        <p:spPr>
          <a:xfrm>
            <a:off x="5022171" y="4514910"/>
            <a:ext cx="2888571" cy="400110"/>
          </a:xfrm>
          <a:prstGeom prst="rect">
            <a:avLst/>
          </a:prstGeom>
          <a:noFill/>
        </p:spPr>
        <p:txBody>
          <a:bodyPr wrap="square" rtlCol="0">
            <a:spAutoFit/>
          </a:bodyPr>
          <a:lstStyle/>
          <a:p>
            <a:pPr algn="l"/>
            <a:r>
              <a:rPr lang="en-US" sz="2000" b="1" dirty="0">
                <a:solidFill>
                  <a:schemeClr val="tx1"/>
                </a:solidFill>
                <a:latin typeface="+mj-lt"/>
                <a:ea typeface="Verdana" panose="020B0604030504040204" pitchFamily="34" charset="0"/>
                <a:cs typeface="Verdana" panose="020B0604030504040204" pitchFamily="34" charset="0"/>
              </a:rPr>
              <a:t>Twitter: @</a:t>
            </a:r>
            <a:r>
              <a:rPr lang="en-US" sz="2000" b="1" dirty="0" err="1">
                <a:solidFill>
                  <a:schemeClr val="tx1"/>
                </a:solidFill>
                <a:latin typeface="+mj-lt"/>
                <a:ea typeface="Verdana" panose="020B0604030504040204" pitchFamily="34" charset="0"/>
                <a:cs typeface="Verdana" panose="020B0604030504040204" pitchFamily="34" charset="0"/>
              </a:rPr>
              <a:t>NTIAgov</a:t>
            </a:r>
            <a:endParaRPr lang="en-US" sz="2000" b="1" dirty="0">
              <a:solidFill>
                <a:schemeClr val="tx1"/>
              </a:solidFill>
              <a:latin typeface="+mj-lt"/>
              <a:ea typeface="Verdana" panose="020B0604030504040204" pitchFamily="34" charset="0"/>
              <a:cs typeface="Verdana" panose="020B0604030504040204" pitchFamily="34" charset="0"/>
            </a:endParaRPr>
          </a:p>
        </p:txBody>
      </p:sp>
      <p:sp>
        <p:nvSpPr>
          <p:cNvPr id="7" name="Text Placeholder 10"/>
          <p:cNvSpPr>
            <a:spLocks noGrp="1"/>
          </p:cNvSpPr>
          <p:nvPr>
            <p:ph type="body" sz="quarter" idx="16" hasCustomPrompt="1"/>
          </p:nvPr>
        </p:nvSpPr>
        <p:spPr>
          <a:xfrm>
            <a:off x="2895600" y="76200"/>
            <a:ext cx="3276600" cy="304800"/>
          </a:xfrm>
          <a:prstGeom prst="rect">
            <a:avLst/>
          </a:prstGeom>
        </p:spPr>
        <p:txBody>
          <a:bodyPr/>
          <a:lstStyle>
            <a:lvl1pPr marL="0" indent="0">
              <a:buNone/>
              <a:defRPr sz="1400" b="1" baseline="0">
                <a:solidFill>
                  <a:srgbClr val="FF0000"/>
                </a:solidFill>
              </a:defRPr>
            </a:lvl1pPr>
          </a:lstStyle>
          <a:p>
            <a:pPr lvl="0"/>
            <a:r>
              <a:rPr lang="en-US" sz="1400" dirty="0"/>
              <a:t>Placeholder – Mark if sensitive, draft, etc.</a:t>
            </a:r>
            <a:endParaRPr lang="en-US" dirty="0"/>
          </a:p>
        </p:txBody>
      </p:sp>
      <p:sp>
        <p:nvSpPr>
          <p:cNvPr id="8" name="TextBox 7"/>
          <p:cNvSpPr txBox="1"/>
          <p:nvPr userDrawn="1"/>
        </p:nvSpPr>
        <p:spPr>
          <a:xfrm>
            <a:off x="5022171" y="4915020"/>
            <a:ext cx="3844402" cy="400110"/>
          </a:xfrm>
          <a:prstGeom prst="rect">
            <a:avLst/>
          </a:prstGeom>
          <a:noFill/>
        </p:spPr>
        <p:txBody>
          <a:bodyPr wrap="square" rtlCol="0">
            <a:spAutoFit/>
          </a:bodyPr>
          <a:lstStyle/>
          <a:p>
            <a:pPr algn="l"/>
            <a:r>
              <a:rPr lang="en-US" sz="2000" b="1" dirty="0">
                <a:solidFill>
                  <a:schemeClr val="tx1"/>
                </a:solidFill>
                <a:latin typeface="+mj-lt"/>
                <a:ea typeface="Verdana" panose="020B0604030504040204" pitchFamily="34" charset="0"/>
                <a:cs typeface="Verdana" panose="020B0604030504040204" pitchFamily="34" charset="0"/>
              </a:rPr>
              <a:t>Facebook: Facebook.com/</a:t>
            </a:r>
            <a:r>
              <a:rPr lang="en-US" sz="2000" b="1" dirty="0" err="1">
                <a:solidFill>
                  <a:schemeClr val="tx1"/>
                </a:solidFill>
                <a:latin typeface="+mj-lt"/>
                <a:ea typeface="Verdana" panose="020B0604030504040204" pitchFamily="34" charset="0"/>
                <a:cs typeface="Verdana" panose="020B0604030504040204" pitchFamily="34" charset="0"/>
              </a:rPr>
              <a:t>NTIAgov</a:t>
            </a:r>
            <a:endParaRPr lang="en-US" sz="2000" b="1" dirty="0">
              <a:solidFill>
                <a:schemeClr val="tx1"/>
              </a:solidFill>
              <a:latin typeface="+mj-lt"/>
              <a:ea typeface="Verdana" panose="020B0604030504040204" pitchFamily="34" charset="0"/>
              <a:cs typeface="Verdana" panose="020B060403050404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3737427"/>
            <a:ext cx="2022492" cy="1955076"/>
          </a:xfrm>
          <a:prstGeom prst="rect">
            <a:avLst/>
          </a:prstGeom>
        </p:spPr>
      </p:pic>
    </p:spTree>
    <p:extLst>
      <p:ext uri="{BB962C8B-B14F-4D97-AF65-F5344CB8AC3E}">
        <p14:creationId xmlns:p14="http://schemas.microsoft.com/office/powerpoint/2010/main" val="404166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1" name="Text Placeholder 9"/>
          <p:cNvSpPr>
            <a:spLocks noGrp="1"/>
          </p:cNvSpPr>
          <p:nvPr>
            <p:ph type="body" sz="quarter" idx="10"/>
          </p:nvPr>
        </p:nvSpPr>
        <p:spPr>
          <a:xfrm>
            <a:off x="685800" y="1600200"/>
            <a:ext cx="7620000" cy="3962400"/>
          </a:xfrm>
          <a:prstGeom prst="rect">
            <a:avLst/>
          </a:prstGeom>
        </p:spPr>
        <p:txBody>
          <a:bodyPr>
            <a:normAutofit/>
          </a:bodyPr>
          <a:lstStyle>
            <a:lvl1pPr marL="457200" indent="-457200">
              <a:buFont typeface="Arial" panose="020B0604020202020204" pitchFamily="34" charset="0"/>
              <a:buChar char="•"/>
              <a:defRPr sz="3200">
                <a:latin typeface="Calibri" panose="020F0502020204030204" pitchFamily="34" charset="0"/>
              </a:defRPr>
            </a:lvl1pPr>
          </a:lstStyle>
          <a:p>
            <a:pPr lvl="0"/>
            <a:endParaRPr lang="en-US" dirty="0"/>
          </a:p>
        </p:txBody>
      </p:sp>
      <p:sp>
        <p:nvSpPr>
          <p:cNvPr id="6" name="Rectangle 6"/>
          <p:cNvSpPr>
            <a:spLocks noGrp="1" noChangeArrowheads="1"/>
          </p:cNvSpPr>
          <p:nvPr>
            <p:ph type="sldNum" sz="quarter" idx="12"/>
          </p:nvPr>
        </p:nvSpPr>
        <p:spPr>
          <a:xfrm>
            <a:off x="7086600" y="6400800"/>
            <a:ext cx="1905000" cy="457200"/>
          </a:xfrm>
          <a:ln/>
        </p:spPr>
        <p:txBody>
          <a:bodyPr/>
          <a:lstStyle>
            <a:lvl1pPr>
              <a:defRPr/>
            </a:lvl1pPr>
          </a:lstStyle>
          <a:p>
            <a:pPr>
              <a:defRPr/>
            </a:pPr>
            <a:fld id="{2C7481E6-E5BD-4CB9-80D6-9B12DD42E158}" type="slidenum">
              <a:rPr lang="en-US">
                <a:solidFill>
                  <a:srgbClr val="000000"/>
                </a:solidFill>
              </a:rPr>
              <a:pPr>
                <a:defRPr/>
              </a:pPr>
              <a:t>‹#›</a:t>
            </a:fld>
            <a:endParaRPr lang="en-US" dirty="0">
              <a:solidFill>
                <a:srgbClr val="000000"/>
              </a:solidFill>
            </a:endParaRPr>
          </a:p>
        </p:txBody>
      </p:sp>
      <p:sp>
        <p:nvSpPr>
          <p:cNvPr id="7" name="Title 1"/>
          <p:cNvSpPr txBox="1">
            <a:spLocks/>
          </p:cNvSpPr>
          <p:nvPr userDrawn="1"/>
        </p:nvSpPr>
        <p:spPr bwMode="auto">
          <a:xfrm>
            <a:off x="914400" y="304800"/>
            <a:ext cx="73152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3600" b="0">
                <a:solidFill>
                  <a:schemeClr val="tx2"/>
                </a:solidFill>
                <a:latin typeface="Calibri" panose="020F0502020204030204" pitchFamily="34" charset="0"/>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endParaRPr lang="en-US" kern="0" dirty="0"/>
          </a:p>
        </p:txBody>
      </p:sp>
      <p:sp>
        <p:nvSpPr>
          <p:cNvPr id="8" name="TextBox 7"/>
          <p:cNvSpPr txBox="1"/>
          <p:nvPr userDrawn="1"/>
        </p:nvSpPr>
        <p:spPr>
          <a:xfrm>
            <a:off x="762000" y="6190927"/>
            <a:ext cx="7239000" cy="307777"/>
          </a:xfrm>
          <a:prstGeom prst="rect">
            <a:avLst/>
          </a:prstGeom>
          <a:noFill/>
        </p:spPr>
        <p:txBody>
          <a:bodyPr wrap="square" rtlCol="0">
            <a:spAutoFit/>
          </a:bodyPr>
          <a:lstStyle/>
          <a:p>
            <a:pPr algn="l"/>
            <a:r>
              <a:rPr lang="en-US" sz="1400" b="1" baseline="0" dirty="0">
                <a:solidFill>
                  <a:schemeClr val="bg1"/>
                </a:solidFill>
                <a:latin typeface="Calibri" panose="020F0502020204030204" pitchFamily="34" charset="0"/>
                <a:ea typeface="Verdana" panose="020B0604030504040204" pitchFamily="34" charset="0"/>
                <a:cs typeface="Verdana" panose="020B0604030504040204" pitchFamily="34" charset="0"/>
              </a:rPr>
              <a:t>U.S. Department of Commerce · National Telecommunications and Information Administration</a:t>
            </a:r>
          </a:p>
        </p:txBody>
      </p:sp>
      <p:sp>
        <p:nvSpPr>
          <p:cNvPr id="10" name="TextBox 8"/>
          <p:cNvSpPr txBox="1"/>
          <p:nvPr userDrawn="1"/>
        </p:nvSpPr>
        <p:spPr>
          <a:xfrm>
            <a:off x="1086028" y="6207088"/>
            <a:ext cx="72390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ysClr val="window" lastClr="FFFFFF"/>
                </a:solidFill>
                <a:effectLst/>
                <a:uLnTx/>
                <a:uFillTx/>
                <a:latin typeface="Calibri"/>
                <a:ea typeface="Verdana" panose="020B0604030504040204" pitchFamily="34" charset="0"/>
                <a:cs typeface="Verdana" panose="020B0604030504040204" pitchFamily="34" charset="0"/>
              </a:rPr>
              <a:t>U.S. Department of Commerce · National Telecommunications and Information Administration</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05800" y="6032500"/>
            <a:ext cx="762000" cy="736600"/>
          </a:xfrm>
          <a:prstGeom prst="rect">
            <a:avLst/>
          </a:prstGeom>
        </p:spPr>
      </p:pic>
      <p:sp>
        <p:nvSpPr>
          <p:cNvPr id="18" name="Rectangle 17"/>
          <p:cNvSpPr/>
          <p:nvPr userDrawn="1"/>
        </p:nvSpPr>
        <p:spPr>
          <a:xfrm>
            <a:off x="601410" y="6285385"/>
            <a:ext cx="7723618" cy="344015"/>
          </a:xfrm>
          <a:prstGeom prst="rect">
            <a:avLst/>
          </a:prstGeom>
          <a:solidFill>
            <a:srgbClr val="250383"/>
          </a:solidFill>
          <a:ln>
            <a:solidFill>
              <a:srgbClr val="250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userDrawn="1"/>
        </p:nvSpPr>
        <p:spPr>
          <a:xfrm>
            <a:off x="847814" y="6303503"/>
            <a:ext cx="7239000" cy="307777"/>
          </a:xfrm>
          <a:prstGeom prst="rect">
            <a:avLst/>
          </a:prstGeom>
          <a:noFill/>
        </p:spPr>
        <p:txBody>
          <a:bodyPr wrap="square" rtlCol="0">
            <a:spAutoFit/>
          </a:bodyPr>
          <a:lstStyle/>
          <a:p>
            <a:r>
              <a:rPr lang="en-US" sz="1400" b="1" dirty="0">
                <a:solidFill>
                  <a:prstClr val="white"/>
                </a:solidFill>
                <a:latin typeface="Calibri" panose="020F0502020204030204" pitchFamily="34" charset="0"/>
                <a:ea typeface="Verdana" panose="020B0604030504040204" pitchFamily="34" charset="0"/>
                <a:cs typeface="Calibri" panose="020F0502020204030204" pitchFamily="34" charset="0"/>
              </a:rPr>
              <a:t>U.S. Department of Commerce · National Telecommunications and Information Administration</a:t>
            </a:r>
          </a:p>
        </p:txBody>
      </p:sp>
    </p:spTree>
    <p:extLst>
      <p:ext uri="{BB962C8B-B14F-4D97-AF65-F5344CB8AC3E}">
        <p14:creationId xmlns:p14="http://schemas.microsoft.com/office/powerpoint/2010/main" val="333744577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ntact Info Layout">
    <p:spTree>
      <p:nvGrpSpPr>
        <p:cNvPr id="1" name=""/>
        <p:cNvGrpSpPr/>
        <p:nvPr/>
      </p:nvGrpSpPr>
      <p:grpSpPr>
        <a:xfrm>
          <a:off x="0" y="0"/>
          <a:ext cx="0" cy="0"/>
          <a:chOff x="0" y="0"/>
          <a:chExt cx="0" cy="0"/>
        </a:xfrm>
      </p:grpSpPr>
      <p:sp>
        <p:nvSpPr>
          <p:cNvPr id="4" name="Text Placeholder 15"/>
          <p:cNvSpPr>
            <a:spLocks noGrp="1"/>
          </p:cNvSpPr>
          <p:nvPr>
            <p:ph type="body" sz="quarter" idx="15" hasCustomPrompt="1"/>
          </p:nvPr>
        </p:nvSpPr>
        <p:spPr>
          <a:xfrm>
            <a:off x="1981200" y="914400"/>
            <a:ext cx="4963172" cy="1981200"/>
          </a:xfrm>
          <a:prstGeom prst="rect">
            <a:avLst/>
          </a:prstGeom>
        </p:spPr>
        <p:txBody>
          <a:bodyPr>
            <a:noAutofit/>
          </a:bodyPr>
          <a:lstStyle>
            <a:lvl1pPr marL="0" indent="0" algn="ctr">
              <a:buNone/>
              <a:defRPr sz="2800" baseline="0">
                <a:latin typeface="Calibri" panose="020F0502020204030204" pitchFamily="34" charset="0"/>
              </a:defRPr>
            </a:lvl1pPr>
          </a:lstStyle>
          <a:p>
            <a:pPr lvl="0"/>
            <a:r>
              <a:rPr lang="en-US" dirty="0"/>
              <a:t>[Contact Information]</a:t>
            </a:r>
          </a:p>
        </p:txBody>
      </p:sp>
      <p:sp>
        <p:nvSpPr>
          <p:cNvPr id="5" name="TextBox 4"/>
          <p:cNvSpPr txBox="1"/>
          <p:nvPr userDrawn="1"/>
        </p:nvSpPr>
        <p:spPr>
          <a:xfrm>
            <a:off x="5022171" y="4114800"/>
            <a:ext cx="4121829" cy="400110"/>
          </a:xfrm>
          <a:prstGeom prst="rect">
            <a:avLst/>
          </a:prstGeom>
          <a:noFill/>
        </p:spPr>
        <p:txBody>
          <a:bodyPr wrap="square" rtlCol="0">
            <a:spAutoFit/>
          </a:bodyPr>
          <a:lstStyle/>
          <a:p>
            <a:r>
              <a:rPr lang="en-US" sz="2000" b="1" dirty="0">
                <a:solidFill>
                  <a:prstClr val="black"/>
                </a:solidFill>
                <a:ea typeface="Verdana" panose="020B0604030504040204" pitchFamily="34" charset="0"/>
                <a:cs typeface="Verdana" panose="020B0604030504040204" pitchFamily="34" charset="0"/>
              </a:rPr>
              <a:t>Website: NTIA.GOV </a:t>
            </a:r>
          </a:p>
        </p:txBody>
      </p:sp>
      <p:sp>
        <p:nvSpPr>
          <p:cNvPr id="6" name="TextBox 5"/>
          <p:cNvSpPr txBox="1"/>
          <p:nvPr userDrawn="1"/>
        </p:nvSpPr>
        <p:spPr>
          <a:xfrm>
            <a:off x="5022171" y="4514910"/>
            <a:ext cx="2888571" cy="400110"/>
          </a:xfrm>
          <a:prstGeom prst="rect">
            <a:avLst/>
          </a:prstGeom>
          <a:noFill/>
        </p:spPr>
        <p:txBody>
          <a:bodyPr wrap="square" rtlCol="0">
            <a:spAutoFit/>
          </a:bodyPr>
          <a:lstStyle/>
          <a:p>
            <a:r>
              <a:rPr lang="en-US" sz="2000" b="1" dirty="0">
                <a:solidFill>
                  <a:prstClr val="black"/>
                </a:solidFill>
                <a:ea typeface="Verdana" panose="020B0604030504040204" pitchFamily="34" charset="0"/>
                <a:cs typeface="Verdana" panose="020B0604030504040204" pitchFamily="34" charset="0"/>
              </a:rPr>
              <a:t>Twitter: @</a:t>
            </a:r>
            <a:r>
              <a:rPr lang="en-US" sz="2000" b="1" dirty="0" err="1">
                <a:solidFill>
                  <a:prstClr val="black"/>
                </a:solidFill>
                <a:ea typeface="Verdana" panose="020B0604030504040204" pitchFamily="34" charset="0"/>
                <a:cs typeface="Verdana" panose="020B0604030504040204" pitchFamily="34" charset="0"/>
              </a:rPr>
              <a:t>NTIAgov</a:t>
            </a:r>
            <a:endParaRPr lang="en-US" sz="2000" b="1" dirty="0">
              <a:solidFill>
                <a:prstClr val="black"/>
              </a:solidFill>
              <a:ea typeface="Verdana" panose="020B0604030504040204" pitchFamily="34" charset="0"/>
              <a:cs typeface="Verdana" panose="020B0604030504040204" pitchFamily="34" charset="0"/>
            </a:endParaRPr>
          </a:p>
        </p:txBody>
      </p:sp>
      <p:sp>
        <p:nvSpPr>
          <p:cNvPr id="8" name="TextBox 7"/>
          <p:cNvSpPr txBox="1"/>
          <p:nvPr userDrawn="1"/>
        </p:nvSpPr>
        <p:spPr>
          <a:xfrm>
            <a:off x="5022171" y="4915020"/>
            <a:ext cx="3844402" cy="400110"/>
          </a:xfrm>
          <a:prstGeom prst="rect">
            <a:avLst/>
          </a:prstGeom>
          <a:noFill/>
        </p:spPr>
        <p:txBody>
          <a:bodyPr wrap="square" rtlCol="0">
            <a:spAutoFit/>
          </a:bodyPr>
          <a:lstStyle/>
          <a:p>
            <a:r>
              <a:rPr lang="en-US" sz="2000" b="1" dirty="0">
                <a:solidFill>
                  <a:prstClr val="black"/>
                </a:solidFill>
                <a:ea typeface="Verdana" panose="020B0604030504040204" pitchFamily="34" charset="0"/>
                <a:cs typeface="Verdana" panose="020B0604030504040204" pitchFamily="34" charset="0"/>
              </a:rPr>
              <a:t>Facebook: Facebook.com/</a:t>
            </a:r>
            <a:r>
              <a:rPr lang="en-US" sz="2000" b="1" dirty="0" err="1">
                <a:solidFill>
                  <a:prstClr val="black"/>
                </a:solidFill>
                <a:ea typeface="Verdana" panose="020B0604030504040204" pitchFamily="34" charset="0"/>
                <a:cs typeface="Verdana" panose="020B0604030504040204" pitchFamily="34" charset="0"/>
              </a:rPr>
              <a:t>NTIAgov</a:t>
            </a:r>
            <a:endParaRPr lang="en-US" sz="2000" b="1" dirty="0">
              <a:solidFill>
                <a:prstClr val="black"/>
              </a:solidFill>
              <a:ea typeface="Verdana" panose="020B0604030504040204" pitchFamily="34" charset="0"/>
              <a:cs typeface="Verdana" panose="020B060403050404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3737427"/>
            <a:ext cx="2022492" cy="1955076"/>
          </a:xfrm>
          <a:prstGeom prst="rect">
            <a:avLst/>
          </a:prstGeom>
        </p:spPr>
      </p:pic>
    </p:spTree>
    <p:extLst>
      <p:ext uri="{BB962C8B-B14F-4D97-AF65-F5344CB8AC3E}">
        <p14:creationId xmlns:p14="http://schemas.microsoft.com/office/powerpoint/2010/main" val="86467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44865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1.bin"/><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2.bin"/><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lstStyle/>
          <a:p>
            <a:r>
              <a:rPr lang="en-US" sz="3000" b="1" dirty="0">
                <a:latin typeface="+mn-lt"/>
                <a:cs typeface="Times New Roman" panose="02020603050405020304" pitchFamily="18" charset="0"/>
              </a:rPr>
              <a:t>Spectrum Management Tools: Radio Regulations and Table of Frequency Allocations</a:t>
            </a:r>
            <a:endParaRPr lang="en-US" sz="3000" dirty="0">
              <a:latin typeface="+mn-lt"/>
              <a:cs typeface="Times New Roman" panose="02020603050405020304" pitchFamily="18" charset="0"/>
            </a:endParaRPr>
          </a:p>
        </p:txBody>
      </p:sp>
      <p:sp>
        <p:nvSpPr>
          <p:cNvPr id="3" name="Text Placeholder 2"/>
          <p:cNvSpPr>
            <a:spLocks noGrp="1"/>
          </p:cNvSpPr>
          <p:nvPr>
            <p:ph type="body" sz="quarter" idx="13"/>
          </p:nvPr>
        </p:nvSpPr>
        <p:spPr>
          <a:xfrm>
            <a:off x="609600" y="4343400"/>
            <a:ext cx="7467600" cy="2040467"/>
          </a:xfrm>
        </p:spPr>
        <p:txBody>
          <a:bodyPr/>
          <a:lstStyle/>
          <a:p>
            <a:pPr algn="l">
              <a:spcBef>
                <a:spcPts val="0"/>
              </a:spcBef>
            </a:pPr>
            <a:r>
              <a:rPr lang="en-US" sz="2000" dirty="0"/>
              <a:t>Dr. LiChing Sung</a:t>
            </a:r>
          </a:p>
          <a:p>
            <a:pPr algn="l">
              <a:spcBef>
                <a:spcPts val="0"/>
              </a:spcBef>
            </a:pPr>
            <a:r>
              <a:rPr lang="en-US" sz="2000" dirty="0"/>
              <a:t>Spectrum Affairs and Information Division</a:t>
            </a:r>
          </a:p>
          <a:p>
            <a:pPr algn="l">
              <a:spcBef>
                <a:spcPts val="0"/>
              </a:spcBef>
            </a:pPr>
            <a:r>
              <a:rPr lang="en-US" sz="2000" dirty="0"/>
              <a:t>Office of Spectrum Management</a:t>
            </a:r>
          </a:p>
          <a:p>
            <a:pPr algn="l">
              <a:spcBef>
                <a:spcPts val="0"/>
              </a:spcBef>
            </a:pPr>
            <a:r>
              <a:rPr lang="en-US" sz="2000" dirty="0"/>
              <a:t>National Telecommunications and Information  Administration</a:t>
            </a:r>
          </a:p>
          <a:p>
            <a:pPr algn="l">
              <a:spcBef>
                <a:spcPts val="0"/>
              </a:spcBef>
            </a:pPr>
            <a:r>
              <a:rPr lang="en-US" sz="2000"/>
              <a:t>lsung@</a:t>
            </a:r>
            <a:r>
              <a:rPr lang="en-US" sz="2000" dirty="0"/>
              <a:t>ntia.gov</a:t>
            </a:r>
          </a:p>
          <a:p>
            <a:endParaRPr lang="en-US" sz="2400" b="1" dirty="0">
              <a:latin typeface="+mn-lt"/>
              <a:cs typeface="Times New Roman" panose="02020603050405020304" pitchFamily="18" charset="0"/>
            </a:endParaRPr>
          </a:p>
        </p:txBody>
      </p:sp>
    </p:spTree>
    <p:extLst>
      <p:ext uri="{BB962C8B-B14F-4D97-AF65-F5344CB8AC3E}">
        <p14:creationId xmlns:p14="http://schemas.microsoft.com/office/powerpoint/2010/main" val="400991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685800"/>
          </a:xfrm>
        </p:spPr>
        <p:txBody>
          <a:bodyPr/>
          <a:lstStyle/>
          <a:p>
            <a:r>
              <a:rPr lang="en-US" b="1" dirty="0"/>
              <a:t>Spectrum Apportionment Definitions </a:t>
            </a:r>
          </a:p>
        </p:txBody>
      </p:sp>
      <p:sp>
        <p:nvSpPr>
          <p:cNvPr id="3" name="Slide Number Placeholder 2"/>
          <p:cNvSpPr>
            <a:spLocks noGrp="1"/>
          </p:cNvSpPr>
          <p:nvPr>
            <p:ph type="sldNum" sz="quarter" idx="4"/>
          </p:nvPr>
        </p:nvSpPr>
        <p:spPr/>
        <p:txBody>
          <a:bodyPr/>
          <a:lstStyle/>
          <a:p>
            <a:fld id="{C4E3D097-A581-4933-943F-92A622067F56}" type="slidenum">
              <a:rPr lang="en-US" smtClean="0"/>
              <a:t>10</a:t>
            </a:fld>
            <a:endParaRPr lang="en-US" dirty="0"/>
          </a:p>
        </p:txBody>
      </p:sp>
      <p:sp>
        <p:nvSpPr>
          <p:cNvPr id="4" name="Text Placeholder 3"/>
          <p:cNvSpPr>
            <a:spLocks noGrp="1"/>
          </p:cNvSpPr>
          <p:nvPr>
            <p:ph type="body" sz="quarter" idx="10"/>
          </p:nvPr>
        </p:nvSpPr>
        <p:spPr>
          <a:xfrm>
            <a:off x="609600" y="1524000"/>
            <a:ext cx="8001000" cy="3962400"/>
          </a:xfrm>
        </p:spPr>
        <p:txBody>
          <a:bodyPr>
            <a:noAutofit/>
          </a:bodyPr>
          <a:lstStyle/>
          <a:p>
            <a:pPr>
              <a:spcAft>
                <a:spcPts val="600"/>
              </a:spcAft>
            </a:pPr>
            <a:r>
              <a:rPr lang="en-US" sz="2400" b="1" i="1" u="sng" dirty="0"/>
              <a:t>Allocation</a:t>
            </a:r>
            <a:r>
              <a:rPr lang="en-US" sz="2400" b="1" dirty="0"/>
              <a:t> – (of a frequency band): Entry in the Table of    Frequency Allocations of a given frequency band for the purpose of its use by one or more </a:t>
            </a:r>
            <a:r>
              <a:rPr lang="en-US" sz="2400" b="1" dirty="0" err="1"/>
              <a:t>radiocommunication</a:t>
            </a:r>
            <a:r>
              <a:rPr lang="en-US" sz="2400" b="1" dirty="0"/>
              <a:t> services. (RR)</a:t>
            </a:r>
          </a:p>
          <a:p>
            <a:pPr>
              <a:spcAft>
                <a:spcPts val="600"/>
              </a:spcAft>
            </a:pPr>
            <a:r>
              <a:rPr lang="en-US" sz="2400" dirty="0"/>
              <a:t> </a:t>
            </a:r>
            <a:r>
              <a:rPr lang="en-US" sz="2400" b="1" i="1" u="sng" dirty="0"/>
              <a:t>Allotment</a:t>
            </a:r>
            <a:r>
              <a:rPr lang="en-US" sz="2400" b="1" dirty="0"/>
              <a:t> – (of a radio frequency or radio frequency channel): Entry of a designated frequency channel in an agreed plan. (RR)</a:t>
            </a:r>
          </a:p>
          <a:p>
            <a:pPr>
              <a:spcAft>
                <a:spcPts val="600"/>
              </a:spcAft>
            </a:pPr>
            <a:r>
              <a:rPr lang="en-US" sz="2400" b="1" dirty="0"/>
              <a:t> </a:t>
            </a:r>
            <a:r>
              <a:rPr lang="en-US" sz="2400" b="1" i="1" u="sng" dirty="0"/>
              <a:t>Assignment</a:t>
            </a:r>
            <a:r>
              <a:rPr lang="en-US" sz="2400" b="1" dirty="0"/>
              <a:t> – (of a radio frequency or radio frequency channel): Authorization given for a radio station to use a radio frequency or a radio frequency channel under specified conditions. (RR)</a:t>
            </a:r>
            <a:endParaRPr lang="en-US" sz="2400" dirty="0"/>
          </a:p>
          <a:p>
            <a:pPr marL="0" indent="0">
              <a:buNone/>
            </a:pPr>
            <a:r>
              <a:rPr lang="en-US" sz="2400" dirty="0"/>
              <a:t> </a:t>
            </a:r>
          </a:p>
          <a:p>
            <a:endParaRPr lang="en-US" sz="2400" dirty="0"/>
          </a:p>
        </p:txBody>
      </p:sp>
    </p:spTree>
    <p:extLst>
      <p:ext uri="{BB962C8B-B14F-4D97-AF65-F5344CB8AC3E}">
        <p14:creationId xmlns:p14="http://schemas.microsoft.com/office/powerpoint/2010/main" val="24556507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676400"/>
            <a:ext cx="7873193" cy="4154984"/>
          </a:xfrm>
          <a:prstGeom prst="rect">
            <a:avLst/>
          </a:prstGeom>
          <a:noFill/>
        </p:spPr>
        <p:txBody>
          <a:bodyPr wrap="square" rtlCol="0">
            <a:spAutoFit/>
          </a:bodyPr>
          <a:lstStyle/>
          <a:p>
            <a:pPr marL="342900" indent="-342900">
              <a:buFont typeface="Arial" panose="020B0604020202020204" pitchFamily="34" charset="0"/>
              <a:buChar char="•"/>
            </a:pPr>
            <a:r>
              <a:rPr lang="en-US" sz="2800" dirty="0"/>
              <a:t>Allocation and regulation of </a:t>
            </a:r>
            <a:r>
              <a:rPr lang="en-US" sz="2800" dirty="0">
                <a:cs typeface="Times New Roman" panose="02020603050405020304" pitchFamily="18" charset="0"/>
              </a:rPr>
              <a:t>the radio frequency (RF) portion of the electromagnetic spectrum</a:t>
            </a:r>
          </a:p>
          <a:p>
            <a:pPr marL="914400" lvl="1" indent="-457200">
              <a:buFont typeface="Calibri" panose="020F0502020204030204" pitchFamily="34" charset="0"/>
              <a:buChar char="̶"/>
            </a:pPr>
            <a:r>
              <a:rPr lang="en-US" sz="2800" dirty="0">
                <a:cs typeface="Times New Roman" panose="02020603050405020304" pitchFamily="18" charset="0"/>
              </a:rPr>
              <a:t>RF ranges from 3 Hz to 3000 GHz (3 THz)</a:t>
            </a:r>
          </a:p>
          <a:p>
            <a:pPr marL="342900" indent="-342900">
              <a:buFont typeface="Arial" panose="020B0604020202020204" pitchFamily="34" charset="0"/>
              <a:buChar char="•"/>
            </a:pPr>
            <a:r>
              <a:rPr lang="en-US" sz="2800" dirty="0">
                <a:cs typeface="Times New Roman" panose="02020603050405020304" pitchFamily="18" charset="0"/>
              </a:rPr>
              <a:t>Allocated radio spectrum: </a:t>
            </a:r>
            <a:r>
              <a:rPr lang="en-US" sz="2800" b="1" dirty="0">
                <a:cs typeface="Times New Roman" panose="02020603050405020304" pitchFamily="18" charset="0"/>
              </a:rPr>
              <a:t>8.3 kHz - 275 GHz</a:t>
            </a:r>
          </a:p>
          <a:p>
            <a:pPr marL="914400" lvl="1" indent="-457200">
              <a:buFont typeface="Calibri" panose="020F0502020204030204" pitchFamily="34" charset="0"/>
              <a:buChar char="̶"/>
            </a:pPr>
            <a:r>
              <a:rPr lang="en-US" sz="2000" dirty="0">
                <a:latin typeface="Calibri" panose="020F0502020204030204" pitchFamily="34" charset="0"/>
                <a:cs typeface="Times New Roman" panose="02020603050405020304" pitchFamily="18" charset="0"/>
              </a:rPr>
              <a:t>Use of </a:t>
            </a:r>
            <a:r>
              <a:rPr lang="en-GB" sz="2000" dirty="0"/>
              <a:t>275-1000 GHz for passive services is subject to No. </a:t>
            </a:r>
            <a:r>
              <a:rPr lang="en-GB" sz="2000" b="1" dirty="0"/>
              <a:t>5.565</a:t>
            </a:r>
          </a:p>
          <a:p>
            <a:pPr marL="914400" lvl="1" indent="-457200">
              <a:buFont typeface="Calibri" panose="020F0502020204030204" pitchFamily="34" charset="0"/>
              <a:buChar char="̶"/>
            </a:pPr>
            <a:r>
              <a:rPr lang="en-GB" sz="2000" dirty="0">
                <a:cs typeface="Times New Roman" panose="02020603050405020304" pitchFamily="18" charset="0"/>
              </a:rPr>
              <a:t>Use of 275-450 MHz for active services is subject to No. </a:t>
            </a:r>
            <a:r>
              <a:rPr lang="en-GB" sz="2000" b="1" dirty="0">
                <a:cs typeface="Times New Roman" panose="02020603050405020304" pitchFamily="18" charset="0"/>
              </a:rPr>
              <a:t>5.564A</a:t>
            </a:r>
            <a:endParaRPr lang="en-US" sz="2000" b="1" dirty="0">
              <a:cs typeface="Times New Roman" panose="02020603050405020304" pitchFamily="18" charset="0"/>
            </a:endParaRPr>
          </a:p>
          <a:p>
            <a:pPr marL="342900" indent="-342900">
              <a:buFont typeface="Arial" panose="020B0604020202020204" pitchFamily="34" charset="0"/>
              <a:buChar char="•"/>
            </a:pPr>
            <a:r>
              <a:rPr lang="en-US" sz="2800" dirty="0">
                <a:cs typeface="Times New Roman" panose="02020603050405020304" pitchFamily="18" charset="0"/>
              </a:rPr>
              <a:t>Allocations are made </a:t>
            </a:r>
            <a:r>
              <a:rPr lang="en-US" sz="2800" b="1" dirty="0">
                <a:cs typeface="Times New Roman" panose="02020603050405020304" pitchFamily="18" charset="0"/>
              </a:rPr>
              <a:t>to </a:t>
            </a:r>
            <a:r>
              <a:rPr lang="en-US" sz="2800" b="1" dirty="0" err="1">
                <a:cs typeface="Times New Roman" panose="02020603050405020304" pitchFamily="18" charset="0"/>
              </a:rPr>
              <a:t>radiommunication</a:t>
            </a:r>
            <a:r>
              <a:rPr lang="en-US" sz="2800" b="1" dirty="0">
                <a:cs typeface="Times New Roman" panose="02020603050405020304" pitchFamily="18" charset="0"/>
              </a:rPr>
              <a:t> services</a:t>
            </a:r>
            <a:r>
              <a:rPr lang="en-US" sz="2800" dirty="0">
                <a:cs typeface="Times New Roman" panose="02020603050405020304" pitchFamily="18" charset="0"/>
              </a:rPr>
              <a:t> defined in RR Article 1</a:t>
            </a:r>
          </a:p>
          <a:p>
            <a:pPr marL="342900" indent="-342900">
              <a:buFont typeface="Arial" panose="020B0604020202020204" pitchFamily="34" charset="0"/>
              <a:buChar char="•"/>
            </a:pPr>
            <a:r>
              <a:rPr lang="en-US" sz="2800" dirty="0"/>
              <a:t>Frequency bands are allocated to different services either </a:t>
            </a:r>
            <a:r>
              <a:rPr lang="en-US" sz="2800" i="1" dirty="0"/>
              <a:t>worldwide</a:t>
            </a:r>
            <a:r>
              <a:rPr lang="en-US" sz="2800" dirty="0"/>
              <a:t> or </a:t>
            </a:r>
            <a:r>
              <a:rPr lang="en-US" sz="2800" i="1" dirty="0"/>
              <a:t>regionally</a:t>
            </a:r>
          </a:p>
        </p:txBody>
      </p:sp>
      <p:sp>
        <p:nvSpPr>
          <p:cNvPr id="3" name="TextBox 2"/>
          <p:cNvSpPr txBox="1"/>
          <p:nvPr/>
        </p:nvSpPr>
        <p:spPr>
          <a:xfrm>
            <a:off x="0" y="329625"/>
            <a:ext cx="9144000" cy="646331"/>
          </a:xfrm>
          <a:prstGeom prst="rect">
            <a:avLst/>
          </a:prstGeom>
          <a:noFill/>
        </p:spPr>
        <p:txBody>
          <a:bodyPr wrap="square" rtlCol="0">
            <a:spAutoFit/>
          </a:bodyPr>
          <a:lstStyle/>
          <a:p>
            <a:pPr algn="ctr"/>
            <a:r>
              <a:rPr lang="en-US" sz="3600" b="1" dirty="0">
                <a:latin typeface="Calibri" panose="020F0502020204030204" pitchFamily="34" charset="0"/>
                <a:cs typeface="Times New Roman" panose="02020603050405020304" pitchFamily="18" charset="0"/>
              </a:rPr>
              <a:t>Frequency Allocations</a:t>
            </a:r>
          </a:p>
        </p:txBody>
      </p:sp>
      <p:sp>
        <p:nvSpPr>
          <p:cNvPr id="6" name="Slide Number Placeholder 5"/>
          <p:cNvSpPr>
            <a:spLocks noGrp="1"/>
          </p:cNvSpPr>
          <p:nvPr>
            <p:ph type="sldNum" sz="quarter" idx="12"/>
          </p:nvPr>
        </p:nvSpPr>
        <p:spPr/>
        <p:txBody>
          <a:bodyPr/>
          <a:lstStyle/>
          <a:p>
            <a:pPr>
              <a:defRPr/>
            </a:pPr>
            <a:fld id="{95A1F2EB-936B-4A1D-B0B4-9B335BDEC132}"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3498927725"/>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685800"/>
          </a:xfrm>
        </p:spPr>
        <p:txBody>
          <a:bodyPr/>
          <a:lstStyle/>
          <a:p>
            <a:r>
              <a:rPr lang="en-US" b="1" dirty="0"/>
              <a:t>ITU Regions</a:t>
            </a:r>
          </a:p>
        </p:txBody>
      </p:sp>
      <p:sp>
        <p:nvSpPr>
          <p:cNvPr id="3" name="Slide Number Placeholder 2"/>
          <p:cNvSpPr>
            <a:spLocks noGrp="1"/>
          </p:cNvSpPr>
          <p:nvPr>
            <p:ph type="sldNum" sz="quarter" idx="4"/>
          </p:nvPr>
        </p:nvSpPr>
        <p:spPr/>
        <p:txBody>
          <a:bodyPr/>
          <a:lstStyle/>
          <a:p>
            <a:fld id="{C4E3D097-A581-4933-943F-92A622067F56}" type="slidenum">
              <a:rPr lang="en-US" smtClean="0"/>
              <a:t>12</a:t>
            </a:fld>
            <a:endParaRPr lang="en-US" dirty="0"/>
          </a:p>
        </p:txBody>
      </p:sp>
      <p:sp>
        <p:nvSpPr>
          <p:cNvPr id="4" name="Text Placeholder 3"/>
          <p:cNvSpPr>
            <a:spLocks noGrp="1"/>
          </p:cNvSpPr>
          <p:nvPr>
            <p:ph type="body" sz="quarter" idx="10"/>
          </p:nvPr>
        </p:nvSpPr>
        <p:spPr/>
        <p:txBody>
          <a:bodyPr/>
          <a:lstStyle/>
          <a:p>
            <a:pPr marL="0" indent="0">
              <a:buNone/>
            </a:pPr>
            <a:endParaRPr lang="en-US" dirty="0"/>
          </a:p>
        </p:txBody>
      </p:sp>
      <p:pic>
        <p:nvPicPr>
          <p:cNvPr id="6" name="Picture 2" descr="C:\Users\Owner\Desktop\Fred_AACC  2015\Photos\Capture ITU Regions N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66800"/>
            <a:ext cx="91440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911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Principle of Precedence</a:t>
            </a:r>
          </a:p>
        </p:txBody>
      </p:sp>
      <p:sp>
        <p:nvSpPr>
          <p:cNvPr id="3" name="Slide Number Placeholder 2"/>
          <p:cNvSpPr>
            <a:spLocks noGrp="1"/>
          </p:cNvSpPr>
          <p:nvPr>
            <p:ph type="sldNum" sz="quarter" idx="4"/>
          </p:nvPr>
        </p:nvSpPr>
        <p:spPr/>
        <p:txBody>
          <a:bodyPr/>
          <a:lstStyle/>
          <a:p>
            <a:fld id="{C4E3D097-A581-4933-943F-92A622067F56}" type="slidenum">
              <a:rPr lang="en-US" smtClean="0"/>
              <a:t>13</a:t>
            </a:fld>
            <a:endParaRPr lang="en-US" dirty="0"/>
          </a:p>
        </p:txBody>
      </p:sp>
      <p:sp>
        <p:nvSpPr>
          <p:cNvPr id="4" name="Text Placeholder 3"/>
          <p:cNvSpPr>
            <a:spLocks noGrp="1"/>
          </p:cNvSpPr>
          <p:nvPr>
            <p:ph type="body" sz="quarter" idx="10"/>
          </p:nvPr>
        </p:nvSpPr>
        <p:spPr>
          <a:xfrm>
            <a:off x="685800" y="1600200"/>
            <a:ext cx="7620000" cy="2514600"/>
          </a:xfrm>
        </p:spPr>
        <p:txBody>
          <a:bodyPr>
            <a:normAutofit lnSpcReduction="10000"/>
          </a:bodyPr>
          <a:lstStyle/>
          <a:p>
            <a:pPr marL="0" indent="0" algn="ctr">
              <a:buNone/>
            </a:pPr>
            <a:r>
              <a:rPr lang="en-US" dirty="0">
                <a:solidFill>
                  <a:schemeClr val="tx2"/>
                </a:solidFill>
                <a:latin typeface="Britannic Bold" panose="020B0903060703020204" pitchFamily="34" charset="0"/>
              </a:rPr>
              <a:t>New uses must avoid causing harmful interference to the services provided by stations using frequencies assigned to them in accordance with the RR and recorded favorably in the MIFR.</a:t>
            </a:r>
          </a:p>
        </p:txBody>
      </p:sp>
      <p:sp>
        <p:nvSpPr>
          <p:cNvPr id="5" name="TextBox 4"/>
          <p:cNvSpPr txBox="1"/>
          <p:nvPr/>
        </p:nvSpPr>
        <p:spPr>
          <a:xfrm>
            <a:off x="838200" y="3895635"/>
            <a:ext cx="7543800" cy="1200329"/>
          </a:xfrm>
          <a:prstGeom prst="rect">
            <a:avLst/>
          </a:prstGeom>
          <a:noFill/>
        </p:spPr>
        <p:txBody>
          <a:bodyPr wrap="square" rtlCol="0">
            <a:spAutoFit/>
          </a:bodyPr>
          <a:lstStyle/>
          <a:p>
            <a:r>
              <a:rPr lang="en-US" sz="2400" dirty="0"/>
              <a:t>In other words, new uses should enter a band in a way that does not cause harmful interference to existing  services that are operating in accordance with the RR.</a:t>
            </a:r>
          </a:p>
        </p:txBody>
      </p:sp>
      <p:sp>
        <p:nvSpPr>
          <p:cNvPr id="6" name="TextBox 5">
            <a:extLst>
              <a:ext uri="{FF2B5EF4-FFF2-40B4-BE49-F238E27FC236}">
                <a16:creationId xmlns:a16="http://schemas.microsoft.com/office/drawing/2014/main" id="{DBBF73E4-DF63-A6FC-3961-80C6226C5FA3}"/>
              </a:ext>
            </a:extLst>
          </p:cNvPr>
          <p:cNvSpPr txBox="1"/>
          <p:nvPr/>
        </p:nvSpPr>
        <p:spPr>
          <a:xfrm>
            <a:off x="876300" y="5086439"/>
            <a:ext cx="6858000" cy="830997"/>
          </a:xfrm>
          <a:prstGeom prst="rect">
            <a:avLst/>
          </a:prstGeom>
          <a:noFill/>
        </p:spPr>
        <p:txBody>
          <a:bodyPr wrap="square" rtlCol="0">
            <a:spAutoFit/>
          </a:bodyPr>
          <a:lstStyle/>
          <a:p>
            <a:r>
              <a:rPr lang="en-US" sz="2400" dirty="0"/>
              <a:t>RR </a:t>
            </a:r>
            <a:r>
              <a:rPr lang="en-US" sz="2400" b="1" dirty="0"/>
              <a:t>4.4</a:t>
            </a:r>
            <a:r>
              <a:rPr lang="en-US" sz="2400" dirty="0"/>
              <a:t> allows countries to operate non-conforming assignments on a non-interference basis (</a:t>
            </a:r>
            <a:r>
              <a:rPr lang="en-US" sz="2400" b="1" dirty="0"/>
              <a:t>NIB</a:t>
            </a:r>
            <a:r>
              <a:rPr lang="en-US" sz="2400" dirty="0"/>
              <a:t>)</a:t>
            </a:r>
          </a:p>
        </p:txBody>
      </p:sp>
    </p:spTree>
    <p:extLst>
      <p:ext uri="{BB962C8B-B14F-4D97-AF65-F5344CB8AC3E}">
        <p14:creationId xmlns:p14="http://schemas.microsoft.com/office/powerpoint/2010/main" val="4187545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685800"/>
          </a:xfrm>
        </p:spPr>
        <p:txBody>
          <a:bodyPr/>
          <a:lstStyle/>
          <a:p>
            <a:r>
              <a:rPr lang="en-US" b="1" dirty="0"/>
              <a:t>Partial List of </a:t>
            </a:r>
            <a:br>
              <a:rPr lang="en-US" b="1" dirty="0"/>
            </a:br>
            <a:r>
              <a:rPr lang="en-US" b="1" dirty="0" err="1"/>
              <a:t>Radiocommunication</a:t>
            </a:r>
            <a:r>
              <a:rPr lang="en-US" b="1" dirty="0"/>
              <a:t> Services</a:t>
            </a:r>
          </a:p>
        </p:txBody>
      </p:sp>
      <p:sp>
        <p:nvSpPr>
          <p:cNvPr id="3" name="Slide Number Placeholder 2"/>
          <p:cNvSpPr>
            <a:spLocks noGrp="1"/>
          </p:cNvSpPr>
          <p:nvPr>
            <p:ph type="sldNum" sz="quarter" idx="4"/>
          </p:nvPr>
        </p:nvSpPr>
        <p:spPr/>
        <p:txBody>
          <a:bodyPr/>
          <a:lstStyle/>
          <a:p>
            <a:fld id="{C4E3D097-A581-4933-943F-92A622067F56}" type="slidenum">
              <a:rPr lang="en-US" smtClean="0"/>
              <a:t>14</a:t>
            </a:fld>
            <a:endParaRPr lang="en-US" dirty="0"/>
          </a:p>
        </p:txBody>
      </p:sp>
      <p:sp>
        <p:nvSpPr>
          <p:cNvPr id="4" name="Text Placeholder 3"/>
          <p:cNvSpPr>
            <a:spLocks noGrp="1"/>
          </p:cNvSpPr>
          <p:nvPr>
            <p:ph type="body" sz="quarter" idx="10"/>
          </p:nvPr>
        </p:nvSpPr>
        <p:spPr>
          <a:xfrm>
            <a:off x="457200" y="1295400"/>
            <a:ext cx="3352800" cy="4648200"/>
          </a:xfrm>
        </p:spPr>
        <p:txBody>
          <a:bodyPr>
            <a:normAutofit fontScale="47500" lnSpcReduction="20000"/>
          </a:bodyPr>
          <a:lstStyle/>
          <a:p>
            <a:pPr marL="0" indent="0">
              <a:buNone/>
            </a:pPr>
            <a:r>
              <a:rPr lang="en-US" sz="3400" dirty="0"/>
              <a:t>Amateur service (AS)</a:t>
            </a:r>
          </a:p>
          <a:p>
            <a:pPr marL="0" indent="0">
              <a:buNone/>
            </a:pPr>
            <a:r>
              <a:rPr lang="en-US" sz="3400" dirty="0"/>
              <a:t>fixed service (FS)</a:t>
            </a:r>
          </a:p>
          <a:p>
            <a:pPr marL="0" indent="0">
              <a:buNone/>
            </a:pPr>
            <a:r>
              <a:rPr lang="en-US" sz="3400" dirty="0"/>
              <a:t>fixed-satellite service (FSS)</a:t>
            </a:r>
          </a:p>
          <a:p>
            <a:pPr marL="0" indent="0">
              <a:buNone/>
            </a:pPr>
            <a:r>
              <a:rPr lang="en-US" sz="3400" dirty="0"/>
              <a:t>inter-satellite service</a:t>
            </a:r>
          </a:p>
          <a:p>
            <a:pPr marL="0" indent="0">
              <a:buNone/>
            </a:pPr>
            <a:r>
              <a:rPr lang="en-US" sz="3400" dirty="0"/>
              <a:t>space operation service (SRS)</a:t>
            </a:r>
          </a:p>
          <a:p>
            <a:pPr marL="0" indent="0">
              <a:buNone/>
            </a:pPr>
            <a:r>
              <a:rPr lang="en-US" sz="3400" dirty="0"/>
              <a:t>mobile service (MS)</a:t>
            </a:r>
          </a:p>
          <a:p>
            <a:pPr marL="0" indent="0">
              <a:buNone/>
            </a:pPr>
            <a:r>
              <a:rPr lang="en-US" sz="3400" dirty="0"/>
              <a:t>mobile-satellite service (MSS)</a:t>
            </a:r>
          </a:p>
          <a:p>
            <a:pPr marL="0" indent="0">
              <a:buNone/>
            </a:pPr>
            <a:r>
              <a:rPr lang="en-US" sz="3400" dirty="0"/>
              <a:t>land mobile service (LMS)</a:t>
            </a:r>
          </a:p>
          <a:p>
            <a:pPr marL="0" indent="0">
              <a:buNone/>
            </a:pPr>
            <a:r>
              <a:rPr lang="en-US" sz="3400" dirty="0"/>
              <a:t>land mobile-satellite service (LMSS)</a:t>
            </a:r>
          </a:p>
          <a:p>
            <a:pPr marL="0" indent="0">
              <a:buNone/>
            </a:pPr>
            <a:r>
              <a:rPr lang="en-US" sz="3400" dirty="0"/>
              <a:t>maritime mobile service (MMS)</a:t>
            </a:r>
          </a:p>
          <a:p>
            <a:pPr marL="0" indent="0">
              <a:buNone/>
            </a:pPr>
            <a:r>
              <a:rPr lang="en-US" sz="3400" dirty="0"/>
              <a:t>maritime mobile-satellite service (MMSS)</a:t>
            </a:r>
          </a:p>
          <a:p>
            <a:pPr marL="0" indent="0">
              <a:buNone/>
            </a:pPr>
            <a:r>
              <a:rPr lang="en-US" sz="3400" dirty="0"/>
              <a:t>aeronautical mobile service (AMS)</a:t>
            </a:r>
          </a:p>
          <a:p>
            <a:pPr marL="0" indent="0">
              <a:buNone/>
            </a:pPr>
            <a:r>
              <a:rPr lang="en-US" sz="3400" dirty="0"/>
              <a:t>aeronautical mobile (R) service (AM(R)S)</a:t>
            </a:r>
          </a:p>
          <a:p>
            <a:pPr marL="0" indent="0">
              <a:buNone/>
            </a:pPr>
            <a:r>
              <a:rPr lang="en-US" sz="3400" dirty="0"/>
              <a:t>aeronautical mobile (OR) service (AM(OR)S)</a:t>
            </a:r>
          </a:p>
          <a:p>
            <a:pPr marL="0" indent="0">
              <a:buNone/>
            </a:pPr>
            <a:r>
              <a:rPr lang="en-US" sz="3400" dirty="0"/>
              <a:t>broadcasting service (BS)</a:t>
            </a:r>
          </a:p>
          <a:p>
            <a:pPr marL="0" indent="0">
              <a:buNone/>
            </a:pPr>
            <a:r>
              <a:rPr lang="en-US" sz="3400" dirty="0"/>
              <a:t>broadcasting-satellite service (BSS)</a:t>
            </a:r>
          </a:p>
          <a:p>
            <a:pPr marL="0" indent="0">
              <a:buNone/>
            </a:pPr>
            <a:endParaRPr lang="en-US" dirty="0"/>
          </a:p>
        </p:txBody>
      </p:sp>
      <p:sp>
        <p:nvSpPr>
          <p:cNvPr id="5" name="TextBox 4"/>
          <p:cNvSpPr txBox="1"/>
          <p:nvPr/>
        </p:nvSpPr>
        <p:spPr>
          <a:xfrm>
            <a:off x="4830097" y="1234231"/>
            <a:ext cx="3429000" cy="4770537"/>
          </a:xfrm>
          <a:prstGeom prst="rect">
            <a:avLst/>
          </a:prstGeom>
          <a:noFill/>
        </p:spPr>
        <p:txBody>
          <a:bodyPr wrap="square" rtlCol="0">
            <a:spAutoFit/>
          </a:bodyPr>
          <a:lstStyle/>
          <a:p>
            <a:r>
              <a:rPr lang="en-US" sz="1600" dirty="0" err="1"/>
              <a:t>radiodetermination</a:t>
            </a:r>
            <a:r>
              <a:rPr lang="en-US" sz="1600" dirty="0"/>
              <a:t> service (RDS)</a:t>
            </a:r>
          </a:p>
          <a:p>
            <a:r>
              <a:rPr lang="en-US" sz="1600" dirty="0" err="1"/>
              <a:t>radiodetermination</a:t>
            </a:r>
            <a:r>
              <a:rPr lang="en-US" sz="1600" dirty="0"/>
              <a:t>-satellite service (RDSS)</a:t>
            </a:r>
          </a:p>
          <a:p>
            <a:r>
              <a:rPr lang="en-US" sz="1600" dirty="0" err="1"/>
              <a:t>radionavigation</a:t>
            </a:r>
            <a:r>
              <a:rPr lang="en-US" sz="1600" dirty="0"/>
              <a:t> service (RNS)</a:t>
            </a:r>
          </a:p>
          <a:p>
            <a:r>
              <a:rPr lang="en-US" sz="1600" dirty="0" err="1"/>
              <a:t>radionavigation</a:t>
            </a:r>
            <a:r>
              <a:rPr lang="en-US" sz="1600" dirty="0"/>
              <a:t>-satellite service (RNSS)</a:t>
            </a:r>
          </a:p>
          <a:p>
            <a:r>
              <a:rPr lang="en-US" sz="1600" dirty="0"/>
              <a:t>maritime </a:t>
            </a:r>
            <a:r>
              <a:rPr lang="en-US" sz="1600" dirty="0" err="1"/>
              <a:t>radionavigation</a:t>
            </a:r>
            <a:r>
              <a:rPr lang="en-US" sz="1600" dirty="0"/>
              <a:t> service (MRNS)</a:t>
            </a:r>
          </a:p>
          <a:p>
            <a:r>
              <a:rPr lang="en-US" sz="1600" dirty="0"/>
              <a:t>maritime </a:t>
            </a:r>
            <a:r>
              <a:rPr lang="en-US" sz="1600" dirty="0" err="1"/>
              <a:t>radionavigation</a:t>
            </a:r>
            <a:r>
              <a:rPr lang="en-US" sz="1600" dirty="0"/>
              <a:t>-satellite service (MRSS)</a:t>
            </a:r>
          </a:p>
          <a:p>
            <a:r>
              <a:rPr lang="en-US" sz="1600" dirty="0"/>
              <a:t>aeronautical </a:t>
            </a:r>
            <a:r>
              <a:rPr lang="en-US" sz="1600" dirty="0" err="1"/>
              <a:t>radionavigation</a:t>
            </a:r>
            <a:r>
              <a:rPr lang="en-US" sz="1600" dirty="0"/>
              <a:t> service (ARNS)</a:t>
            </a:r>
          </a:p>
          <a:p>
            <a:r>
              <a:rPr lang="en-US" sz="1600" dirty="0"/>
              <a:t>radiolocation service (RLS)</a:t>
            </a:r>
          </a:p>
          <a:p>
            <a:r>
              <a:rPr lang="en-US" sz="1600" dirty="0"/>
              <a:t>radiolocation-satellite service (RLSS)</a:t>
            </a:r>
          </a:p>
          <a:p>
            <a:r>
              <a:rPr lang="en-US" sz="1600" dirty="0"/>
              <a:t>meteorological aids service (MAS)</a:t>
            </a:r>
          </a:p>
          <a:p>
            <a:r>
              <a:rPr lang="en-US" sz="1600" dirty="0"/>
              <a:t>Earth exploration-satellite service (EESS)</a:t>
            </a:r>
          </a:p>
          <a:p>
            <a:r>
              <a:rPr lang="en-US" sz="1600" dirty="0"/>
              <a:t>meteorological-satellite service (</a:t>
            </a:r>
            <a:r>
              <a:rPr lang="en-US" sz="1600" dirty="0" err="1"/>
              <a:t>MetSat</a:t>
            </a:r>
            <a:r>
              <a:rPr lang="en-US" sz="1600" dirty="0"/>
              <a:t>)</a:t>
            </a:r>
          </a:p>
          <a:p>
            <a:r>
              <a:rPr lang="en-US" sz="1600" dirty="0"/>
              <a:t>space research service (SRS)</a:t>
            </a:r>
          </a:p>
        </p:txBody>
      </p:sp>
    </p:spTree>
    <p:extLst>
      <p:ext uri="{BB962C8B-B14F-4D97-AF65-F5344CB8AC3E}">
        <p14:creationId xmlns:p14="http://schemas.microsoft.com/office/powerpoint/2010/main" val="3925639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685800"/>
          </a:xfrm>
        </p:spPr>
        <p:txBody>
          <a:bodyPr/>
          <a:lstStyle/>
          <a:p>
            <a:r>
              <a:rPr lang="en-US" b="1" dirty="0"/>
              <a:t>Allocations Hierarchy </a:t>
            </a:r>
          </a:p>
        </p:txBody>
      </p:sp>
      <p:sp>
        <p:nvSpPr>
          <p:cNvPr id="3" name="Slide Number Placeholder 2"/>
          <p:cNvSpPr>
            <a:spLocks noGrp="1"/>
          </p:cNvSpPr>
          <p:nvPr>
            <p:ph type="sldNum" sz="quarter" idx="4"/>
          </p:nvPr>
        </p:nvSpPr>
        <p:spPr/>
        <p:txBody>
          <a:bodyPr/>
          <a:lstStyle/>
          <a:p>
            <a:fld id="{C4E3D097-A581-4933-943F-92A622067F56}" type="slidenum">
              <a:rPr lang="en-US" smtClean="0"/>
              <a:t>15</a:t>
            </a:fld>
            <a:endParaRPr lang="en-US" dirty="0"/>
          </a:p>
        </p:txBody>
      </p:sp>
      <p:sp>
        <p:nvSpPr>
          <p:cNvPr id="4" name="Text Placeholder 3"/>
          <p:cNvSpPr>
            <a:spLocks noGrp="1"/>
          </p:cNvSpPr>
          <p:nvPr>
            <p:ph type="body" sz="quarter" idx="10"/>
          </p:nvPr>
        </p:nvSpPr>
        <p:spPr>
          <a:xfrm>
            <a:off x="457200" y="1295400"/>
            <a:ext cx="8534400" cy="4724400"/>
          </a:xfrm>
        </p:spPr>
        <p:txBody>
          <a:bodyPr>
            <a:normAutofit fontScale="62500" lnSpcReduction="20000"/>
          </a:bodyPr>
          <a:lstStyle/>
          <a:p>
            <a:pPr>
              <a:lnSpc>
                <a:spcPct val="120000"/>
              </a:lnSpc>
              <a:spcBef>
                <a:spcPts val="1200"/>
              </a:spcBef>
            </a:pPr>
            <a:r>
              <a:rPr lang="en-US" sz="3800" b="1" dirty="0"/>
              <a:t>Primary Service</a:t>
            </a:r>
            <a:r>
              <a:rPr lang="en-US" sz="3800" dirty="0"/>
              <a:t>: Printed in upper case</a:t>
            </a:r>
          </a:p>
          <a:p>
            <a:pPr lvl="1">
              <a:lnSpc>
                <a:spcPct val="120000"/>
              </a:lnSpc>
              <a:spcBef>
                <a:spcPts val="1200"/>
              </a:spcBef>
            </a:pPr>
            <a:r>
              <a:rPr lang="en-US" sz="2500" dirty="0"/>
              <a:t>Receive highest priority and are designated as the principle authorized users of the band</a:t>
            </a:r>
          </a:p>
          <a:p>
            <a:pPr>
              <a:lnSpc>
                <a:spcPct val="120000"/>
              </a:lnSpc>
              <a:spcBef>
                <a:spcPts val="1200"/>
              </a:spcBef>
            </a:pPr>
            <a:r>
              <a:rPr lang="en-US" sz="3800" b="1" dirty="0"/>
              <a:t>Secondary service</a:t>
            </a:r>
            <a:r>
              <a:rPr lang="en-US" sz="3800" dirty="0"/>
              <a:t>: Printed in lower case</a:t>
            </a:r>
          </a:p>
          <a:p>
            <a:pPr lvl="1">
              <a:lnSpc>
                <a:spcPct val="120000"/>
              </a:lnSpc>
              <a:spcBef>
                <a:spcPts val="1200"/>
              </a:spcBef>
            </a:pPr>
            <a:r>
              <a:rPr lang="en-US" sz="2900" dirty="0"/>
              <a:t>shall not cause harmful interference to current or future stations of the primary service(s) for the band;</a:t>
            </a:r>
          </a:p>
          <a:p>
            <a:pPr lvl="1">
              <a:lnSpc>
                <a:spcPct val="120000"/>
              </a:lnSpc>
              <a:spcBef>
                <a:spcPts val="1200"/>
              </a:spcBef>
            </a:pPr>
            <a:r>
              <a:rPr lang="en-US" sz="2900" dirty="0"/>
              <a:t>shall not claim protection from harmful interference caused by current or future stations of the primary service(s) for the band.  </a:t>
            </a:r>
          </a:p>
          <a:p>
            <a:pPr lvl="1">
              <a:lnSpc>
                <a:spcPct val="120000"/>
              </a:lnSpc>
              <a:spcBef>
                <a:spcPts val="1200"/>
              </a:spcBef>
            </a:pPr>
            <a:r>
              <a:rPr lang="en-US" sz="2900" dirty="0"/>
              <a:t>can claim protection from harmful interference from stations of the same or other secondary service(s) </a:t>
            </a:r>
            <a:endParaRPr lang="en-US" sz="2900" u="sng" dirty="0"/>
          </a:p>
          <a:p>
            <a:r>
              <a:rPr lang="en-US" sz="3800" b="1" dirty="0"/>
              <a:t>Non-Interference Basis </a:t>
            </a:r>
            <a:r>
              <a:rPr lang="en-US" sz="3800" dirty="0"/>
              <a:t>(NIB)</a:t>
            </a:r>
          </a:p>
          <a:p>
            <a:pPr lvl="1"/>
            <a:r>
              <a:rPr lang="en-US" sz="3400" dirty="0"/>
              <a:t>A condition of use relative to other specified uses that affords no protection from harmful interference, defined in Article </a:t>
            </a:r>
            <a:r>
              <a:rPr lang="en-US" sz="3400" b="1" dirty="0"/>
              <a:t>4.4</a:t>
            </a:r>
          </a:p>
        </p:txBody>
      </p:sp>
    </p:spTree>
    <p:extLst>
      <p:ext uri="{BB962C8B-B14F-4D97-AF65-F5344CB8AC3E}">
        <p14:creationId xmlns:p14="http://schemas.microsoft.com/office/powerpoint/2010/main" val="3205041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Table of Frequency Allocations</a:t>
            </a:r>
          </a:p>
        </p:txBody>
      </p:sp>
      <p:sp>
        <p:nvSpPr>
          <p:cNvPr id="3" name="Slide Number Placeholder 2"/>
          <p:cNvSpPr>
            <a:spLocks noGrp="1"/>
          </p:cNvSpPr>
          <p:nvPr>
            <p:ph type="sldNum" sz="quarter" idx="4"/>
          </p:nvPr>
        </p:nvSpPr>
        <p:spPr/>
        <p:txBody>
          <a:bodyPr/>
          <a:lstStyle/>
          <a:p>
            <a:fld id="{C4E3D097-A581-4933-943F-92A622067F56}" type="slidenum">
              <a:rPr lang="en-US" smtClean="0"/>
              <a:t>16</a:t>
            </a:fld>
            <a:endParaRPr lang="en-US" dirty="0"/>
          </a:p>
        </p:txBody>
      </p:sp>
      <p:sp>
        <p:nvSpPr>
          <p:cNvPr id="4" name="Text Placeholder 3"/>
          <p:cNvSpPr>
            <a:spLocks noGrp="1"/>
          </p:cNvSpPr>
          <p:nvPr>
            <p:ph type="body" sz="quarter" idx="10"/>
          </p:nvPr>
        </p:nvSpPr>
        <p:spPr>
          <a:xfrm>
            <a:off x="685800" y="1600200"/>
            <a:ext cx="7848600" cy="4114800"/>
          </a:xfrm>
        </p:spPr>
        <p:txBody>
          <a:bodyPr>
            <a:normAutofit lnSpcReduction="10000"/>
          </a:bodyPr>
          <a:lstStyle/>
          <a:p>
            <a:r>
              <a:rPr lang="en-US" dirty="0"/>
              <a:t>Band allocations are set out in the </a:t>
            </a:r>
            <a:r>
              <a:rPr lang="en-US" b="1" dirty="0"/>
              <a:t>Table of Frequency Allocations</a:t>
            </a:r>
          </a:p>
          <a:p>
            <a:r>
              <a:rPr lang="en-US" dirty="0"/>
              <a:t>Each band may be allocated to one or more services, with equal or different rights</a:t>
            </a:r>
          </a:p>
          <a:p>
            <a:r>
              <a:rPr lang="en-US" dirty="0"/>
              <a:t>Two categories of service: </a:t>
            </a:r>
            <a:r>
              <a:rPr lang="en-US" b="1" dirty="0"/>
              <a:t>PRIMARY</a:t>
            </a:r>
            <a:r>
              <a:rPr lang="en-US" i="1" dirty="0"/>
              <a:t> </a:t>
            </a:r>
            <a:r>
              <a:rPr lang="en-US" dirty="0"/>
              <a:t>and</a:t>
            </a:r>
            <a:r>
              <a:rPr lang="en-US" i="1" dirty="0"/>
              <a:t> </a:t>
            </a:r>
            <a:r>
              <a:rPr lang="en-US" b="1" dirty="0"/>
              <a:t>Secondary</a:t>
            </a:r>
          </a:p>
          <a:p>
            <a:r>
              <a:rPr lang="en-US" dirty="0"/>
              <a:t>Exceptions or restrictions on allocations are covered in </a:t>
            </a:r>
            <a:r>
              <a:rPr lang="en-US" b="1" dirty="0"/>
              <a:t>footnotes</a:t>
            </a:r>
            <a:r>
              <a:rPr lang="en-US" dirty="0"/>
              <a:t> to the Table</a:t>
            </a:r>
          </a:p>
          <a:p>
            <a:endParaRPr lang="en-US" dirty="0"/>
          </a:p>
          <a:p>
            <a:pPr lvl="1"/>
            <a:endParaRPr lang="en-US" dirty="0"/>
          </a:p>
        </p:txBody>
      </p:sp>
    </p:spTree>
    <p:extLst>
      <p:ext uri="{BB962C8B-B14F-4D97-AF65-F5344CB8AC3E}">
        <p14:creationId xmlns:p14="http://schemas.microsoft.com/office/powerpoint/2010/main" val="1772344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9085119" cy="609600"/>
          </a:xfrm>
        </p:spPr>
        <p:txBody>
          <a:bodyPr/>
          <a:lstStyle/>
          <a:p>
            <a:r>
              <a:rPr lang="en-US" b="1" dirty="0"/>
              <a:t>Partial Page from Allocations Table</a:t>
            </a:r>
          </a:p>
        </p:txBody>
      </p:sp>
      <p:sp>
        <p:nvSpPr>
          <p:cNvPr id="3" name="Slide Number Placeholder 2"/>
          <p:cNvSpPr>
            <a:spLocks noGrp="1"/>
          </p:cNvSpPr>
          <p:nvPr>
            <p:ph type="sldNum" sz="quarter" idx="4"/>
          </p:nvPr>
        </p:nvSpPr>
        <p:spPr/>
        <p:txBody>
          <a:bodyPr/>
          <a:lstStyle/>
          <a:p>
            <a:fld id="{C4E3D097-A581-4933-943F-92A622067F56}" type="slidenum">
              <a:rPr lang="en-US" smtClean="0"/>
              <a:t>17</a:t>
            </a:fld>
            <a:endParaRPr lang="en-US" dirty="0"/>
          </a:p>
        </p:txBody>
      </p:sp>
      <p:sp>
        <p:nvSpPr>
          <p:cNvPr id="4" name="Text Placeholder 3"/>
          <p:cNvSpPr>
            <a:spLocks noGrp="1"/>
          </p:cNvSpPr>
          <p:nvPr>
            <p:ph type="body" sz="quarter" idx="10"/>
          </p:nvPr>
        </p:nvSpPr>
        <p:spPr/>
        <p:txBody>
          <a:bodyPr/>
          <a:lstStyle/>
          <a:p>
            <a:pPr marL="0" indent="0">
              <a:buNone/>
            </a:pPr>
            <a:endParaRPr lang="en-US" dirty="0"/>
          </a:p>
        </p:txBody>
      </p:sp>
      <p:pic>
        <p:nvPicPr>
          <p:cNvPr id="6" name="Picture 2" descr="C:\Users\Owner\Desktop\Fred_AACC  2015\2015_Module 3 _Alloc Table 2014\Capture ITU 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780319"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934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685800"/>
          </a:xfrm>
        </p:spPr>
        <p:txBody>
          <a:bodyPr/>
          <a:lstStyle/>
          <a:p>
            <a:r>
              <a:rPr lang="en-US" b="1" dirty="0"/>
              <a:t>Footnotes</a:t>
            </a:r>
          </a:p>
        </p:txBody>
      </p:sp>
      <p:sp>
        <p:nvSpPr>
          <p:cNvPr id="3" name="Slide Number Placeholder 2"/>
          <p:cNvSpPr>
            <a:spLocks noGrp="1"/>
          </p:cNvSpPr>
          <p:nvPr>
            <p:ph type="sldNum" sz="quarter" idx="4"/>
          </p:nvPr>
        </p:nvSpPr>
        <p:spPr/>
        <p:txBody>
          <a:bodyPr/>
          <a:lstStyle/>
          <a:p>
            <a:fld id="{C4E3D097-A581-4933-943F-92A622067F56}" type="slidenum">
              <a:rPr lang="en-US" smtClean="0"/>
              <a:t>18</a:t>
            </a:fld>
            <a:endParaRPr lang="en-US" dirty="0"/>
          </a:p>
        </p:txBody>
      </p:sp>
      <p:sp>
        <p:nvSpPr>
          <p:cNvPr id="4" name="Text Placeholder 3"/>
          <p:cNvSpPr>
            <a:spLocks noGrp="1"/>
          </p:cNvSpPr>
          <p:nvPr>
            <p:ph type="body" sz="quarter" idx="10"/>
          </p:nvPr>
        </p:nvSpPr>
        <p:spPr>
          <a:xfrm>
            <a:off x="685800" y="1295400"/>
            <a:ext cx="8077200" cy="3810000"/>
          </a:xfrm>
        </p:spPr>
        <p:txBody>
          <a:bodyPr>
            <a:noAutofit/>
          </a:bodyPr>
          <a:lstStyle/>
          <a:p>
            <a:r>
              <a:rPr lang="en-US" altLang="en-US" sz="2800" b="1" dirty="0"/>
              <a:t>Have the same regulatory status as allocated services in the Table</a:t>
            </a:r>
          </a:p>
          <a:p>
            <a:r>
              <a:rPr lang="en-US" altLang="en-US" sz="2800" b="1" dirty="0"/>
              <a:t>Used to cover:</a:t>
            </a:r>
          </a:p>
          <a:p>
            <a:pPr lvl="1"/>
            <a:r>
              <a:rPr lang="en-US" sz="2000" dirty="0"/>
              <a:t>Different category of service</a:t>
            </a:r>
          </a:p>
          <a:p>
            <a:pPr lvl="1"/>
            <a:r>
              <a:rPr lang="en-US" sz="2000" dirty="0"/>
              <a:t>Additional allocation</a:t>
            </a:r>
          </a:p>
          <a:p>
            <a:pPr lvl="1"/>
            <a:r>
              <a:rPr lang="en-US" sz="2000" dirty="0"/>
              <a:t>Alternative allocation</a:t>
            </a:r>
            <a:endParaRPr lang="en-US" altLang="en-US" sz="2000" b="1" dirty="0"/>
          </a:p>
          <a:p>
            <a:r>
              <a:rPr lang="en-US" altLang="en-US" sz="2800" b="1" dirty="0"/>
              <a:t>5. prefix</a:t>
            </a:r>
          </a:p>
          <a:p>
            <a:pPr lvl="1"/>
            <a:r>
              <a:rPr lang="en-US" altLang="en-US" sz="2000" dirty="0"/>
              <a:t>Examples:  5.149, 5.282, 5.388</a:t>
            </a:r>
          </a:p>
        </p:txBody>
      </p:sp>
    </p:spTree>
    <p:extLst>
      <p:ext uri="{BB962C8B-B14F-4D97-AF65-F5344CB8AC3E}">
        <p14:creationId xmlns:p14="http://schemas.microsoft.com/office/powerpoint/2010/main" val="1157719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Footnote Examples</a:t>
            </a:r>
          </a:p>
        </p:txBody>
      </p:sp>
      <p:sp>
        <p:nvSpPr>
          <p:cNvPr id="3" name="Slide Number Placeholder 2"/>
          <p:cNvSpPr>
            <a:spLocks noGrp="1"/>
          </p:cNvSpPr>
          <p:nvPr>
            <p:ph type="sldNum" sz="quarter" idx="4"/>
          </p:nvPr>
        </p:nvSpPr>
        <p:spPr/>
        <p:txBody>
          <a:bodyPr/>
          <a:lstStyle/>
          <a:p>
            <a:fld id="{C4E3D097-A581-4933-943F-92A622067F56}" type="slidenum">
              <a:rPr lang="en-US" smtClean="0"/>
              <a:t>19</a:t>
            </a:fld>
            <a:endParaRPr lang="en-US" dirty="0"/>
          </a:p>
        </p:txBody>
      </p:sp>
      <p:sp>
        <p:nvSpPr>
          <p:cNvPr id="4" name="Text Placeholder 3"/>
          <p:cNvSpPr>
            <a:spLocks noGrp="1"/>
          </p:cNvSpPr>
          <p:nvPr>
            <p:ph type="body" sz="quarter" idx="10"/>
          </p:nvPr>
        </p:nvSpPr>
        <p:spPr>
          <a:xfrm>
            <a:off x="533400" y="1371600"/>
            <a:ext cx="7924800" cy="4648200"/>
          </a:xfrm>
        </p:spPr>
        <p:txBody>
          <a:bodyPr>
            <a:normAutofit fontScale="25000" lnSpcReduction="20000"/>
          </a:bodyPr>
          <a:lstStyle/>
          <a:p>
            <a:pPr marL="0" indent="0">
              <a:buNone/>
            </a:pPr>
            <a:r>
              <a:rPr lang="en-US" sz="8000" b="1" dirty="0"/>
              <a:t>5.204</a:t>
            </a:r>
            <a:r>
              <a:rPr lang="en-US" sz="8000" dirty="0"/>
              <a:t>	</a:t>
            </a:r>
            <a:r>
              <a:rPr lang="en-US" sz="8000" dirty="0">
                <a:solidFill>
                  <a:srgbClr val="FF0000"/>
                </a:solidFill>
              </a:rPr>
              <a:t>Different category of service</a:t>
            </a:r>
            <a:r>
              <a:rPr lang="en-US" sz="8000" dirty="0"/>
              <a:t>: in Afghanistan, Saudi Arabia, Bahrain, Bangladesh, Brunei Darussalam, China, Cuba, the United Arab Emirates, India, Indonesia, Iran (Islamic Republic of), Iraq, Kuwait, Montenegro, Oman, Pakistan, the Philippines, Qatar, Serbia, Singapore, Thailand and Yemen, the band 137-138 MHz is allocated to the fixed and mobile, except aeronautical mobile (R), services on a primary basis (see No. </a:t>
            </a:r>
            <a:r>
              <a:rPr lang="en-US" sz="8000" b="1" dirty="0"/>
              <a:t>5.33</a:t>
            </a:r>
            <a:r>
              <a:rPr lang="en-US" sz="8000" dirty="0"/>
              <a:t>). </a:t>
            </a:r>
            <a:r>
              <a:rPr lang="en-US" sz="8000" b="1" dirty="0"/>
              <a:t>(WRC-07)</a:t>
            </a:r>
          </a:p>
          <a:p>
            <a:pPr marL="0" indent="0">
              <a:buNone/>
            </a:pPr>
            <a:endParaRPr lang="en-US" sz="8000" dirty="0"/>
          </a:p>
          <a:p>
            <a:pPr marL="0" indent="0">
              <a:buNone/>
            </a:pPr>
            <a:r>
              <a:rPr lang="en-US" sz="8000" b="1" dirty="0"/>
              <a:t>5.176</a:t>
            </a:r>
            <a:r>
              <a:rPr lang="en-US" sz="8000" dirty="0"/>
              <a:t>	</a:t>
            </a:r>
            <a:r>
              <a:rPr lang="en-US" sz="8000" dirty="0">
                <a:solidFill>
                  <a:srgbClr val="FF0000"/>
                </a:solidFill>
              </a:rPr>
              <a:t>Additional allocation</a:t>
            </a:r>
            <a:r>
              <a:rPr lang="en-US" sz="8000" dirty="0"/>
              <a:t>: in Australia, China, Korea (Rep. of), the Philippines, the Dem. People’s Rep. of Korea and Samoa, the band 68-74 MHz is also allocated to the broadcasting service on a primary basis. </a:t>
            </a:r>
          </a:p>
          <a:p>
            <a:pPr marL="0" indent="0">
              <a:buNone/>
            </a:pPr>
            <a:r>
              <a:rPr lang="en-US" sz="8000" b="1" dirty="0"/>
              <a:t>(WRC-07)</a:t>
            </a:r>
          </a:p>
          <a:p>
            <a:pPr marL="0" indent="0">
              <a:buNone/>
            </a:pPr>
            <a:endParaRPr lang="en-US" sz="8000" dirty="0"/>
          </a:p>
          <a:p>
            <a:pPr marL="0" indent="0">
              <a:buNone/>
            </a:pPr>
            <a:r>
              <a:rPr lang="en-US" sz="8000" b="1" dirty="0"/>
              <a:t>5.167	</a:t>
            </a:r>
            <a:r>
              <a:rPr lang="en-US" sz="8000" dirty="0">
                <a:solidFill>
                  <a:srgbClr val="FF0000"/>
                </a:solidFill>
              </a:rPr>
              <a:t>Alternative allocation</a:t>
            </a:r>
            <a:r>
              <a:rPr lang="en-US" sz="8000" dirty="0"/>
              <a:t>: in Bangladesh, Brunei Darussalam, India, Iran (Islamic Republic of), Pakistan, Singapore and Thailand, the band 50-54 MHz is allocated to the fixed, mobile and broadcasting services on a primary basis. </a:t>
            </a:r>
            <a:r>
              <a:rPr lang="en-US" sz="8000" b="1" dirty="0"/>
              <a:t>(WRC-07)</a:t>
            </a:r>
          </a:p>
          <a:p>
            <a:endParaRPr lang="en-US" dirty="0"/>
          </a:p>
        </p:txBody>
      </p:sp>
    </p:spTree>
    <p:extLst>
      <p:ext uri="{BB962C8B-B14F-4D97-AF65-F5344CB8AC3E}">
        <p14:creationId xmlns:p14="http://schemas.microsoft.com/office/powerpoint/2010/main" val="310608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315200" cy="685800"/>
          </a:xfrm>
        </p:spPr>
        <p:txBody>
          <a:bodyPr/>
          <a:lstStyle/>
          <a:p>
            <a:r>
              <a:rPr lang="en-US" b="1" dirty="0"/>
              <a:t>Topics to Be Covered</a:t>
            </a:r>
            <a:endParaRPr lang="en-US" dirty="0"/>
          </a:p>
        </p:txBody>
      </p:sp>
      <p:sp>
        <p:nvSpPr>
          <p:cNvPr id="3" name="Slide Number Placeholder 2"/>
          <p:cNvSpPr>
            <a:spLocks noGrp="1"/>
          </p:cNvSpPr>
          <p:nvPr>
            <p:ph type="sldNum" sz="quarter" idx="4"/>
          </p:nvPr>
        </p:nvSpPr>
        <p:spPr/>
        <p:txBody>
          <a:bodyPr/>
          <a:lstStyle/>
          <a:p>
            <a:fld id="{C4E3D097-A581-4933-943F-92A622067F56}" type="slidenum">
              <a:rPr lang="en-US" smtClean="0"/>
              <a:t>2</a:t>
            </a:fld>
            <a:endParaRPr lang="en-US" dirty="0"/>
          </a:p>
        </p:txBody>
      </p:sp>
      <p:sp>
        <p:nvSpPr>
          <p:cNvPr id="4" name="Text Placeholder 3"/>
          <p:cNvSpPr>
            <a:spLocks noGrp="1"/>
          </p:cNvSpPr>
          <p:nvPr>
            <p:ph type="body" sz="quarter" idx="10"/>
          </p:nvPr>
        </p:nvSpPr>
        <p:spPr>
          <a:xfrm>
            <a:off x="685800" y="1219200"/>
            <a:ext cx="8153400" cy="4876800"/>
          </a:xfrm>
        </p:spPr>
        <p:txBody>
          <a:bodyPr>
            <a:normAutofit fontScale="77500" lnSpcReduction="20000"/>
          </a:bodyPr>
          <a:lstStyle/>
          <a:p>
            <a:r>
              <a:rPr lang="en-US" sz="2900" dirty="0"/>
              <a:t>International Framework of Spectrum Management</a:t>
            </a:r>
          </a:p>
          <a:p>
            <a:pPr lvl="1"/>
            <a:r>
              <a:rPr lang="en-US" sz="2900" dirty="0"/>
              <a:t>Sovereign right of states to manage spectrum use</a:t>
            </a:r>
          </a:p>
          <a:p>
            <a:pPr lvl="1"/>
            <a:r>
              <a:rPr lang="en-US" sz="2900" dirty="0"/>
              <a:t>Intergovernmental organizations &amp; multilateral diplomacy</a:t>
            </a:r>
          </a:p>
          <a:p>
            <a:endParaRPr lang="en-US" sz="2900" dirty="0"/>
          </a:p>
          <a:p>
            <a:r>
              <a:rPr lang="en-US" sz="2900" dirty="0"/>
              <a:t>Overview of the Radio Regulations</a:t>
            </a:r>
          </a:p>
          <a:p>
            <a:pPr lvl="1"/>
            <a:r>
              <a:rPr lang="en-US" sz="2900" dirty="0"/>
              <a:t>Instruments of the ITU</a:t>
            </a:r>
          </a:p>
          <a:p>
            <a:pPr lvl="1"/>
            <a:r>
              <a:rPr lang="en-US" sz="2900" dirty="0"/>
              <a:t>Guiding principle of RR</a:t>
            </a:r>
          </a:p>
          <a:p>
            <a:pPr lvl="1"/>
            <a:r>
              <a:rPr lang="en-US" sz="2900" dirty="0"/>
              <a:t>International recognition and protection from interference</a:t>
            </a:r>
          </a:p>
          <a:p>
            <a:pPr marL="0" indent="0">
              <a:buNone/>
            </a:pPr>
            <a:endParaRPr lang="en-US" sz="2900" dirty="0"/>
          </a:p>
          <a:p>
            <a:r>
              <a:rPr lang="en-US" sz="2900" dirty="0"/>
              <a:t>Table of Frequency Allocations</a:t>
            </a:r>
          </a:p>
          <a:p>
            <a:pPr lvl="1"/>
            <a:r>
              <a:rPr lang="en-US" sz="2900" dirty="0"/>
              <a:t>Spectrum apportionment definitions</a:t>
            </a:r>
          </a:p>
          <a:p>
            <a:pPr lvl="1"/>
            <a:r>
              <a:rPr lang="en-US" sz="2900" dirty="0"/>
              <a:t>Allocations hierarchy</a:t>
            </a:r>
          </a:p>
          <a:p>
            <a:pPr lvl="1"/>
            <a:r>
              <a:rPr lang="en-US" sz="2900" dirty="0"/>
              <a:t>Footnotes</a:t>
            </a:r>
          </a:p>
          <a:p>
            <a:pPr lvl="1"/>
            <a:endParaRPr lang="en-US" dirty="0"/>
          </a:p>
          <a:p>
            <a:pPr lvl="1"/>
            <a:endParaRPr lang="en-US" dirty="0"/>
          </a:p>
          <a:p>
            <a:endParaRPr lang="en-US" dirty="0"/>
          </a:p>
        </p:txBody>
      </p:sp>
    </p:spTree>
    <p:extLst>
      <p:ext uri="{BB962C8B-B14F-4D97-AF65-F5344CB8AC3E}">
        <p14:creationId xmlns:p14="http://schemas.microsoft.com/office/powerpoint/2010/main" val="95299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685800"/>
          </a:xfrm>
        </p:spPr>
        <p:txBody>
          <a:bodyPr/>
          <a:lstStyle/>
          <a:p>
            <a:r>
              <a:rPr lang="en-US" b="1" dirty="0"/>
              <a:t>Frequency Bands Identification </a:t>
            </a:r>
            <a:br>
              <a:rPr lang="en-US" b="1" dirty="0"/>
            </a:br>
            <a:r>
              <a:rPr lang="en-US" b="1" dirty="0"/>
              <a:t>via Footnotes</a:t>
            </a:r>
          </a:p>
        </p:txBody>
      </p:sp>
      <p:sp>
        <p:nvSpPr>
          <p:cNvPr id="3" name="Slide Number Placeholder 2"/>
          <p:cNvSpPr>
            <a:spLocks noGrp="1"/>
          </p:cNvSpPr>
          <p:nvPr>
            <p:ph type="sldNum" sz="quarter" idx="4"/>
          </p:nvPr>
        </p:nvSpPr>
        <p:spPr/>
        <p:txBody>
          <a:bodyPr/>
          <a:lstStyle/>
          <a:p>
            <a:fld id="{C4E3D097-A581-4933-943F-92A622067F56}" type="slidenum">
              <a:rPr lang="en-US" smtClean="0"/>
              <a:t>20</a:t>
            </a:fld>
            <a:endParaRPr lang="en-US" dirty="0"/>
          </a:p>
        </p:txBody>
      </p:sp>
      <p:sp>
        <p:nvSpPr>
          <p:cNvPr id="4" name="Text Placeholder 3"/>
          <p:cNvSpPr>
            <a:spLocks noGrp="1"/>
          </p:cNvSpPr>
          <p:nvPr>
            <p:ph type="body" sz="quarter" idx="10"/>
          </p:nvPr>
        </p:nvSpPr>
        <p:spPr/>
        <p:txBody>
          <a:bodyPr>
            <a:normAutofit fontScale="92500"/>
          </a:bodyPr>
          <a:lstStyle/>
          <a:p>
            <a:r>
              <a:rPr lang="en-US" dirty="0"/>
              <a:t>Spectrum is allocated to radio services, not technologies and applications.</a:t>
            </a:r>
          </a:p>
          <a:p>
            <a:r>
              <a:rPr lang="en-US" dirty="0"/>
              <a:t>ITU uses frequency band </a:t>
            </a:r>
            <a:r>
              <a:rPr lang="en-US" b="1" dirty="0"/>
              <a:t>identification</a:t>
            </a:r>
            <a:r>
              <a:rPr lang="en-US" dirty="0"/>
              <a:t> or designation via footnotes to get around the limitation. Examples:</a:t>
            </a:r>
          </a:p>
          <a:p>
            <a:pPr lvl="1"/>
            <a:r>
              <a:rPr lang="en-US" dirty="0"/>
              <a:t>International Mobile Telecommunication (IMT)</a:t>
            </a:r>
          </a:p>
          <a:p>
            <a:pPr lvl="1"/>
            <a:r>
              <a:rPr lang="en-US" dirty="0"/>
              <a:t>Industrial, Science and Medical (ISM) applications</a:t>
            </a:r>
          </a:p>
          <a:p>
            <a:endParaRPr lang="en-US" dirty="0"/>
          </a:p>
        </p:txBody>
      </p:sp>
    </p:spTree>
    <p:extLst>
      <p:ext uri="{BB962C8B-B14F-4D97-AF65-F5344CB8AC3E}">
        <p14:creationId xmlns:p14="http://schemas.microsoft.com/office/powerpoint/2010/main" val="1401447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8077200" cy="762000"/>
          </a:xfrm>
        </p:spPr>
        <p:txBody>
          <a:bodyPr/>
          <a:lstStyle/>
          <a:p>
            <a:r>
              <a:rPr lang="en-US" sz="4000" b="1" dirty="0"/>
              <a:t>Examples of Footnote Identification</a:t>
            </a:r>
          </a:p>
        </p:txBody>
      </p:sp>
      <p:sp>
        <p:nvSpPr>
          <p:cNvPr id="3" name="Slide Number Placeholder 2"/>
          <p:cNvSpPr>
            <a:spLocks noGrp="1"/>
          </p:cNvSpPr>
          <p:nvPr>
            <p:ph type="sldNum" sz="quarter" idx="4"/>
          </p:nvPr>
        </p:nvSpPr>
        <p:spPr/>
        <p:txBody>
          <a:bodyPr/>
          <a:lstStyle/>
          <a:p>
            <a:fld id="{C4E3D097-A581-4933-943F-92A622067F56}" type="slidenum">
              <a:rPr lang="en-US" smtClean="0"/>
              <a:t>21</a:t>
            </a:fld>
            <a:endParaRPr lang="en-US" dirty="0"/>
          </a:p>
        </p:txBody>
      </p:sp>
      <p:sp>
        <p:nvSpPr>
          <p:cNvPr id="4" name="Text Placeholder 3"/>
          <p:cNvSpPr>
            <a:spLocks noGrp="1"/>
          </p:cNvSpPr>
          <p:nvPr>
            <p:ph type="body" sz="quarter" idx="10"/>
          </p:nvPr>
        </p:nvSpPr>
        <p:spPr>
          <a:xfrm>
            <a:off x="718113" y="1219200"/>
            <a:ext cx="7504113" cy="4953000"/>
          </a:xfrm>
        </p:spPr>
        <p:txBody>
          <a:bodyPr>
            <a:noAutofit/>
          </a:bodyPr>
          <a:lstStyle/>
          <a:p>
            <a:pPr marL="0" indent="0">
              <a:buNone/>
            </a:pPr>
            <a:r>
              <a:rPr lang="en-GB" sz="1600" b="1" dirty="0"/>
              <a:t>5.388	</a:t>
            </a:r>
            <a:r>
              <a:rPr lang="en-GB" sz="1600" dirty="0"/>
              <a:t>The frequency bands 1 885-2 025 MHz and 2 110-2 200 MHz are intended for use, on a worldwide basis, by administrations wishing to implement </a:t>
            </a:r>
            <a:r>
              <a:rPr lang="en-GB" sz="1600" dirty="0">
                <a:solidFill>
                  <a:srgbClr val="FF0000"/>
                </a:solidFill>
              </a:rPr>
              <a:t>International Mobile Telecommunications (IMT)</a:t>
            </a:r>
            <a:r>
              <a:rPr lang="en-GB" sz="1600" dirty="0"/>
              <a:t>. Such use does  not preclude the use of these frequency bands by other services to which they are allocated. The frequency bands should be made  available for IMT in accordance with Resolution </a:t>
            </a:r>
            <a:r>
              <a:rPr lang="en-GB" sz="1600" b="1" dirty="0"/>
              <a:t>212 (Rev.WRC‑15)</a:t>
            </a:r>
            <a:r>
              <a:rPr lang="en-GB" sz="1600" dirty="0"/>
              <a:t> (see also Resolution </a:t>
            </a:r>
            <a:r>
              <a:rPr lang="en-GB" sz="1600" b="1" dirty="0"/>
              <a:t>223 (Rev.WRC‑15)</a:t>
            </a:r>
            <a:r>
              <a:rPr lang="en-GB" sz="1600" dirty="0"/>
              <a:t>).     (WRC‑15)</a:t>
            </a:r>
          </a:p>
          <a:p>
            <a:pPr marL="0" indent="0">
              <a:buNone/>
            </a:pPr>
            <a:endParaRPr lang="en-GB" sz="1600" dirty="0"/>
          </a:p>
          <a:p>
            <a:pPr marL="0" indent="0" hangingPunct="0">
              <a:buNone/>
            </a:pPr>
            <a:r>
              <a:rPr lang="en-GB" sz="1600" b="1" dirty="0"/>
              <a:t>5.150</a:t>
            </a:r>
            <a:r>
              <a:rPr lang="en-GB" sz="1600" dirty="0"/>
              <a:t>	</a:t>
            </a:r>
            <a:r>
              <a:rPr lang="en-AU" sz="1600" dirty="0"/>
              <a:t>The </a:t>
            </a:r>
            <a:r>
              <a:rPr lang="en-GB" sz="1600" dirty="0"/>
              <a:t>following</a:t>
            </a:r>
            <a:r>
              <a:rPr lang="en-AU" sz="1600" dirty="0"/>
              <a:t> bands:</a:t>
            </a:r>
            <a:endParaRPr lang="en-US" sz="1600" dirty="0"/>
          </a:p>
          <a:p>
            <a:pPr marL="0" indent="0" hangingPunct="0">
              <a:buNone/>
            </a:pPr>
            <a:r>
              <a:rPr lang="en-GB" sz="1400" dirty="0"/>
              <a:t>13 553-13 567 kHz		(centre frequency 13 560 kHz),</a:t>
            </a:r>
            <a:endParaRPr lang="en-US" sz="1400" dirty="0"/>
          </a:p>
          <a:p>
            <a:pPr marL="0" indent="0" hangingPunct="0">
              <a:buNone/>
            </a:pPr>
            <a:r>
              <a:rPr lang="en-GB" sz="1400" dirty="0"/>
              <a:t>26 957-27 283 kHz		(centre frequency 27 120 kHz),</a:t>
            </a:r>
            <a:endParaRPr lang="en-US" sz="1400" dirty="0"/>
          </a:p>
          <a:p>
            <a:pPr marL="0" indent="0" hangingPunct="0">
              <a:buNone/>
            </a:pPr>
            <a:r>
              <a:rPr lang="en-GB" sz="1400" dirty="0"/>
              <a:t>40.66-40.70 MHz		(centre frequency 40.68 MHz),</a:t>
            </a:r>
            <a:endParaRPr lang="en-US" sz="1400" dirty="0"/>
          </a:p>
          <a:p>
            <a:pPr marL="0" indent="0" hangingPunct="0">
              <a:buNone/>
            </a:pPr>
            <a:r>
              <a:rPr lang="en-GB" sz="1400" dirty="0"/>
              <a:t>902</a:t>
            </a:r>
            <a:r>
              <a:rPr lang="en-AU" sz="1400" dirty="0"/>
              <a:t>-928 MHz in Region 2 (centre frequency 915 MHz),</a:t>
            </a:r>
            <a:endParaRPr lang="en-US" sz="1400" dirty="0"/>
          </a:p>
          <a:p>
            <a:pPr marL="0" indent="0" hangingPunct="0">
              <a:buNone/>
            </a:pPr>
            <a:r>
              <a:rPr lang="en-GB" sz="1400" dirty="0"/>
              <a:t>2 400-2 500 MHz (centre frequency 2 450 MHz),</a:t>
            </a:r>
            <a:endParaRPr lang="en-US" sz="1400" dirty="0"/>
          </a:p>
          <a:p>
            <a:pPr marL="0" indent="0" hangingPunct="0">
              <a:buNone/>
            </a:pPr>
            <a:r>
              <a:rPr lang="en-GB" sz="1400" dirty="0"/>
              <a:t>5 725-5 875 MHz (centre frequency 5 800 MHz), and</a:t>
            </a:r>
            <a:endParaRPr lang="en-US" sz="1400" dirty="0"/>
          </a:p>
          <a:p>
            <a:pPr marL="0" indent="0" hangingPunct="0">
              <a:buNone/>
            </a:pPr>
            <a:r>
              <a:rPr lang="en-AU" sz="1400" dirty="0"/>
              <a:t>24-24.25 GHz (centre frequency 24.125 GHz)</a:t>
            </a:r>
            <a:endParaRPr lang="en-US" sz="1400" dirty="0"/>
          </a:p>
          <a:p>
            <a:pPr marL="0" indent="0" hangingPunct="0">
              <a:buNone/>
            </a:pPr>
            <a:r>
              <a:rPr lang="en-AU" sz="1600" dirty="0"/>
              <a:t>are also designated for </a:t>
            </a:r>
            <a:r>
              <a:rPr lang="en-AU" sz="1600" dirty="0">
                <a:solidFill>
                  <a:srgbClr val="FF0000"/>
                </a:solidFill>
              </a:rPr>
              <a:t>industrial, scientific and medical (ISM) </a:t>
            </a:r>
            <a:r>
              <a:rPr lang="en-AU" sz="1600" dirty="0"/>
              <a:t>applications. </a:t>
            </a:r>
            <a:r>
              <a:rPr lang="en-AU" sz="1600" dirty="0" err="1"/>
              <a:t>Radiocommunication</a:t>
            </a:r>
            <a:r>
              <a:rPr lang="en-AU" sz="1600" dirty="0"/>
              <a:t> </a:t>
            </a:r>
            <a:r>
              <a:rPr lang="en-GB" sz="1600" dirty="0"/>
              <a:t>services</a:t>
            </a:r>
            <a:r>
              <a:rPr lang="en-AU" sz="1600" dirty="0"/>
              <a:t> operating within these bands must accept harmful interference which may be caused by these applications. ISM equipment operating in these bands is subject to the provisions of No. </a:t>
            </a:r>
            <a:r>
              <a:rPr lang="en-GB" sz="1600" b="1" dirty="0"/>
              <a:t>15.13</a:t>
            </a:r>
            <a:r>
              <a:rPr lang="en-AU" sz="1600" dirty="0"/>
              <a:t>.</a:t>
            </a:r>
            <a:endParaRPr lang="en-US" sz="1600" dirty="0"/>
          </a:p>
          <a:p>
            <a:pPr marL="0" indent="0">
              <a:buNone/>
            </a:pPr>
            <a:endParaRPr lang="en-US" sz="2000" dirty="0"/>
          </a:p>
          <a:p>
            <a:pPr marL="0" indent="0">
              <a:buNone/>
            </a:pPr>
            <a:endParaRPr lang="en-US" sz="2000" dirty="0"/>
          </a:p>
          <a:p>
            <a:pPr marL="0" indent="0">
              <a:buNone/>
            </a:pP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8364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64" y="288881"/>
            <a:ext cx="9006736" cy="713377"/>
          </a:xfrm>
        </p:spPr>
        <p:txBody>
          <a:bodyPr/>
          <a:lstStyle/>
          <a:p>
            <a:r>
              <a:rPr lang="en-US" b="1" dirty="0"/>
              <a:t>Sample of U.S. Frequency Allocations Table  </a:t>
            </a:r>
          </a:p>
        </p:txBody>
      </p:sp>
      <p:grpSp>
        <p:nvGrpSpPr>
          <p:cNvPr id="5" name="Group 4"/>
          <p:cNvGrpSpPr/>
          <p:nvPr/>
        </p:nvGrpSpPr>
        <p:grpSpPr>
          <a:xfrm>
            <a:off x="195262" y="647700"/>
            <a:ext cx="8986838" cy="5486400"/>
            <a:chOff x="-69273" y="1143000"/>
            <a:chExt cx="8910638" cy="5714999"/>
          </a:xfrm>
        </p:grpSpPr>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758" b="-2758"/>
            <a:stretch/>
          </p:blipFill>
          <p:spPr bwMode="auto">
            <a:xfrm>
              <a:off x="-69273" y="1493518"/>
              <a:ext cx="8910638" cy="5364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295400" y="1143000"/>
              <a:ext cx="1219200" cy="738664"/>
            </a:xfrm>
            <a:prstGeom prst="rect">
              <a:avLst/>
            </a:prstGeom>
            <a:noFill/>
          </p:spPr>
          <p:txBody>
            <a:bodyPr wrap="square" rtlCol="0">
              <a:spAutoFit/>
            </a:bodyPr>
            <a:lstStyle/>
            <a:p>
              <a:r>
                <a:rPr lang="en-US" dirty="0"/>
                <a:t>     </a:t>
              </a:r>
            </a:p>
            <a:p>
              <a:r>
                <a:rPr lang="en-US" sz="2400" b="1" dirty="0"/>
                <a:t>ITU</a:t>
              </a:r>
            </a:p>
          </p:txBody>
        </p:sp>
        <p:sp>
          <p:nvSpPr>
            <p:cNvPr id="8" name="TextBox 7"/>
            <p:cNvSpPr txBox="1"/>
            <p:nvPr/>
          </p:nvSpPr>
          <p:spPr>
            <a:xfrm>
              <a:off x="4267200" y="1493520"/>
              <a:ext cx="1295400" cy="400110"/>
            </a:xfrm>
            <a:prstGeom prst="rect">
              <a:avLst/>
            </a:prstGeom>
            <a:noFill/>
          </p:spPr>
          <p:txBody>
            <a:bodyPr wrap="square" rtlCol="0">
              <a:spAutoFit/>
            </a:bodyPr>
            <a:lstStyle/>
            <a:p>
              <a:r>
                <a:rPr lang="en-US" sz="2000" b="1" dirty="0"/>
                <a:t>     NTIA</a:t>
              </a:r>
            </a:p>
          </p:txBody>
        </p:sp>
        <p:sp>
          <p:nvSpPr>
            <p:cNvPr id="9" name="TextBox 8"/>
            <p:cNvSpPr txBox="1"/>
            <p:nvPr/>
          </p:nvSpPr>
          <p:spPr>
            <a:xfrm>
              <a:off x="5791200" y="1512332"/>
              <a:ext cx="914400" cy="400110"/>
            </a:xfrm>
            <a:prstGeom prst="rect">
              <a:avLst/>
            </a:prstGeom>
            <a:noFill/>
          </p:spPr>
          <p:txBody>
            <a:bodyPr wrap="square" rtlCol="0">
              <a:spAutoFit/>
            </a:bodyPr>
            <a:lstStyle/>
            <a:p>
              <a:r>
                <a:rPr lang="en-US" sz="2000" b="1" dirty="0"/>
                <a:t>FCC</a:t>
              </a:r>
            </a:p>
          </p:txBody>
        </p:sp>
      </p:grpSp>
      <p:sp>
        <p:nvSpPr>
          <p:cNvPr id="3" name="Slide Number Placeholder 2"/>
          <p:cNvSpPr>
            <a:spLocks noGrp="1"/>
          </p:cNvSpPr>
          <p:nvPr>
            <p:ph type="sldNum" sz="quarter" idx="4"/>
          </p:nvPr>
        </p:nvSpPr>
        <p:spPr/>
        <p:txBody>
          <a:bodyPr/>
          <a:lstStyle/>
          <a:p>
            <a:fld id="{C4E3D097-A581-4933-943F-92A622067F56}" type="slidenum">
              <a:rPr lang="en-US" smtClean="0"/>
              <a:t>22</a:t>
            </a:fld>
            <a:endParaRPr lang="en-US" dirty="0"/>
          </a:p>
        </p:txBody>
      </p:sp>
    </p:spTree>
    <p:extLst>
      <p:ext uri="{BB962C8B-B14F-4D97-AF65-F5344CB8AC3E}">
        <p14:creationId xmlns:p14="http://schemas.microsoft.com/office/powerpoint/2010/main" val="2668869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991600" cy="609600"/>
          </a:xfrm>
        </p:spPr>
        <p:txBody>
          <a:bodyPr/>
          <a:lstStyle/>
          <a:p>
            <a:r>
              <a:rPr lang="en-US" b="1" dirty="0"/>
              <a:t>Sample of Japan Frequency Allocations Table</a:t>
            </a:r>
            <a:endParaRPr lang="en-US" dirty="0"/>
          </a:p>
        </p:txBody>
      </p:sp>
      <p:sp>
        <p:nvSpPr>
          <p:cNvPr id="3" name="Slide Number Placeholder 2"/>
          <p:cNvSpPr>
            <a:spLocks noGrp="1"/>
          </p:cNvSpPr>
          <p:nvPr>
            <p:ph type="sldNum" sz="quarter" idx="4"/>
          </p:nvPr>
        </p:nvSpPr>
        <p:spPr/>
        <p:txBody>
          <a:bodyPr/>
          <a:lstStyle/>
          <a:p>
            <a:fld id="{C4E3D097-A581-4933-943F-92A622067F56}" type="slidenum">
              <a:rPr lang="en-US" smtClean="0"/>
              <a:t>23</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981949383"/>
              </p:ext>
            </p:extLst>
          </p:nvPr>
        </p:nvGraphicFramePr>
        <p:xfrm>
          <a:off x="533400" y="1166147"/>
          <a:ext cx="8001000" cy="4830506"/>
        </p:xfrm>
        <a:graphic>
          <a:graphicData uri="http://schemas.openxmlformats.org/presentationml/2006/ole">
            <mc:AlternateContent xmlns:mc="http://schemas.openxmlformats.org/markup-compatibility/2006">
              <mc:Choice xmlns:v="urn:schemas-microsoft-com:vml" Requires="v">
                <p:oleObj name="Acrobat Document" r:id="rId2" imgW="8019911" imgH="5667375" progId="Acrobat.Document.DC">
                  <p:embed/>
                </p:oleObj>
              </mc:Choice>
              <mc:Fallback>
                <p:oleObj name="Acrobat Document" r:id="rId2" imgW="8019911" imgH="5667375" progId="Acrobat.Document.DC">
                  <p:embed/>
                  <p:pic>
                    <p:nvPicPr>
                      <p:cNvPr id="0" name=""/>
                      <p:cNvPicPr/>
                      <p:nvPr/>
                    </p:nvPicPr>
                    <p:blipFill>
                      <a:blip r:embed="rId3"/>
                      <a:stretch>
                        <a:fillRect/>
                      </a:stretch>
                    </p:blipFill>
                    <p:spPr>
                      <a:xfrm>
                        <a:off x="533400" y="1166147"/>
                        <a:ext cx="8001000" cy="4830506"/>
                      </a:xfrm>
                      <a:prstGeom prst="rect">
                        <a:avLst/>
                      </a:prstGeom>
                    </p:spPr>
                  </p:pic>
                </p:oleObj>
              </mc:Fallback>
            </mc:AlternateContent>
          </a:graphicData>
        </a:graphic>
      </p:graphicFrame>
    </p:spTree>
    <p:extLst>
      <p:ext uri="{BB962C8B-B14F-4D97-AF65-F5344CB8AC3E}">
        <p14:creationId xmlns:p14="http://schemas.microsoft.com/office/powerpoint/2010/main" val="3568826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609600"/>
          </a:xfrm>
        </p:spPr>
        <p:txBody>
          <a:bodyPr/>
          <a:lstStyle/>
          <a:p>
            <a:r>
              <a:rPr lang="en-US" sz="3200" b="1" dirty="0"/>
              <a:t>Sample of Moldova Frequency Allocations Table</a:t>
            </a:r>
            <a:endParaRPr lang="en-US" sz="3200" dirty="0"/>
          </a:p>
        </p:txBody>
      </p:sp>
      <p:sp>
        <p:nvSpPr>
          <p:cNvPr id="3" name="Slide Number Placeholder 2"/>
          <p:cNvSpPr>
            <a:spLocks noGrp="1"/>
          </p:cNvSpPr>
          <p:nvPr>
            <p:ph type="sldNum" sz="quarter" idx="4"/>
          </p:nvPr>
        </p:nvSpPr>
        <p:spPr/>
        <p:txBody>
          <a:bodyPr/>
          <a:lstStyle/>
          <a:p>
            <a:fld id="{C4E3D097-A581-4933-943F-92A622067F56}" type="slidenum">
              <a:rPr lang="en-US" smtClean="0"/>
              <a:t>24</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4226039727"/>
              </p:ext>
            </p:extLst>
          </p:nvPr>
        </p:nvGraphicFramePr>
        <p:xfrm>
          <a:off x="1828800" y="1136146"/>
          <a:ext cx="5105400" cy="4965768"/>
        </p:xfrm>
        <a:graphic>
          <a:graphicData uri="http://schemas.openxmlformats.org/presentationml/2006/ole">
            <mc:AlternateContent xmlns:mc="http://schemas.openxmlformats.org/markup-compatibility/2006">
              <mc:Choice xmlns:v="urn:schemas-microsoft-com:vml" Requires="v">
                <p:oleObj name="Acrobat Document" r:id="rId2" imgW="5829092" imgH="7543535" progId="Acrobat.Document.DC">
                  <p:embed/>
                </p:oleObj>
              </mc:Choice>
              <mc:Fallback>
                <p:oleObj name="Acrobat Document" r:id="rId2" imgW="5829092" imgH="7543535" progId="Acrobat.Document.DC">
                  <p:embed/>
                  <p:pic>
                    <p:nvPicPr>
                      <p:cNvPr id="0" name=""/>
                      <p:cNvPicPr/>
                      <p:nvPr/>
                    </p:nvPicPr>
                    <p:blipFill>
                      <a:blip r:embed="rId3"/>
                      <a:stretch>
                        <a:fillRect/>
                      </a:stretch>
                    </p:blipFill>
                    <p:spPr>
                      <a:xfrm>
                        <a:off x="1828800" y="1136146"/>
                        <a:ext cx="5105400" cy="4965768"/>
                      </a:xfrm>
                      <a:prstGeom prst="rect">
                        <a:avLst/>
                      </a:prstGeom>
                    </p:spPr>
                  </p:pic>
                </p:oleObj>
              </mc:Fallback>
            </mc:AlternateContent>
          </a:graphicData>
        </a:graphic>
      </p:graphicFrame>
    </p:spTree>
    <p:extLst>
      <p:ext uri="{BB962C8B-B14F-4D97-AF65-F5344CB8AC3E}">
        <p14:creationId xmlns:p14="http://schemas.microsoft.com/office/powerpoint/2010/main" val="2844989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524000" y="914400"/>
            <a:ext cx="6096000" cy="2743200"/>
          </a:xfrm>
        </p:spPr>
        <p:txBody>
          <a:bodyPr/>
          <a:lstStyle/>
          <a:p>
            <a:r>
              <a:rPr lang="en-US" dirty="0"/>
              <a:t>Dr. LiChing Sung</a:t>
            </a:r>
          </a:p>
          <a:p>
            <a:r>
              <a:rPr lang="en-US" dirty="0"/>
              <a:t> Office of Spectrum Management</a:t>
            </a:r>
          </a:p>
          <a:p>
            <a:endParaRPr lang="en-US" sz="1400" dirty="0"/>
          </a:p>
          <a:p>
            <a:r>
              <a:rPr lang="en-US" dirty="0"/>
              <a:t>lsung@ntia.gov</a:t>
            </a:r>
          </a:p>
          <a:p>
            <a:endParaRPr lang="en-US" dirty="0"/>
          </a:p>
          <a:p>
            <a:endParaRPr lang="en-US" dirty="0"/>
          </a:p>
        </p:txBody>
      </p:sp>
    </p:spTree>
    <p:extLst>
      <p:ext uri="{BB962C8B-B14F-4D97-AF65-F5344CB8AC3E}">
        <p14:creationId xmlns:p14="http://schemas.microsoft.com/office/powerpoint/2010/main" val="387817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315200" cy="685800"/>
          </a:xfrm>
        </p:spPr>
        <p:txBody>
          <a:bodyPr/>
          <a:lstStyle/>
          <a:p>
            <a:r>
              <a:rPr lang="en-US" b="1" dirty="0"/>
              <a:t>IGOs &amp; Multilateral Diplomacy</a:t>
            </a:r>
          </a:p>
        </p:txBody>
      </p:sp>
      <p:sp>
        <p:nvSpPr>
          <p:cNvPr id="3" name="Slide Number Placeholder 2"/>
          <p:cNvSpPr>
            <a:spLocks noGrp="1"/>
          </p:cNvSpPr>
          <p:nvPr>
            <p:ph type="sldNum" sz="quarter" idx="4"/>
          </p:nvPr>
        </p:nvSpPr>
        <p:spPr/>
        <p:txBody>
          <a:bodyPr/>
          <a:lstStyle/>
          <a:p>
            <a:fld id="{C4E3D097-A581-4933-943F-92A622067F56}" type="slidenum">
              <a:rPr lang="en-US" smtClean="0"/>
              <a:t>3</a:t>
            </a:fld>
            <a:endParaRPr lang="en-US" dirty="0"/>
          </a:p>
        </p:txBody>
      </p:sp>
      <p:sp>
        <p:nvSpPr>
          <p:cNvPr id="4" name="Text Placeholder 3"/>
          <p:cNvSpPr>
            <a:spLocks noGrp="1"/>
          </p:cNvSpPr>
          <p:nvPr>
            <p:ph type="body" sz="quarter" idx="10"/>
          </p:nvPr>
        </p:nvSpPr>
        <p:spPr>
          <a:xfrm>
            <a:off x="533400" y="1219200"/>
            <a:ext cx="8229600" cy="4648200"/>
          </a:xfrm>
        </p:spPr>
        <p:txBody>
          <a:bodyPr>
            <a:normAutofit fontScale="92500"/>
          </a:bodyPr>
          <a:lstStyle/>
          <a:p>
            <a:r>
              <a:rPr lang="en-US" sz="2800" dirty="0"/>
              <a:t>Spectrum Knows No Borders</a:t>
            </a:r>
          </a:p>
          <a:p>
            <a:pPr lvl="1"/>
            <a:r>
              <a:rPr lang="en-US" sz="2400" dirty="0"/>
              <a:t>To avoid harmful interference, governments work through membership in inter-governmental organizations (IGOs).</a:t>
            </a:r>
          </a:p>
          <a:p>
            <a:r>
              <a:rPr lang="en-US" sz="2800" dirty="0"/>
              <a:t>The ITU is the global expert agency for spectrum.</a:t>
            </a:r>
          </a:p>
          <a:p>
            <a:pPr lvl="1"/>
            <a:r>
              <a:rPr lang="en-US" sz="2400" dirty="0"/>
              <a:t>UN-affiliated agency; HQ in Geneva, Switzerland</a:t>
            </a:r>
          </a:p>
          <a:p>
            <a:pPr lvl="1"/>
            <a:r>
              <a:rPr lang="en-US" sz="2400" dirty="0"/>
              <a:t>Founded in 1865 (one of the world’s oldest IGOs).</a:t>
            </a:r>
          </a:p>
          <a:p>
            <a:pPr lvl="1"/>
            <a:r>
              <a:rPr lang="en-US" sz="2400" dirty="0"/>
              <a:t>ITU’s </a:t>
            </a:r>
            <a:r>
              <a:rPr lang="en-US" sz="2400" dirty="0" err="1"/>
              <a:t>Radiocommunication</a:t>
            </a:r>
            <a:r>
              <a:rPr lang="en-US" sz="2400" dirty="0"/>
              <a:t> Sector (ITU-R) carries out members’ directions and implements the Radio Regulations (RR).</a:t>
            </a:r>
          </a:p>
          <a:p>
            <a:r>
              <a:rPr lang="en-US" sz="2800" dirty="0"/>
              <a:t>Regional IGOs maintain their own telecom-related agencies:</a:t>
            </a:r>
          </a:p>
          <a:p>
            <a:pPr lvl="1"/>
            <a:r>
              <a:rPr lang="en-US" sz="2400" dirty="0"/>
              <a:t>APT, ATU, CEPT, CITEL, etc.</a:t>
            </a:r>
          </a:p>
        </p:txBody>
      </p:sp>
    </p:spTree>
    <p:extLst>
      <p:ext uri="{BB962C8B-B14F-4D97-AF65-F5344CB8AC3E}">
        <p14:creationId xmlns:p14="http://schemas.microsoft.com/office/powerpoint/2010/main" val="162645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Sovereign Right of States </a:t>
            </a:r>
            <a:br>
              <a:rPr lang="en-US" b="1" dirty="0"/>
            </a:br>
            <a:r>
              <a:rPr lang="en-US" b="1" dirty="0"/>
              <a:t>to Manage Spectrum Use</a:t>
            </a:r>
          </a:p>
        </p:txBody>
      </p:sp>
      <p:sp>
        <p:nvSpPr>
          <p:cNvPr id="3" name="Slide Number Placeholder 2"/>
          <p:cNvSpPr>
            <a:spLocks noGrp="1"/>
          </p:cNvSpPr>
          <p:nvPr>
            <p:ph type="sldNum" sz="quarter" idx="4"/>
          </p:nvPr>
        </p:nvSpPr>
        <p:spPr/>
        <p:txBody>
          <a:bodyPr/>
          <a:lstStyle/>
          <a:p>
            <a:fld id="{C4E3D097-A581-4933-943F-92A622067F56}" type="slidenum">
              <a:rPr lang="en-US" smtClean="0"/>
              <a:t>4</a:t>
            </a:fld>
            <a:endParaRPr lang="en-US" dirty="0"/>
          </a:p>
        </p:txBody>
      </p:sp>
      <p:sp>
        <p:nvSpPr>
          <p:cNvPr id="4" name="Text Placeholder 3"/>
          <p:cNvSpPr>
            <a:spLocks noGrp="1"/>
          </p:cNvSpPr>
          <p:nvPr>
            <p:ph type="body" sz="quarter" idx="10"/>
          </p:nvPr>
        </p:nvSpPr>
        <p:spPr/>
        <p:txBody>
          <a:bodyPr>
            <a:normAutofit fontScale="92500" lnSpcReduction="20000"/>
          </a:bodyPr>
          <a:lstStyle/>
          <a:p>
            <a:r>
              <a:rPr lang="en-US" sz="2800" dirty="0"/>
              <a:t>ITU recognizes sovereign right of States to manage the radio spectrum.</a:t>
            </a:r>
          </a:p>
          <a:p>
            <a:r>
              <a:rPr lang="en-US" sz="2800" dirty="0"/>
              <a:t>RR allows each State the greatest possible flexibility with regard to spectrum use.</a:t>
            </a:r>
          </a:p>
          <a:p>
            <a:r>
              <a:rPr lang="en-US" sz="2800" dirty="0"/>
              <a:t>Services allocated in the Table are not necessarily compatible locally; each State can select those it wishes to implement on its territory.</a:t>
            </a:r>
          </a:p>
          <a:p>
            <a:r>
              <a:rPr lang="en-US" sz="2800" dirty="0"/>
              <a:t>However, exercise of sovereign right should not conflict with </a:t>
            </a:r>
            <a:r>
              <a:rPr lang="en-US" sz="2800" dirty="0">
                <a:solidFill>
                  <a:srgbClr val="FF0000"/>
                </a:solidFill>
              </a:rPr>
              <a:t>the principle of promoting efficient and economical use of the spectrum and should not result in barriers to trade in services</a:t>
            </a:r>
            <a:r>
              <a:rPr lang="en-US" sz="2800" dirty="0"/>
              <a:t>.</a:t>
            </a:r>
          </a:p>
          <a:p>
            <a:endParaRPr lang="en-US" sz="2800" dirty="0"/>
          </a:p>
        </p:txBody>
      </p:sp>
    </p:spTree>
    <p:extLst>
      <p:ext uri="{BB962C8B-B14F-4D97-AF65-F5344CB8AC3E}">
        <p14:creationId xmlns:p14="http://schemas.microsoft.com/office/powerpoint/2010/main" val="2479844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Legal Instruments of the ITU</a:t>
            </a:r>
            <a:endParaRPr lang="en-US" dirty="0"/>
          </a:p>
        </p:txBody>
      </p:sp>
      <p:sp>
        <p:nvSpPr>
          <p:cNvPr id="3" name="Slide Number Placeholder 2"/>
          <p:cNvSpPr>
            <a:spLocks noGrp="1"/>
          </p:cNvSpPr>
          <p:nvPr>
            <p:ph type="sldNum" sz="quarter" idx="4"/>
          </p:nvPr>
        </p:nvSpPr>
        <p:spPr/>
        <p:txBody>
          <a:bodyPr/>
          <a:lstStyle/>
          <a:p>
            <a:fld id="{C4E3D097-A581-4933-943F-92A622067F56}" type="slidenum">
              <a:rPr lang="en-US" smtClean="0"/>
              <a:t>5</a:t>
            </a:fld>
            <a:endParaRPr lang="en-US" dirty="0"/>
          </a:p>
        </p:txBody>
      </p:sp>
      <p:sp>
        <p:nvSpPr>
          <p:cNvPr id="4" name="Text Placeholder 3"/>
          <p:cNvSpPr>
            <a:spLocks noGrp="1"/>
          </p:cNvSpPr>
          <p:nvPr>
            <p:ph type="body" sz="quarter" idx="10"/>
          </p:nvPr>
        </p:nvSpPr>
        <p:spPr/>
        <p:txBody>
          <a:bodyPr/>
          <a:lstStyle/>
          <a:p>
            <a:pPr algn="just"/>
            <a:r>
              <a:rPr lang="en-US" dirty="0"/>
              <a:t>Constitution</a:t>
            </a:r>
          </a:p>
          <a:p>
            <a:pPr algn="just"/>
            <a:r>
              <a:rPr lang="en-US" dirty="0"/>
              <a:t>Convention</a:t>
            </a:r>
          </a:p>
          <a:p>
            <a:pPr algn="just"/>
            <a:r>
              <a:rPr lang="en-US" dirty="0"/>
              <a:t>Administrative Regulations</a:t>
            </a:r>
          </a:p>
          <a:p>
            <a:pPr lvl="1" algn="just"/>
            <a:r>
              <a:rPr lang="en-US" sz="2400" dirty="0"/>
              <a:t>Radio Regulations (RR)</a:t>
            </a:r>
          </a:p>
          <a:p>
            <a:pPr lvl="1"/>
            <a:r>
              <a:rPr lang="en-US" sz="2400" dirty="0">
                <a:latin typeface="Arial" panose="020B0604020202020204" pitchFamily="34" charset="0"/>
                <a:cs typeface="Arial" panose="020B0604020202020204" pitchFamily="34" charset="0"/>
              </a:rPr>
              <a:t>International Telecommunication Regulations (ITRs)</a:t>
            </a:r>
            <a:endParaRPr lang="en-US" sz="2400" dirty="0"/>
          </a:p>
          <a:p>
            <a:endParaRPr lang="en-US" dirty="0"/>
          </a:p>
        </p:txBody>
      </p:sp>
    </p:spTree>
    <p:extLst>
      <p:ext uri="{BB962C8B-B14F-4D97-AF65-F5344CB8AC3E}">
        <p14:creationId xmlns:p14="http://schemas.microsoft.com/office/powerpoint/2010/main" val="304369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Radio Regulations</a:t>
            </a:r>
          </a:p>
        </p:txBody>
      </p:sp>
      <p:sp>
        <p:nvSpPr>
          <p:cNvPr id="3" name="Slide Number Placeholder 2"/>
          <p:cNvSpPr>
            <a:spLocks noGrp="1"/>
          </p:cNvSpPr>
          <p:nvPr>
            <p:ph type="sldNum" sz="quarter" idx="4"/>
          </p:nvPr>
        </p:nvSpPr>
        <p:spPr/>
        <p:txBody>
          <a:bodyPr/>
          <a:lstStyle/>
          <a:p>
            <a:fld id="{C4E3D097-A581-4933-943F-92A622067F56}" type="slidenum">
              <a:rPr lang="en-US" smtClean="0"/>
              <a:t>6</a:t>
            </a:fld>
            <a:endParaRPr lang="en-US" dirty="0"/>
          </a:p>
        </p:txBody>
      </p:sp>
      <p:sp>
        <p:nvSpPr>
          <p:cNvPr id="4" name="Text Placeholder 3"/>
          <p:cNvSpPr>
            <a:spLocks noGrp="1"/>
          </p:cNvSpPr>
          <p:nvPr>
            <p:ph type="body" sz="quarter" idx="10"/>
          </p:nvPr>
        </p:nvSpPr>
        <p:spPr>
          <a:xfrm>
            <a:off x="685800" y="1600200"/>
            <a:ext cx="7848600" cy="4267200"/>
          </a:xfrm>
        </p:spPr>
        <p:txBody>
          <a:bodyPr>
            <a:normAutofit fontScale="92500" lnSpcReduction="10000"/>
          </a:bodyPr>
          <a:lstStyle/>
          <a:p>
            <a:r>
              <a:rPr lang="en-US" dirty="0"/>
              <a:t>Principle regulatory framework within which States undertake to operate radio services and the basic tool for international spectrum use</a:t>
            </a:r>
          </a:p>
          <a:p>
            <a:r>
              <a:rPr lang="en-US" dirty="0"/>
              <a:t>International treaty status and binding on all Member States</a:t>
            </a:r>
          </a:p>
          <a:p>
            <a:r>
              <a:rPr lang="en-US" dirty="0"/>
              <a:t>Revised by World </a:t>
            </a:r>
            <a:r>
              <a:rPr lang="en-US" dirty="0" err="1"/>
              <a:t>Radiocommunication</a:t>
            </a:r>
            <a:r>
              <a:rPr lang="en-US" dirty="0"/>
              <a:t> Conferences (WRCs)</a:t>
            </a:r>
          </a:p>
          <a:p>
            <a:r>
              <a:rPr lang="en-US" dirty="0"/>
              <a:t>Supplement the Constitution and Convention of the ITU</a:t>
            </a:r>
          </a:p>
        </p:txBody>
      </p:sp>
    </p:spTree>
    <p:extLst>
      <p:ext uri="{BB962C8B-B14F-4D97-AF65-F5344CB8AC3E}">
        <p14:creationId xmlns:p14="http://schemas.microsoft.com/office/powerpoint/2010/main" val="2209580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Radio Regulations Define:</a:t>
            </a:r>
          </a:p>
        </p:txBody>
      </p:sp>
      <p:sp>
        <p:nvSpPr>
          <p:cNvPr id="3" name="Slide Number Placeholder 2"/>
          <p:cNvSpPr>
            <a:spLocks noGrp="1"/>
          </p:cNvSpPr>
          <p:nvPr>
            <p:ph type="sldNum" sz="quarter" idx="4"/>
          </p:nvPr>
        </p:nvSpPr>
        <p:spPr/>
        <p:txBody>
          <a:bodyPr/>
          <a:lstStyle/>
          <a:p>
            <a:fld id="{C4E3D097-A581-4933-943F-92A622067F56}" type="slidenum">
              <a:rPr lang="en-US" smtClean="0"/>
              <a:t>7</a:t>
            </a:fld>
            <a:endParaRPr lang="en-US" dirty="0"/>
          </a:p>
        </p:txBody>
      </p:sp>
      <p:sp>
        <p:nvSpPr>
          <p:cNvPr id="4" name="Text Placeholder 3"/>
          <p:cNvSpPr>
            <a:spLocks noGrp="1"/>
          </p:cNvSpPr>
          <p:nvPr>
            <p:ph type="body" sz="quarter" idx="10"/>
          </p:nvPr>
        </p:nvSpPr>
        <p:spPr/>
        <p:txBody>
          <a:bodyPr>
            <a:normAutofit fontScale="77500" lnSpcReduction="20000"/>
          </a:bodyPr>
          <a:lstStyle/>
          <a:p>
            <a:r>
              <a:rPr lang="en-US" sz="3400" dirty="0"/>
              <a:t>Frequency allocations to different categories of </a:t>
            </a:r>
            <a:r>
              <a:rPr lang="en-US" sz="3400" dirty="0" err="1"/>
              <a:t>radiocommunication</a:t>
            </a:r>
            <a:r>
              <a:rPr lang="en-US" sz="3400" dirty="0"/>
              <a:t> services</a:t>
            </a:r>
            <a:endParaRPr lang="en-US" sz="3400" i="1" dirty="0"/>
          </a:p>
          <a:p>
            <a:r>
              <a:rPr lang="en-US" sz="3400" dirty="0"/>
              <a:t>Mandatory technical parameters to be observed by radio stations, especially transmitters</a:t>
            </a:r>
          </a:p>
          <a:p>
            <a:r>
              <a:rPr lang="en-US" sz="3400" dirty="0"/>
              <a:t>Procedures for the </a:t>
            </a:r>
            <a:r>
              <a:rPr lang="en-US" sz="3400" b="1" dirty="0"/>
              <a:t>coordination</a:t>
            </a:r>
            <a:r>
              <a:rPr lang="en-US" sz="3400" dirty="0"/>
              <a:t> and </a:t>
            </a:r>
            <a:r>
              <a:rPr lang="en-US" sz="3400" b="1" dirty="0"/>
              <a:t>notification</a:t>
            </a:r>
            <a:r>
              <a:rPr lang="en-US" sz="3400" dirty="0"/>
              <a:t> of frequency assignments made to radio stations by national governments</a:t>
            </a:r>
          </a:p>
          <a:p>
            <a:pPr lvl="1"/>
            <a:r>
              <a:rPr lang="en-US" dirty="0"/>
              <a:t>Coordination: ensuring technical compatibility</a:t>
            </a:r>
          </a:p>
          <a:p>
            <a:pPr lvl="1"/>
            <a:r>
              <a:rPr lang="en-US" dirty="0"/>
              <a:t>Notification: formal recording and protection in the Master International Frequency Register (</a:t>
            </a:r>
            <a:r>
              <a:rPr lang="en-US" b="1" dirty="0"/>
              <a:t>MIFR</a:t>
            </a:r>
            <a:r>
              <a:rPr lang="en-US" dirty="0"/>
              <a:t>)</a:t>
            </a:r>
          </a:p>
          <a:p>
            <a:r>
              <a:rPr lang="en-US" sz="3400" dirty="0"/>
              <a:t>Other procedures and operational provisions</a:t>
            </a:r>
          </a:p>
        </p:txBody>
      </p:sp>
    </p:spTree>
    <p:extLst>
      <p:ext uri="{BB962C8B-B14F-4D97-AF65-F5344CB8AC3E}">
        <p14:creationId xmlns:p14="http://schemas.microsoft.com/office/powerpoint/2010/main" val="1219975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RR Structure</a:t>
            </a:r>
          </a:p>
        </p:txBody>
      </p:sp>
      <p:sp>
        <p:nvSpPr>
          <p:cNvPr id="3" name="Slide Number Placeholder 2"/>
          <p:cNvSpPr>
            <a:spLocks noGrp="1"/>
          </p:cNvSpPr>
          <p:nvPr>
            <p:ph type="sldNum" sz="quarter" idx="4"/>
          </p:nvPr>
        </p:nvSpPr>
        <p:spPr/>
        <p:txBody>
          <a:bodyPr/>
          <a:lstStyle/>
          <a:p>
            <a:fld id="{C4E3D097-A581-4933-943F-92A622067F56}" type="slidenum">
              <a:rPr lang="en-US" smtClean="0"/>
              <a:t>8</a:t>
            </a:fld>
            <a:endParaRPr lang="en-US" dirty="0"/>
          </a:p>
        </p:txBody>
      </p:sp>
      <p:sp>
        <p:nvSpPr>
          <p:cNvPr id="4" name="Text Placeholder 3"/>
          <p:cNvSpPr>
            <a:spLocks noGrp="1"/>
          </p:cNvSpPr>
          <p:nvPr>
            <p:ph type="body" sz="quarter" idx="10"/>
          </p:nvPr>
        </p:nvSpPr>
        <p:spPr/>
        <p:txBody>
          <a:bodyPr>
            <a:normAutofit fontScale="92500" lnSpcReduction="20000"/>
          </a:bodyPr>
          <a:lstStyle/>
          <a:p>
            <a:pPr marL="0" indent="0">
              <a:buNone/>
            </a:pPr>
            <a:r>
              <a:rPr lang="en-US" dirty="0"/>
              <a:t>Volume 1 – Articles</a:t>
            </a:r>
          </a:p>
          <a:p>
            <a:pPr lvl="1"/>
            <a:r>
              <a:rPr lang="en-US" dirty="0"/>
              <a:t>Art 1: Terms and definitions</a:t>
            </a:r>
          </a:p>
          <a:p>
            <a:pPr lvl="1"/>
            <a:r>
              <a:rPr lang="en-US" dirty="0"/>
              <a:t>Art 5: </a:t>
            </a:r>
            <a:r>
              <a:rPr lang="en-US" b="1" dirty="0"/>
              <a:t>Frequency allocations</a:t>
            </a:r>
          </a:p>
          <a:p>
            <a:pPr marL="0" indent="0">
              <a:buNone/>
            </a:pPr>
            <a:r>
              <a:rPr lang="en-US" dirty="0"/>
              <a:t>Volume 2 – Appendices</a:t>
            </a:r>
          </a:p>
          <a:p>
            <a:pPr lvl="1"/>
            <a:r>
              <a:rPr lang="en-US" dirty="0"/>
              <a:t>App 7: coordination methods</a:t>
            </a:r>
          </a:p>
          <a:p>
            <a:pPr lvl="1"/>
            <a:r>
              <a:rPr lang="en-US" dirty="0"/>
              <a:t>App 30: BSS Plan; App 30B: FSS Plan</a:t>
            </a:r>
          </a:p>
          <a:p>
            <a:pPr marL="0" indent="0">
              <a:buNone/>
            </a:pPr>
            <a:r>
              <a:rPr lang="en-US" dirty="0"/>
              <a:t>Volume 3 – Resolutions and Recommendations</a:t>
            </a:r>
            <a:br>
              <a:rPr lang="en-US" dirty="0"/>
            </a:br>
            <a:r>
              <a:rPr lang="en-US" dirty="0"/>
              <a:t>Volume 4 – ITU-R Recommendations 	</a:t>
            </a:r>
            <a:r>
              <a:rPr lang="en-US" b="1" dirty="0"/>
              <a:t>incorporated by reference</a:t>
            </a:r>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7873" y="0"/>
            <a:ext cx="2995752" cy="3346161"/>
          </a:xfrm>
          <a:prstGeom prst="rect">
            <a:avLst/>
          </a:prstGeom>
        </p:spPr>
      </p:pic>
    </p:spTree>
    <p:extLst>
      <p:ext uri="{BB962C8B-B14F-4D97-AF65-F5344CB8AC3E}">
        <p14:creationId xmlns:p14="http://schemas.microsoft.com/office/powerpoint/2010/main" val="942162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39554"/>
            <a:ext cx="7315200" cy="685800"/>
          </a:xfrm>
        </p:spPr>
        <p:txBody>
          <a:bodyPr/>
          <a:lstStyle/>
          <a:p>
            <a:r>
              <a:rPr lang="en-US" b="1" dirty="0"/>
              <a:t>Master International Frequency Register</a:t>
            </a:r>
          </a:p>
        </p:txBody>
      </p:sp>
      <p:sp>
        <p:nvSpPr>
          <p:cNvPr id="3" name="Slide Number Placeholder 2"/>
          <p:cNvSpPr>
            <a:spLocks noGrp="1"/>
          </p:cNvSpPr>
          <p:nvPr>
            <p:ph type="sldNum" sz="quarter" idx="4"/>
          </p:nvPr>
        </p:nvSpPr>
        <p:spPr/>
        <p:txBody>
          <a:bodyPr/>
          <a:lstStyle/>
          <a:p>
            <a:fld id="{C4E3D097-A581-4933-943F-92A622067F56}" type="slidenum">
              <a:rPr lang="en-US" smtClean="0"/>
              <a:t>9</a:t>
            </a:fld>
            <a:endParaRPr lang="en-US" dirty="0"/>
          </a:p>
        </p:txBody>
      </p:sp>
      <p:sp>
        <p:nvSpPr>
          <p:cNvPr id="4" name="Text Placeholder 3"/>
          <p:cNvSpPr>
            <a:spLocks noGrp="1"/>
          </p:cNvSpPr>
          <p:nvPr>
            <p:ph type="body" sz="quarter" idx="10"/>
          </p:nvPr>
        </p:nvSpPr>
        <p:spPr/>
        <p:txBody>
          <a:bodyPr>
            <a:normAutofit fontScale="92500" lnSpcReduction="10000"/>
          </a:bodyPr>
          <a:lstStyle/>
          <a:p>
            <a:r>
              <a:rPr lang="en-US" dirty="0"/>
              <a:t>ITU-maintained database of satellite and terrestrial frequency assignments</a:t>
            </a:r>
          </a:p>
          <a:p>
            <a:r>
              <a:rPr lang="en-US" dirty="0"/>
              <a:t>Recording in the MIFR is the final stage of the frequency coordination process</a:t>
            </a:r>
          </a:p>
          <a:p>
            <a:pPr lvl="1"/>
            <a:r>
              <a:rPr lang="en-US" b="1" dirty="0"/>
              <a:t>Notifications</a:t>
            </a:r>
            <a:r>
              <a:rPr lang="en-US" dirty="0"/>
              <a:t> of frequency assignments from administrations are examined and published in the </a:t>
            </a:r>
            <a:r>
              <a:rPr lang="en-US" b="1" dirty="0"/>
              <a:t>BR IFIC</a:t>
            </a:r>
          </a:p>
          <a:p>
            <a:r>
              <a:rPr lang="en-US" dirty="0"/>
              <a:t>Confers international recognition and protection from interference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775" y="4114800"/>
            <a:ext cx="1800225" cy="1828800"/>
          </a:xfrm>
          <a:prstGeom prst="rect">
            <a:avLst/>
          </a:prstGeom>
        </p:spPr>
      </p:pic>
    </p:spTree>
    <p:extLst>
      <p:ext uri="{BB962C8B-B14F-4D97-AF65-F5344CB8AC3E}">
        <p14:creationId xmlns:p14="http://schemas.microsoft.com/office/powerpoint/2010/main" val="1647429834"/>
      </p:ext>
    </p:extLst>
  </p:cSld>
  <p:clrMapOvr>
    <a:masterClrMapping/>
  </p:clrMapOvr>
</p:sld>
</file>

<file path=ppt/theme/theme1.xml><?xml version="1.0" encoding="utf-8"?>
<a:theme xmlns:a="http://schemas.openxmlformats.org/drawingml/2006/main" name="NTIA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NTIA Title Slide</Template>
  <TotalTime>14113</TotalTime>
  <Words>2543</Words>
  <Application>Microsoft Office PowerPoint</Application>
  <PresentationFormat>On-screen Show (4:3)</PresentationFormat>
  <Paragraphs>246</Paragraphs>
  <Slides>25</Slides>
  <Notes>14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Britannic Bold</vt:lpstr>
      <vt:lpstr>Calibri</vt:lpstr>
      <vt:lpstr>NTIA Title Slide</vt:lpstr>
      <vt:lpstr>Acrobat Document</vt:lpstr>
      <vt:lpstr>Spectrum Management Tools: Radio Regulations and Table of Frequency Allocations</vt:lpstr>
      <vt:lpstr>Topics to Be Covered</vt:lpstr>
      <vt:lpstr>IGOs &amp; Multilateral Diplomacy</vt:lpstr>
      <vt:lpstr>Sovereign Right of States  to Manage Spectrum Use</vt:lpstr>
      <vt:lpstr>Legal Instruments of the ITU</vt:lpstr>
      <vt:lpstr>Radio Regulations</vt:lpstr>
      <vt:lpstr>Radio Regulations Define:</vt:lpstr>
      <vt:lpstr>RR Structure</vt:lpstr>
      <vt:lpstr>Master International Frequency Register</vt:lpstr>
      <vt:lpstr>Spectrum Apportionment Definitions </vt:lpstr>
      <vt:lpstr>PowerPoint Presentation</vt:lpstr>
      <vt:lpstr>ITU Regions</vt:lpstr>
      <vt:lpstr>Principle of Precedence</vt:lpstr>
      <vt:lpstr>Partial List of  Radiocommunication Services</vt:lpstr>
      <vt:lpstr>Allocations Hierarchy </vt:lpstr>
      <vt:lpstr>Table of Frequency Allocations</vt:lpstr>
      <vt:lpstr>Partial Page from Allocations Table</vt:lpstr>
      <vt:lpstr>Footnotes</vt:lpstr>
      <vt:lpstr>Footnote Examples</vt:lpstr>
      <vt:lpstr>Frequency Bands Identification  via Footnotes</vt:lpstr>
      <vt:lpstr>Examples of Footnote Identification</vt:lpstr>
      <vt:lpstr>Sample of U.S. Frequency Allocations Table  </vt:lpstr>
      <vt:lpstr>Sample of Japan Frequency Allocations Table</vt:lpstr>
      <vt:lpstr>Sample of Moldova Frequency Allocations Table</vt:lpstr>
      <vt:lpstr>PowerPoint Presentation</vt:lpstr>
    </vt:vector>
  </TitlesOfParts>
  <Company>NTIA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Madeline R. Tucker</dc:creator>
  <cp:lastModifiedBy>Sung, LiChing</cp:lastModifiedBy>
  <cp:revision>956</cp:revision>
  <cp:lastPrinted>2018-08-16T13:30:57Z</cp:lastPrinted>
  <dcterms:created xsi:type="dcterms:W3CDTF">2015-06-15T18:07:43Z</dcterms:created>
  <dcterms:modified xsi:type="dcterms:W3CDTF">2023-06-12T14:56:13Z</dcterms:modified>
</cp:coreProperties>
</file>