
<file path=[Content_Types].xml><?xml version="1.0" encoding="utf-8"?>
<Types xmlns="http://schemas.openxmlformats.org/package/2006/content-types">
  <Default Extension="emf" ContentType="image/x-emf"/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81" r:id="rId3"/>
    <p:sldId id="297" r:id="rId4"/>
    <p:sldId id="283" r:id="rId5"/>
    <p:sldId id="285" r:id="rId6"/>
    <p:sldId id="284" r:id="rId7"/>
    <p:sldId id="286" r:id="rId8"/>
    <p:sldId id="287" r:id="rId9"/>
    <p:sldId id="288" r:id="rId10"/>
    <p:sldId id="289" r:id="rId11"/>
    <p:sldId id="290" r:id="rId12"/>
    <p:sldId id="291" r:id="rId13"/>
    <p:sldId id="304" r:id="rId14"/>
    <p:sldId id="292" r:id="rId15"/>
    <p:sldId id="293" r:id="rId16"/>
    <p:sldId id="294" r:id="rId17"/>
    <p:sldId id="29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5C9521-E49E-4F3B-ABC9-DACCED25A135}" v="24" dt="2024-09-20T19:43:38.7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7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den, John" userId="2f488d27-0625-45e5-b51e-379e085331ab" providerId="ADAL" clId="{145C9521-E49E-4F3B-ABC9-DACCED25A135}"/>
    <pc:docChg chg="custSel addSld delSld modSld">
      <pc:chgData name="Alden, John" userId="2f488d27-0625-45e5-b51e-379e085331ab" providerId="ADAL" clId="{145C9521-E49E-4F3B-ABC9-DACCED25A135}" dt="2024-09-20T19:43:59.232" v="692" actId="6549"/>
      <pc:docMkLst>
        <pc:docMk/>
      </pc:docMkLst>
      <pc:sldChg chg="addSp modSp mod">
        <pc:chgData name="Alden, John" userId="2f488d27-0625-45e5-b51e-379e085331ab" providerId="ADAL" clId="{145C9521-E49E-4F3B-ABC9-DACCED25A135}" dt="2024-09-20T19:42:10.155" v="652" actId="1076"/>
        <pc:sldMkLst>
          <pc:docMk/>
          <pc:sldMk cId="1466981519" sldId="281"/>
        </pc:sldMkLst>
        <pc:picChg chg="add mod">
          <ac:chgData name="Alden, John" userId="2f488d27-0625-45e5-b51e-379e085331ab" providerId="ADAL" clId="{145C9521-E49E-4F3B-ABC9-DACCED25A135}" dt="2024-09-20T19:41:27.211" v="648" actId="1076"/>
          <ac:picMkLst>
            <pc:docMk/>
            <pc:sldMk cId="1466981519" sldId="281"/>
            <ac:picMk id="5" creationId="{5D8F79D5-F303-3D8F-5165-34C164E05266}"/>
          </ac:picMkLst>
        </pc:picChg>
        <pc:picChg chg="add mod">
          <ac:chgData name="Alden, John" userId="2f488d27-0625-45e5-b51e-379e085331ab" providerId="ADAL" clId="{145C9521-E49E-4F3B-ABC9-DACCED25A135}" dt="2024-09-20T19:42:10.155" v="652" actId="1076"/>
          <ac:picMkLst>
            <pc:docMk/>
            <pc:sldMk cId="1466981519" sldId="281"/>
            <ac:picMk id="7" creationId="{8F67461A-A36D-ACE5-499B-83E51D8CBE4A}"/>
          </ac:picMkLst>
        </pc:picChg>
      </pc:sldChg>
      <pc:sldChg chg="modSp mod">
        <pc:chgData name="Alden, John" userId="2f488d27-0625-45e5-b51e-379e085331ab" providerId="ADAL" clId="{145C9521-E49E-4F3B-ABC9-DACCED25A135}" dt="2024-09-20T19:16:28.977" v="48" actId="20577"/>
        <pc:sldMkLst>
          <pc:docMk/>
          <pc:sldMk cId="1810778553" sldId="282"/>
        </pc:sldMkLst>
        <pc:spChg chg="mod">
          <ac:chgData name="Alden, John" userId="2f488d27-0625-45e5-b51e-379e085331ab" providerId="ADAL" clId="{145C9521-E49E-4F3B-ABC9-DACCED25A135}" dt="2024-09-20T19:16:28.977" v="48" actId="20577"/>
          <ac:spMkLst>
            <pc:docMk/>
            <pc:sldMk cId="1810778553" sldId="282"/>
            <ac:spMk id="2" creationId="{285C6D5F-83C1-1EF7-FCF9-6096F3D54407}"/>
          </ac:spMkLst>
        </pc:spChg>
      </pc:sldChg>
      <pc:sldChg chg="addSp delSp modSp mod">
        <pc:chgData name="Alden, John" userId="2f488d27-0625-45e5-b51e-379e085331ab" providerId="ADAL" clId="{145C9521-E49E-4F3B-ABC9-DACCED25A135}" dt="2024-09-20T19:35:21.923" v="626" actId="962"/>
        <pc:sldMkLst>
          <pc:docMk/>
          <pc:sldMk cId="608266613" sldId="284"/>
        </pc:sldMkLst>
        <pc:picChg chg="add mod">
          <ac:chgData name="Alden, John" userId="2f488d27-0625-45e5-b51e-379e085331ab" providerId="ADAL" clId="{145C9521-E49E-4F3B-ABC9-DACCED25A135}" dt="2024-09-20T19:35:21.923" v="626" actId="962"/>
          <ac:picMkLst>
            <pc:docMk/>
            <pc:sldMk cId="608266613" sldId="284"/>
            <ac:picMk id="6" creationId="{D0CB16A6-BC72-AD18-3E79-782BBC6FD225}"/>
          </ac:picMkLst>
        </pc:picChg>
        <pc:picChg chg="del">
          <ac:chgData name="Alden, John" userId="2f488d27-0625-45e5-b51e-379e085331ab" providerId="ADAL" clId="{145C9521-E49E-4F3B-ABC9-DACCED25A135}" dt="2024-09-20T19:26:59.494" v="583" actId="21"/>
          <ac:picMkLst>
            <pc:docMk/>
            <pc:sldMk cId="608266613" sldId="284"/>
            <ac:picMk id="1028" creationId="{55DDDCE8-172D-C627-B61E-D68C3F895D13}"/>
          </ac:picMkLst>
        </pc:picChg>
        <pc:picChg chg="mod">
          <ac:chgData name="Alden, John" userId="2f488d27-0625-45e5-b51e-379e085331ab" providerId="ADAL" clId="{145C9521-E49E-4F3B-ABC9-DACCED25A135}" dt="2024-09-20T19:34:38.820" v="622" actId="1076"/>
          <ac:picMkLst>
            <pc:docMk/>
            <pc:sldMk cId="608266613" sldId="284"/>
            <ac:picMk id="1030" creationId="{58C886B8-BFE5-91C2-ED6E-C92ACACD2101}"/>
          </ac:picMkLst>
        </pc:picChg>
      </pc:sldChg>
      <pc:sldChg chg="addSp modSp mod">
        <pc:chgData name="Alden, John" userId="2f488d27-0625-45e5-b51e-379e085331ab" providerId="ADAL" clId="{145C9521-E49E-4F3B-ABC9-DACCED25A135}" dt="2024-09-20T19:39:49.967" v="640" actId="1076"/>
        <pc:sldMkLst>
          <pc:docMk/>
          <pc:sldMk cId="402408401" sldId="285"/>
        </pc:sldMkLst>
        <pc:picChg chg="add mod">
          <ac:chgData name="Alden, John" userId="2f488d27-0625-45e5-b51e-379e085331ab" providerId="ADAL" clId="{145C9521-E49E-4F3B-ABC9-DACCED25A135}" dt="2024-09-20T19:39:49.967" v="640" actId="1076"/>
          <ac:picMkLst>
            <pc:docMk/>
            <pc:sldMk cId="402408401" sldId="285"/>
            <ac:picMk id="7" creationId="{F1644DF8-47CF-B449-0286-20A856B9F0D7}"/>
          </ac:picMkLst>
        </pc:picChg>
      </pc:sldChg>
      <pc:sldChg chg="del">
        <pc:chgData name="Alden, John" userId="2f488d27-0625-45e5-b51e-379e085331ab" providerId="ADAL" clId="{145C9521-E49E-4F3B-ABC9-DACCED25A135}" dt="2024-09-20T19:14:29.645" v="0" actId="2696"/>
        <pc:sldMkLst>
          <pc:docMk/>
          <pc:sldMk cId="1557527916" sldId="295"/>
        </pc:sldMkLst>
      </pc:sldChg>
      <pc:sldChg chg="addSp delSp modSp new mod modClrScheme chgLayout">
        <pc:chgData name="Alden, John" userId="2f488d27-0625-45e5-b51e-379e085331ab" providerId="ADAL" clId="{145C9521-E49E-4F3B-ABC9-DACCED25A135}" dt="2024-09-20T19:37:58.388" v="632" actId="21"/>
        <pc:sldMkLst>
          <pc:docMk/>
          <pc:sldMk cId="523240896" sldId="297"/>
        </pc:sldMkLst>
        <pc:spChg chg="mod ord">
          <ac:chgData name="Alden, John" userId="2f488d27-0625-45e5-b51e-379e085331ab" providerId="ADAL" clId="{145C9521-E49E-4F3B-ABC9-DACCED25A135}" dt="2024-09-20T19:29:57.568" v="607" actId="14100"/>
          <ac:spMkLst>
            <pc:docMk/>
            <pc:sldMk cId="523240896" sldId="297"/>
            <ac:spMk id="2" creationId="{B0E264CA-42C4-7F35-779F-5FF8E759B39B}"/>
          </ac:spMkLst>
        </pc:spChg>
        <pc:spChg chg="mod ord modVis">
          <ac:chgData name="Alden, John" userId="2f488d27-0625-45e5-b51e-379e085331ab" providerId="ADAL" clId="{145C9521-E49E-4F3B-ABC9-DACCED25A135}" dt="2024-09-20T19:27:29.593" v="588" actId="26606"/>
          <ac:spMkLst>
            <pc:docMk/>
            <pc:sldMk cId="523240896" sldId="297"/>
            <ac:spMk id="3" creationId="{89B0448F-4DC8-9DFB-3199-B5C7758DE8D4}"/>
          </ac:spMkLst>
        </pc:spChg>
        <pc:spChg chg="mod">
          <ac:chgData name="Alden, John" userId="2f488d27-0625-45e5-b51e-379e085331ab" providerId="ADAL" clId="{145C9521-E49E-4F3B-ABC9-DACCED25A135}" dt="2024-09-20T19:32:20.169" v="614" actId="207"/>
          <ac:spMkLst>
            <pc:docMk/>
            <pc:sldMk cId="523240896" sldId="297"/>
            <ac:spMk id="4" creationId="{ADF7E870-1E43-D38C-D4BE-F2D7F6810C0D}"/>
          </ac:spMkLst>
        </pc:spChg>
        <pc:spChg chg="del">
          <ac:chgData name="Alden, John" userId="2f488d27-0625-45e5-b51e-379e085331ab" providerId="ADAL" clId="{145C9521-E49E-4F3B-ABC9-DACCED25A135}" dt="2024-09-20T19:14:47.801" v="2" actId="478"/>
          <ac:spMkLst>
            <pc:docMk/>
            <pc:sldMk cId="523240896" sldId="297"/>
            <ac:spMk id="5" creationId="{02D833AB-8121-6555-99D4-97BF03974629}"/>
          </ac:spMkLst>
        </pc:spChg>
        <pc:picChg chg="add del mod">
          <ac:chgData name="Alden, John" userId="2f488d27-0625-45e5-b51e-379e085331ab" providerId="ADAL" clId="{145C9521-E49E-4F3B-ABC9-DACCED25A135}" dt="2024-09-20T19:37:58.388" v="632" actId="21"/>
          <ac:picMkLst>
            <pc:docMk/>
            <pc:sldMk cId="523240896" sldId="297"/>
            <ac:picMk id="6" creationId="{BE40C829-B603-1266-FE89-49E9ABFACB7B}"/>
          </ac:picMkLst>
        </pc:picChg>
        <pc:picChg chg="add mod">
          <ac:chgData name="Alden, John" userId="2f488d27-0625-45e5-b51e-379e085331ab" providerId="ADAL" clId="{145C9521-E49E-4F3B-ABC9-DACCED25A135}" dt="2024-09-20T19:37:50.169" v="631" actId="962"/>
          <ac:picMkLst>
            <pc:docMk/>
            <pc:sldMk cId="523240896" sldId="297"/>
            <ac:picMk id="8" creationId="{2D2E216D-7B76-BAF3-B2E6-8511F1C42FB8}"/>
          </ac:picMkLst>
        </pc:picChg>
      </pc:sldChg>
      <pc:sldChg chg="modSp mod">
        <pc:chgData name="Alden, John" userId="2f488d27-0625-45e5-b51e-379e085331ab" providerId="ADAL" clId="{145C9521-E49E-4F3B-ABC9-DACCED25A135}" dt="2024-09-20T19:43:59.232" v="692" actId="6549"/>
        <pc:sldMkLst>
          <pc:docMk/>
          <pc:sldMk cId="2972467540" sldId="304"/>
        </pc:sldMkLst>
        <pc:spChg chg="mod">
          <ac:chgData name="Alden, John" userId="2f488d27-0625-45e5-b51e-379e085331ab" providerId="ADAL" clId="{145C9521-E49E-4F3B-ABC9-DACCED25A135}" dt="2024-09-20T19:43:59.232" v="692" actId="6549"/>
          <ac:spMkLst>
            <pc:docMk/>
            <pc:sldMk cId="2972467540" sldId="304"/>
            <ac:spMk id="2" creationId="{A793B769-B202-B81C-D9DC-14F3534E74B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Cover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1FEEF4E9-AE85-3830-3FB9-66D7A3850EE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26"/>
          <a:stretch/>
        </p:blipFill>
        <p:spPr>
          <a:xfrm>
            <a:off x="1" y="1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4C642F-9B1F-E44B-ABFA-D0CF58DA8D1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827657" y="2823324"/>
            <a:ext cx="5488686" cy="91409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90000"/>
              </a:lnSpc>
              <a:defRPr sz="3300" b="1" i="0" spc="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TITLE GOES HERE TWO LINES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497139-6D43-0A48-AE8F-62632583B6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5371" y="4310066"/>
            <a:ext cx="5488686" cy="1826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ctr">
              <a:spcBef>
                <a:spcPts val="300"/>
              </a:spcBef>
              <a:buNone/>
              <a:defRPr sz="1050" b="0" i="0">
                <a:solidFill>
                  <a:schemeClr val="tx1"/>
                </a:solidFill>
                <a:latin typeface="Georgia" panose="02040502050405020303" pitchFamily="18" charset="0"/>
                <a:ea typeface="Georgia" panose="02040502050405020303" pitchFamily="18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5256563-754B-5352-D109-5B8D0D68FAC3}"/>
              </a:ext>
            </a:extLst>
          </p:cNvPr>
          <p:cNvSpPr/>
          <p:nvPr userDrawn="1"/>
        </p:nvSpPr>
        <p:spPr>
          <a:xfrm>
            <a:off x="1827657" y="2417510"/>
            <a:ext cx="5486400" cy="45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accent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642210-8CC1-D214-B48D-898F76611857}"/>
              </a:ext>
            </a:extLst>
          </p:cNvPr>
          <p:cNvSpPr/>
          <p:nvPr userDrawn="1"/>
        </p:nvSpPr>
        <p:spPr>
          <a:xfrm>
            <a:off x="1827657" y="4052163"/>
            <a:ext cx="5486400" cy="45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accent1"/>
              </a:solidFill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3AC5D65A-DD7A-5AEA-B57F-4B1322B874F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451" y="5324488"/>
            <a:ext cx="618173" cy="824230"/>
          </a:xfrm>
          <a:prstGeom prst="rect">
            <a:avLst/>
          </a:prstGeom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93E691C2-0FE0-3134-71B7-F534D9BB740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432" y="5347970"/>
            <a:ext cx="618173" cy="824230"/>
          </a:xfrm>
          <a:prstGeom prst="rect">
            <a:avLst/>
          </a:prstGeom>
        </p:spPr>
      </p:pic>
      <p:pic>
        <p:nvPicPr>
          <p:cNvPr id="11" name="Picture 10" descr="Text&#10;&#10;Description automatically generated">
            <a:extLst>
              <a:ext uri="{FF2B5EF4-FFF2-40B4-BE49-F238E27FC236}">
                <a16:creationId xmlns:a16="http://schemas.microsoft.com/office/drawing/2014/main" id="{FB6F9782-2C33-4968-B436-BF10D6E4ABC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461" y="165100"/>
            <a:ext cx="1892808" cy="1261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7383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, Subtitle, and 3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C626DCC-064B-625F-FD3B-8200AA803CCA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1194168" y="3525244"/>
            <a:ext cx="1835338" cy="1565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900" b="0">
                <a:solidFill>
                  <a:schemeClr val="tx1"/>
                </a:solidFill>
              </a:defRPr>
            </a:lvl1pPr>
            <a:lvl2pPr marL="342900" indent="0">
              <a:buNone/>
              <a:defRPr sz="1200">
                <a:solidFill>
                  <a:schemeClr val="tx1"/>
                </a:solidFill>
              </a:defRPr>
            </a:lvl2pPr>
            <a:lvl3pPr marL="685800" indent="0">
              <a:buNone/>
              <a:defRPr sz="1200">
                <a:solidFill>
                  <a:schemeClr val="tx1"/>
                </a:solidFill>
              </a:defRPr>
            </a:lvl3pPr>
            <a:lvl4pPr marL="1028700" indent="0">
              <a:buNone/>
              <a:defRPr sz="1200">
                <a:solidFill>
                  <a:schemeClr val="tx1"/>
                </a:solidFill>
              </a:defRPr>
            </a:lvl4pPr>
            <a:lvl5pPr marL="1371600" indent="0"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Main content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D95F00E-D266-98D3-8C1E-636CE2D87DD4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950208" y="3525244"/>
            <a:ext cx="1821942" cy="1565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900" b="0">
                <a:solidFill>
                  <a:schemeClr val="tx1"/>
                </a:solidFill>
              </a:defRPr>
            </a:lvl1pPr>
            <a:lvl2pPr marL="342900" indent="0">
              <a:buNone/>
              <a:defRPr sz="1200">
                <a:solidFill>
                  <a:schemeClr val="tx1"/>
                </a:solidFill>
              </a:defRPr>
            </a:lvl2pPr>
            <a:lvl3pPr marL="685800" indent="0">
              <a:buNone/>
              <a:defRPr sz="1200">
                <a:solidFill>
                  <a:schemeClr val="tx1"/>
                </a:solidFill>
              </a:defRPr>
            </a:lvl3pPr>
            <a:lvl4pPr marL="1028700" indent="0">
              <a:buNone/>
              <a:defRPr sz="1200">
                <a:solidFill>
                  <a:schemeClr val="tx1"/>
                </a:solidFill>
              </a:defRPr>
            </a:lvl4pPr>
            <a:lvl5pPr marL="1371600" indent="0"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Main content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6B79BE4-B698-C8A5-7260-8DB56142B276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6693408" y="3525244"/>
            <a:ext cx="1821942" cy="1565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900" b="0">
                <a:solidFill>
                  <a:schemeClr val="tx1"/>
                </a:solidFill>
              </a:defRPr>
            </a:lvl1pPr>
            <a:lvl2pPr marL="342900" indent="0">
              <a:buNone/>
              <a:defRPr sz="1200">
                <a:solidFill>
                  <a:schemeClr val="tx1"/>
                </a:solidFill>
              </a:defRPr>
            </a:lvl2pPr>
            <a:lvl3pPr marL="685800" indent="0">
              <a:buNone/>
              <a:defRPr sz="1200">
                <a:solidFill>
                  <a:schemeClr val="tx1"/>
                </a:solidFill>
              </a:defRPr>
            </a:lvl3pPr>
            <a:lvl4pPr marL="1028700" indent="0">
              <a:buNone/>
              <a:defRPr sz="1200">
                <a:solidFill>
                  <a:schemeClr val="tx1"/>
                </a:solidFill>
              </a:defRPr>
            </a:lvl4pPr>
            <a:lvl5pPr marL="1371600" indent="0"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Main content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462A6E2-B3B0-A336-E5F0-B6D7B1CFC4A0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1193607" y="2940617"/>
            <a:ext cx="182264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00000"/>
              </a:lnSpc>
              <a:buNone/>
              <a:defRPr sz="900" b="1" i="0">
                <a:solidFill>
                  <a:schemeClr val="accent2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342900" indent="0">
              <a:buNone/>
              <a:defRPr sz="1200">
                <a:solidFill>
                  <a:schemeClr val="tx1"/>
                </a:solidFill>
              </a:defRPr>
            </a:lvl2pPr>
            <a:lvl3pPr marL="685800" indent="0">
              <a:buNone/>
              <a:defRPr sz="1200">
                <a:solidFill>
                  <a:schemeClr val="tx1"/>
                </a:solidFill>
              </a:defRPr>
            </a:lvl3pPr>
            <a:lvl4pPr marL="1028700" indent="0">
              <a:buNone/>
              <a:defRPr sz="1200">
                <a:solidFill>
                  <a:schemeClr val="tx1"/>
                </a:solidFill>
              </a:defRPr>
            </a:lvl4pPr>
            <a:lvl5pPr marL="1371600" indent="0"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HEADER GOES HERE IN TWO LINES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BDA7EF2D-AD24-6C5B-1C07-F1A6FF535E90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3949507" y="2940617"/>
            <a:ext cx="182264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00000"/>
              </a:lnSpc>
              <a:buNone/>
              <a:defRPr sz="900" b="1" i="0">
                <a:solidFill>
                  <a:schemeClr val="accent2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342900" indent="0">
              <a:buNone/>
              <a:defRPr sz="1200">
                <a:solidFill>
                  <a:schemeClr val="tx1"/>
                </a:solidFill>
              </a:defRPr>
            </a:lvl2pPr>
            <a:lvl3pPr marL="685800" indent="0">
              <a:buNone/>
              <a:defRPr sz="1200">
                <a:solidFill>
                  <a:schemeClr val="tx1"/>
                </a:solidFill>
              </a:defRPr>
            </a:lvl3pPr>
            <a:lvl4pPr marL="1028700" indent="0">
              <a:buNone/>
              <a:defRPr sz="1200">
                <a:solidFill>
                  <a:schemeClr val="tx1"/>
                </a:solidFill>
              </a:defRPr>
            </a:lvl4pPr>
            <a:lvl5pPr marL="1371600" indent="0"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HEADER GOES HERE IN TWO LINES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B825D11E-A5BB-CC0C-F4FB-40A6A00D8295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693409" y="2940617"/>
            <a:ext cx="180924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00000"/>
              </a:lnSpc>
              <a:buNone/>
              <a:defRPr sz="900" b="1" i="0">
                <a:solidFill>
                  <a:schemeClr val="accent2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342900" indent="0">
              <a:buNone/>
              <a:defRPr sz="1200">
                <a:solidFill>
                  <a:schemeClr val="tx1"/>
                </a:solidFill>
              </a:defRPr>
            </a:lvl2pPr>
            <a:lvl3pPr marL="685800" indent="0">
              <a:buNone/>
              <a:defRPr sz="1200">
                <a:solidFill>
                  <a:schemeClr val="tx1"/>
                </a:solidFill>
              </a:defRPr>
            </a:lvl3pPr>
            <a:lvl4pPr marL="1028700" indent="0">
              <a:buNone/>
              <a:defRPr sz="1200">
                <a:solidFill>
                  <a:schemeClr val="tx1"/>
                </a:solidFill>
              </a:defRPr>
            </a:lvl4pPr>
            <a:lvl5pPr marL="1371600" indent="0"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HEADER GOES HERE IN TWO LINES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A40569BB-E7EF-E6CA-26A5-D5879C74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97282"/>
            <a:ext cx="6172200" cy="208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 marL="342900" indent="0">
              <a:buNone/>
              <a:defRPr sz="1200">
                <a:solidFill>
                  <a:schemeClr val="tx1"/>
                </a:solidFill>
              </a:defRPr>
            </a:lvl2pPr>
            <a:lvl3pPr marL="685800" indent="0">
              <a:buNone/>
              <a:defRPr sz="1200">
                <a:solidFill>
                  <a:schemeClr val="tx1"/>
                </a:solidFill>
              </a:defRPr>
            </a:lvl3pPr>
            <a:lvl4pPr marL="1028700" indent="0">
              <a:buNone/>
              <a:defRPr sz="1200">
                <a:solidFill>
                  <a:schemeClr val="tx1"/>
                </a:solidFill>
              </a:defRPr>
            </a:lvl4pPr>
            <a:lvl5pPr marL="1371600" indent="0"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itle 5">
            <a:extLst>
              <a:ext uri="{FF2B5EF4-FFF2-40B4-BE49-F238E27FC236}">
                <a16:creationId xmlns:a16="http://schemas.microsoft.com/office/drawing/2014/main" id="{50AF2EA4-078D-45CC-C99A-BAB6F77BDC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429771"/>
            <a:ext cx="6172200" cy="29084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255C47B-407A-D334-70D1-56E27DFF22F3}"/>
              </a:ext>
            </a:extLst>
          </p:cNvPr>
          <p:cNvCxnSpPr>
            <a:cxnSpLocks/>
          </p:cNvCxnSpPr>
          <p:nvPr userDrawn="1"/>
        </p:nvCxnSpPr>
        <p:spPr>
          <a:xfrm>
            <a:off x="628650" y="918225"/>
            <a:ext cx="7886700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934C6C0-01B9-63B4-17E5-A44B3E4B664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1349" y="2815981"/>
            <a:ext cx="458470" cy="613020"/>
          </a:xfrm>
          <a:prstGeom prst="ellipse">
            <a:avLst/>
          </a:prstGeom>
          <a:solidFill>
            <a:schemeClr val="accent5"/>
          </a:solidFill>
        </p:spPr>
        <p:txBody>
          <a:bodyPr anchor="ctr"/>
          <a:lstStyle>
            <a:lvl1pPr marL="0" indent="0" algn="ctr">
              <a:buNone/>
              <a:defRPr sz="1800" b="1">
                <a:latin typeface="+mj-lt"/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28" name="Text Placeholder 16">
            <a:extLst>
              <a:ext uri="{FF2B5EF4-FFF2-40B4-BE49-F238E27FC236}">
                <a16:creationId xmlns:a16="http://schemas.microsoft.com/office/drawing/2014/main" id="{5F87A599-D4D5-483F-5C16-8B9F7ACA450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384550" y="2815983"/>
            <a:ext cx="458469" cy="613019"/>
          </a:xfrm>
          <a:prstGeom prst="ellipse">
            <a:avLst/>
          </a:prstGeom>
          <a:solidFill>
            <a:schemeClr val="accent5"/>
          </a:solidFill>
        </p:spPr>
        <p:txBody>
          <a:bodyPr anchor="ctr"/>
          <a:lstStyle>
            <a:lvl1pPr marL="0" indent="0" algn="ctr">
              <a:buNone/>
              <a:defRPr sz="1800" b="1">
                <a:latin typeface="+mj-lt"/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0" name="Text Placeholder 16">
            <a:extLst>
              <a:ext uri="{FF2B5EF4-FFF2-40B4-BE49-F238E27FC236}">
                <a16:creationId xmlns:a16="http://schemas.microsoft.com/office/drawing/2014/main" id="{05966511-885D-98E7-6878-9EEB559B18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27748" y="2815984"/>
            <a:ext cx="458469" cy="613019"/>
          </a:xfrm>
          <a:prstGeom prst="ellipse">
            <a:avLst/>
          </a:prstGeom>
          <a:solidFill>
            <a:schemeClr val="accent5"/>
          </a:solidFill>
        </p:spPr>
        <p:txBody>
          <a:bodyPr anchor="ctr"/>
          <a:lstStyle>
            <a:lvl1pPr marL="0" indent="0" algn="ctr">
              <a:buNone/>
              <a:defRPr sz="1800" b="1">
                <a:latin typeface="+mj-lt"/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6432419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5">
            <a:extLst>
              <a:ext uri="{FF2B5EF4-FFF2-40B4-BE49-F238E27FC236}">
                <a16:creationId xmlns:a16="http://schemas.microsoft.com/office/drawing/2014/main" id="{C7AC14D0-3767-AEED-891A-C38010A979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429771"/>
            <a:ext cx="6172200" cy="29084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F88C794-8DC6-F1A4-7C42-C29FE28DF93E}"/>
              </a:ext>
            </a:extLst>
          </p:cNvPr>
          <p:cNvCxnSpPr>
            <a:cxnSpLocks/>
          </p:cNvCxnSpPr>
          <p:nvPr userDrawn="1"/>
        </p:nvCxnSpPr>
        <p:spPr>
          <a:xfrm>
            <a:off x="628650" y="918225"/>
            <a:ext cx="7886700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41568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4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t -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D1422C0D-001F-E820-675F-012D4A6E283B}"/>
              </a:ext>
            </a:extLst>
          </p:cNvPr>
          <p:cNvGrpSpPr/>
          <p:nvPr userDrawn="1"/>
        </p:nvGrpSpPr>
        <p:grpSpPr>
          <a:xfrm>
            <a:off x="7703365" y="6356871"/>
            <a:ext cx="816194" cy="457200"/>
            <a:chOff x="10271154" y="6088027"/>
            <a:chExt cx="1088258" cy="457200"/>
          </a:xfrm>
        </p:grpSpPr>
        <p:pic>
          <p:nvPicPr>
            <p:cNvPr id="15" name="Picture 14" descr="Logo&#10;&#10;Description automatically generated">
              <a:extLst>
                <a:ext uri="{FF2B5EF4-FFF2-40B4-BE49-F238E27FC236}">
                  <a16:creationId xmlns:a16="http://schemas.microsoft.com/office/drawing/2014/main" id="{D9779307-6C4A-F491-3D50-57D1E07B56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02212" y="6088027"/>
              <a:ext cx="457200" cy="457200"/>
            </a:xfrm>
            <a:prstGeom prst="rect">
              <a:avLst/>
            </a:prstGeom>
          </p:spPr>
        </p:pic>
        <p:pic>
          <p:nvPicPr>
            <p:cNvPr id="16" name="Picture 15" descr="Logo&#10;&#10;Description automatically generated">
              <a:extLst>
                <a:ext uri="{FF2B5EF4-FFF2-40B4-BE49-F238E27FC236}">
                  <a16:creationId xmlns:a16="http://schemas.microsoft.com/office/drawing/2014/main" id="{748E9CA8-966F-7541-2BF3-5E8C22663C5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71154" y="6088027"/>
              <a:ext cx="457200" cy="457200"/>
            </a:xfrm>
            <a:prstGeom prst="ellipse">
              <a:avLst/>
            </a:prstGeom>
          </p:spPr>
        </p:pic>
      </p:grpSp>
      <p:sp>
        <p:nvSpPr>
          <p:cNvPr id="10" name="Title 5">
            <a:extLst>
              <a:ext uri="{FF2B5EF4-FFF2-40B4-BE49-F238E27FC236}">
                <a16:creationId xmlns:a16="http://schemas.microsoft.com/office/drawing/2014/main" id="{C7AC14D0-3767-AEED-891A-C38010A979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30988"/>
            <a:ext cx="6172200" cy="29084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F88C794-8DC6-F1A4-7C42-C29FE28DF93E}"/>
              </a:ext>
            </a:extLst>
          </p:cNvPr>
          <p:cNvCxnSpPr>
            <a:cxnSpLocks/>
          </p:cNvCxnSpPr>
          <p:nvPr userDrawn="1"/>
        </p:nvCxnSpPr>
        <p:spPr>
          <a:xfrm>
            <a:off x="628650" y="593725"/>
            <a:ext cx="7886700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picture containing text, sign, black&#10;&#10;Description automatically generated">
            <a:extLst>
              <a:ext uri="{FF2B5EF4-FFF2-40B4-BE49-F238E27FC236}">
                <a16:creationId xmlns:a16="http://schemas.microsoft.com/office/drawing/2014/main" id="{A9A9FDF1-EEF0-4079-A1F4-F98F21C1044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496" y="24050"/>
            <a:ext cx="1014984" cy="67665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67808EA-0703-4B69-B12E-79C6972285A7}"/>
              </a:ext>
            </a:extLst>
          </p:cNvPr>
          <p:cNvSpPr txBox="1"/>
          <p:nvPr userDrawn="1"/>
        </p:nvSpPr>
        <p:spPr>
          <a:xfrm>
            <a:off x="624442" y="6460428"/>
            <a:ext cx="30168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EF3A15C-E04C-4B43-931F-AAC232C18946}" type="slidenum">
              <a:rPr lang="en-US" sz="750" smtClean="0">
                <a:solidFill>
                  <a:schemeClr val="bg1">
                    <a:lumMod val="50000"/>
                  </a:schemeClr>
                </a:solidFill>
              </a:rPr>
              <a:t>‹#›</a:t>
            </a:fld>
            <a:endParaRPr lang="en-US" sz="75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98E6F9-5167-4156-8B52-6193BAA16002}"/>
              </a:ext>
            </a:extLst>
          </p:cNvPr>
          <p:cNvSpPr txBox="1"/>
          <p:nvPr userDrawn="1"/>
        </p:nvSpPr>
        <p:spPr>
          <a:xfrm>
            <a:off x="926123" y="6460428"/>
            <a:ext cx="125158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>
                <a:solidFill>
                  <a:schemeClr val="bg1">
                    <a:lumMod val="50000"/>
                  </a:schemeClr>
                </a:solidFill>
              </a:rPr>
              <a:t>Internet For All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EBC63A1-B6C5-4961-A8F6-B1A9CF259468}"/>
              </a:ext>
            </a:extLst>
          </p:cNvPr>
          <p:cNvSpPr txBox="1"/>
          <p:nvPr userDrawn="1"/>
        </p:nvSpPr>
        <p:spPr>
          <a:xfrm>
            <a:off x="3200402" y="6460427"/>
            <a:ext cx="2743199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cap="all" baseline="0">
                <a:solidFill>
                  <a:srgbClr val="C00000"/>
                </a:solidFill>
              </a:rPr>
              <a:t>Draft | Pre-decisional</a:t>
            </a:r>
          </a:p>
        </p:txBody>
      </p:sp>
    </p:spTree>
    <p:extLst>
      <p:ext uri="{BB962C8B-B14F-4D97-AF65-F5344CB8AC3E}">
        <p14:creationId xmlns:p14="http://schemas.microsoft.com/office/powerpoint/2010/main" val="660304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4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3102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3450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6497139-6D43-0A48-AE8F-62632583B6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5371" y="4310066"/>
            <a:ext cx="5488686" cy="1826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sz="1050" b="0" i="0">
                <a:solidFill>
                  <a:schemeClr val="tx1"/>
                </a:solidFill>
                <a:latin typeface="Georgia" panose="02040502050405020303" pitchFamily="18" charset="0"/>
                <a:ea typeface="Georgia" panose="02040502050405020303" pitchFamily="18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EC45D16-B452-D53D-EBE5-6EA41267762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828800" y="2988481"/>
            <a:ext cx="5486400" cy="83099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algn="ctr">
              <a:lnSpc>
                <a:spcPct val="90000"/>
              </a:lnSpc>
              <a:defRPr sz="3000" b="1" i="0" spc="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6FCBAF9-D9D0-E950-FBA8-6CC2673BBBD8}"/>
              </a:ext>
            </a:extLst>
          </p:cNvPr>
          <p:cNvSpPr/>
          <p:nvPr userDrawn="1"/>
        </p:nvSpPr>
        <p:spPr>
          <a:xfrm>
            <a:off x="3886200" y="3970087"/>
            <a:ext cx="1371600" cy="45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accent1"/>
              </a:solidFill>
            </a:endParaRP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ED0390CD-2E2E-46D3-624E-77F8095C51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451" y="5324488"/>
            <a:ext cx="618173" cy="824230"/>
          </a:xfrm>
          <a:prstGeom prst="rect">
            <a:avLst/>
          </a:prstGeom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72FDF18E-B98C-48E0-41F8-E1B27A4A666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432" y="5347970"/>
            <a:ext cx="618173" cy="824230"/>
          </a:xfrm>
          <a:prstGeom prst="rect">
            <a:avLst/>
          </a:prstGeom>
        </p:spPr>
      </p:pic>
      <p:pic>
        <p:nvPicPr>
          <p:cNvPr id="13" name="Picture 12" descr="Text&#10;&#10;Description automatically generated">
            <a:extLst>
              <a:ext uri="{FF2B5EF4-FFF2-40B4-BE49-F238E27FC236}">
                <a16:creationId xmlns:a16="http://schemas.microsoft.com/office/drawing/2014/main" id="{94C2C830-22A3-4F18-8FDA-0D73F5C4C89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461" y="165100"/>
            <a:ext cx="1892808" cy="1261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9561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845253"/>
            <a:ext cx="7315200" cy="373949"/>
          </a:xfrm>
          <a:prstGeom prst="rect">
            <a:avLst/>
          </a:prstGeom>
        </p:spPr>
        <p:txBody>
          <a:bodyPr anchor="b"/>
          <a:lstStyle>
            <a:lvl1pPr algn="ctr">
              <a:defRPr sz="2700" b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[Slide Title]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3" y="1371600"/>
            <a:ext cx="7851775" cy="1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934200" y="632460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3D097-A581-4933-943F-92A622067F5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609600" y="6172815"/>
            <a:ext cx="7467600" cy="344015"/>
          </a:xfrm>
          <a:prstGeom prst="rect">
            <a:avLst/>
          </a:prstGeom>
          <a:solidFill>
            <a:srgbClr val="250383"/>
          </a:solidFill>
          <a:ln>
            <a:solidFill>
              <a:srgbClr val="2503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62000" y="6190929"/>
            <a:ext cx="7239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1" dirty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U.S. Department of Commerce · National Telecommunications and Information Administration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5976515"/>
            <a:ext cx="762000" cy="736600"/>
          </a:xfrm>
          <a:prstGeom prst="rect">
            <a:avLst/>
          </a:prstGeom>
        </p:spPr>
      </p:pic>
      <p:sp>
        <p:nvSpPr>
          <p:cNvPr id="13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85800" y="1600200"/>
            <a:ext cx="7620000" cy="3962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762000" y="6516824"/>
            <a:ext cx="35814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350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2897187" y="76200"/>
            <a:ext cx="3276600" cy="30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 b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sz="1050" dirty="0"/>
              <a:t>Placeholder – Mark if sensitive, draft,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07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 Pag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A383CE45-7F61-F542-C42A-3CC72EE20E34}"/>
              </a:ext>
            </a:extLst>
          </p:cNvPr>
          <p:cNvSpPr/>
          <p:nvPr userDrawn="1"/>
        </p:nvSpPr>
        <p:spPr>
          <a:xfrm>
            <a:off x="628650" y="1828800"/>
            <a:ext cx="7886700" cy="3200400"/>
          </a:xfrm>
          <a:prstGeom prst="roundRect">
            <a:avLst>
              <a:gd name="adj" fmla="val 2808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7A8A5BB-9F96-BEAF-EE69-17E4F61D954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828800" y="2988481"/>
            <a:ext cx="5486400" cy="83099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algn="ctr">
              <a:lnSpc>
                <a:spcPct val="90000"/>
              </a:lnSpc>
              <a:defRPr sz="3000" b="1" i="0" spc="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0A49A5-280E-CFBC-0AA7-99874C38FA54}"/>
              </a:ext>
            </a:extLst>
          </p:cNvPr>
          <p:cNvSpPr/>
          <p:nvPr userDrawn="1"/>
        </p:nvSpPr>
        <p:spPr>
          <a:xfrm>
            <a:off x="3886200" y="3970087"/>
            <a:ext cx="1371600" cy="45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9345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C626DCC-064B-625F-FD3B-8200AA803CC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651" y="1371600"/>
            <a:ext cx="7886699" cy="411480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>
              <a:lnSpc>
                <a:spcPct val="150000"/>
              </a:lnSpc>
              <a:buNone/>
              <a:defRPr sz="1200" b="0">
                <a:solidFill>
                  <a:schemeClr val="tx1"/>
                </a:solidFill>
              </a:defRPr>
            </a:lvl1pPr>
            <a:lvl2pPr marL="557213" indent="-214313">
              <a:lnSpc>
                <a:spcPct val="150000"/>
              </a:lnSpc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2pPr>
            <a:lvl3pPr marL="900113" indent="-214313">
              <a:lnSpc>
                <a:spcPct val="150000"/>
              </a:lnSpc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3pPr>
            <a:lvl4pPr marL="1243013" indent="-214313">
              <a:lnSpc>
                <a:spcPct val="150000"/>
              </a:lnSpc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4pPr>
            <a:lvl5pPr marL="1585913" indent="-214313">
              <a:lnSpc>
                <a:spcPct val="150000"/>
              </a:lnSpc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Title 5">
            <a:extLst>
              <a:ext uri="{FF2B5EF4-FFF2-40B4-BE49-F238E27FC236}">
                <a16:creationId xmlns:a16="http://schemas.microsoft.com/office/drawing/2014/main" id="{3D69FB04-9463-529D-71A9-2C780B05F9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429771"/>
            <a:ext cx="6172200" cy="29084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FF069B8-833A-CA8E-B57E-38B3D9638C54}"/>
              </a:ext>
            </a:extLst>
          </p:cNvPr>
          <p:cNvCxnSpPr>
            <a:cxnSpLocks/>
          </p:cNvCxnSpPr>
          <p:nvPr userDrawn="1"/>
        </p:nvCxnSpPr>
        <p:spPr>
          <a:xfrm>
            <a:off x="628650" y="918225"/>
            <a:ext cx="7886700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85870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Full Width w/ Sub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5">
            <a:extLst>
              <a:ext uri="{FF2B5EF4-FFF2-40B4-BE49-F238E27FC236}">
                <a16:creationId xmlns:a16="http://schemas.microsoft.com/office/drawing/2014/main" id="{85BC9EB2-D177-5A32-B65A-7970CC883F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429771"/>
            <a:ext cx="6172200" cy="29084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06EC3E3-3A37-6D69-818D-D272FF84919A}"/>
              </a:ext>
            </a:extLst>
          </p:cNvPr>
          <p:cNvCxnSpPr>
            <a:cxnSpLocks/>
          </p:cNvCxnSpPr>
          <p:nvPr userDrawn="1"/>
        </p:nvCxnSpPr>
        <p:spPr>
          <a:xfrm>
            <a:off x="628650" y="918225"/>
            <a:ext cx="7886700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2A6D4F-A4C0-2165-9773-15B3D439814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8650" y="1103316"/>
            <a:ext cx="7886700" cy="2325687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BC59B73-D18F-D37F-3C45-9896921B4DA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8650" y="4025245"/>
            <a:ext cx="3771900" cy="1918356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Content Placeholder 8">
            <a:extLst>
              <a:ext uri="{FF2B5EF4-FFF2-40B4-BE49-F238E27FC236}">
                <a16:creationId xmlns:a16="http://schemas.microsoft.com/office/drawing/2014/main" id="{3204A7C8-63B2-E87C-86C8-CAE7742D0A5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743452" y="4025245"/>
            <a:ext cx="3771900" cy="1918356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0123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4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16D44-1842-1D46-98DF-7AEE9D1AE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97282"/>
            <a:ext cx="6172200" cy="208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 marL="342900" indent="0">
              <a:buNone/>
              <a:defRPr sz="1200">
                <a:solidFill>
                  <a:schemeClr val="tx1"/>
                </a:solidFill>
              </a:defRPr>
            </a:lvl2pPr>
            <a:lvl3pPr marL="685800" indent="0">
              <a:buNone/>
              <a:defRPr sz="1200">
                <a:solidFill>
                  <a:schemeClr val="tx1"/>
                </a:solidFill>
              </a:defRPr>
            </a:lvl3pPr>
            <a:lvl4pPr marL="1028700" indent="0">
              <a:buNone/>
              <a:defRPr sz="1200">
                <a:solidFill>
                  <a:schemeClr val="tx1"/>
                </a:solidFill>
              </a:defRPr>
            </a:lvl4pPr>
            <a:lvl5pPr marL="1371600" indent="0"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67B4999-E2E9-7122-EF23-4A18851C1339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628650" y="2533922"/>
            <a:ext cx="3771900" cy="208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1200" b="1">
                <a:solidFill>
                  <a:schemeClr val="accent2"/>
                </a:solidFill>
              </a:defRPr>
            </a:lvl1pPr>
            <a:lvl2pPr marL="342900" indent="0">
              <a:buNone/>
              <a:defRPr sz="1200">
                <a:solidFill>
                  <a:schemeClr val="tx1"/>
                </a:solidFill>
              </a:defRPr>
            </a:lvl2pPr>
            <a:lvl3pPr marL="685800" indent="0">
              <a:buNone/>
              <a:defRPr sz="1200">
                <a:solidFill>
                  <a:schemeClr val="tx1"/>
                </a:solidFill>
              </a:defRPr>
            </a:lvl3pPr>
            <a:lvl4pPr marL="1028700" indent="0">
              <a:buNone/>
              <a:defRPr sz="1200">
                <a:solidFill>
                  <a:schemeClr val="tx1"/>
                </a:solidFill>
              </a:defRPr>
            </a:lvl4pPr>
            <a:lvl5pPr marL="1371600" indent="0"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63DC55B4-5BE8-1FB9-13BE-19DD0005A5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650" y="2989056"/>
            <a:ext cx="3771900" cy="2954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buNone/>
              <a:defRPr sz="900" b="0">
                <a:solidFill>
                  <a:schemeClr val="tx1"/>
                </a:solidFill>
              </a:defRPr>
            </a:lvl1pPr>
            <a:lvl2pPr marL="557213" indent="-214313"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</a:defRPr>
            </a:lvl2pPr>
            <a:lvl3pPr marL="900113" indent="-214313"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</a:defRPr>
            </a:lvl3pPr>
            <a:lvl4pPr marL="1243013" indent="-214313"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</a:defRPr>
            </a:lvl4pPr>
            <a:lvl5pPr marL="1585913" indent="-214313"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501F63DD-BFF1-8C23-C884-FE041305F435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4743450" y="2533922"/>
            <a:ext cx="3771900" cy="208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1200" b="1">
                <a:solidFill>
                  <a:schemeClr val="accent2"/>
                </a:solidFill>
              </a:defRPr>
            </a:lvl1pPr>
            <a:lvl2pPr marL="342900" indent="0">
              <a:buNone/>
              <a:defRPr sz="1200">
                <a:solidFill>
                  <a:schemeClr val="tx1"/>
                </a:solidFill>
              </a:defRPr>
            </a:lvl2pPr>
            <a:lvl3pPr marL="685800" indent="0">
              <a:buNone/>
              <a:defRPr sz="1200">
                <a:solidFill>
                  <a:schemeClr val="tx1"/>
                </a:solidFill>
              </a:defRPr>
            </a:lvl3pPr>
            <a:lvl4pPr marL="1028700" indent="0">
              <a:buNone/>
              <a:defRPr sz="1200">
                <a:solidFill>
                  <a:schemeClr val="tx1"/>
                </a:solidFill>
              </a:defRPr>
            </a:lvl4pPr>
            <a:lvl5pPr marL="1371600" indent="0"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8E9F50DA-9ABE-C1F8-6323-8C88F70BFEBC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743450" y="2989056"/>
            <a:ext cx="3771900" cy="2954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buNone/>
              <a:defRPr sz="900" b="0">
                <a:solidFill>
                  <a:schemeClr val="tx1"/>
                </a:solidFill>
              </a:defRPr>
            </a:lvl1pPr>
            <a:lvl2pPr marL="557213" indent="-214313"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</a:defRPr>
            </a:lvl2pPr>
            <a:lvl3pPr marL="900113" indent="-214313"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</a:defRPr>
            </a:lvl3pPr>
            <a:lvl4pPr marL="1243013" indent="-214313"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</a:defRPr>
            </a:lvl4pPr>
            <a:lvl5pPr marL="1585913" indent="-214313"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itle 5">
            <a:extLst>
              <a:ext uri="{FF2B5EF4-FFF2-40B4-BE49-F238E27FC236}">
                <a16:creationId xmlns:a16="http://schemas.microsoft.com/office/drawing/2014/main" id="{865B0D71-31A2-5A7F-C432-272A9F6804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429771"/>
            <a:ext cx="6172200" cy="29084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60B78A4-1E47-42F8-4A3E-0B1E9C89637D}"/>
              </a:ext>
            </a:extLst>
          </p:cNvPr>
          <p:cNvCxnSpPr>
            <a:cxnSpLocks/>
          </p:cNvCxnSpPr>
          <p:nvPr userDrawn="1"/>
        </p:nvCxnSpPr>
        <p:spPr>
          <a:xfrm>
            <a:off x="628650" y="918225"/>
            <a:ext cx="7886700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28934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4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Offse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EA5E9CF7-CEF9-4FE0-A901-FD669A684FD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886200" y="1444874"/>
            <a:ext cx="4629150" cy="3968257"/>
          </a:xfrm>
          <a:prstGeom prst="rect">
            <a:avLst/>
          </a:prstGeom>
          <a:solidFill>
            <a:schemeClr val="bg2"/>
          </a:solidFill>
        </p:spPr>
        <p:txBody>
          <a:bodyPr lIns="1097280" tIns="457200" rIns="457200" bIns="45720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342900" indent="0">
              <a:buNone/>
              <a:defRPr>
                <a:solidFill>
                  <a:schemeClr val="tx1"/>
                </a:solidFill>
              </a:defRPr>
            </a:lvl2pPr>
            <a:lvl3pPr marL="685800" indent="0">
              <a:buNone/>
              <a:defRPr>
                <a:solidFill>
                  <a:schemeClr val="tx1"/>
                </a:solidFill>
              </a:defRPr>
            </a:lvl3pPr>
            <a:lvl4pPr marL="1028700" indent="0">
              <a:buNone/>
              <a:defRPr>
                <a:solidFill>
                  <a:schemeClr val="tx1"/>
                </a:solidFill>
              </a:defRPr>
            </a:lvl4pPr>
            <a:lvl5pPr marL="13716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2CABFE-6A21-412D-93FB-F8E46B2F42A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28650" y="1669308"/>
            <a:ext cx="3771900" cy="351938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a picture</a:t>
            </a:r>
          </a:p>
        </p:txBody>
      </p:sp>
      <p:sp>
        <p:nvSpPr>
          <p:cNvPr id="17" name="Title 5">
            <a:extLst>
              <a:ext uri="{FF2B5EF4-FFF2-40B4-BE49-F238E27FC236}">
                <a16:creationId xmlns:a16="http://schemas.microsoft.com/office/drawing/2014/main" id="{18D0239B-F48F-B7A5-ACFE-6B12A115C0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429771"/>
            <a:ext cx="6172200" cy="29084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7B7E936-B9C3-5343-6C0D-3C6C294F61AF}"/>
              </a:ext>
            </a:extLst>
          </p:cNvPr>
          <p:cNvCxnSpPr>
            <a:cxnSpLocks/>
          </p:cNvCxnSpPr>
          <p:nvPr userDrawn="1"/>
        </p:nvCxnSpPr>
        <p:spPr>
          <a:xfrm>
            <a:off x="628650" y="918225"/>
            <a:ext cx="7886700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11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16D44-1842-1D46-98DF-7AEE9D1AE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8468"/>
            <a:ext cx="2903220" cy="1565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900" b="0">
                <a:solidFill>
                  <a:schemeClr val="tx1"/>
                </a:solidFill>
              </a:defRPr>
            </a:lvl1pPr>
            <a:lvl2pPr marL="342900" indent="0">
              <a:buNone/>
              <a:defRPr sz="1200">
                <a:solidFill>
                  <a:schemeClr val="tx1"/>
                </a:solidFill>
              </a:defRPr>
            </a:lvl2pPr>
            <a:lvl3pPr marL="685800" indent="0">
              <a:buNone/>
              <a:defRPr sz="1200">
                <a:solidFill>
                  <a:schemeClr val="tx1"/>
                </a:solidFill>
              </a:defRPr>
            </a:lvl3pPr>
            <a:lvl4pPr marL="1028700" indent="0">
              <a:buNone/>
              <a:defRPr sz="1200">
                <a:solidFill>
                  <a:schemeClr val="tx1"/>
                </a:solidFill>
              </a:defRPr>
            </a:lvl4pPr>
            <a:lvl5pPr marL="1371600" indent="0"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C73F804-805A-F8AF-863B-26F44DCFF55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886200" y="914403"/>
            <a:ext cx="4629150" cy="5029199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a picture</a:t>
            </a:r>
          </a:p>
        </p:txBody>
      </p:sp>
      <p:sp>
        <p:nvSpPr>
          <p:cNvPr id="14" name="Title 5">
            <a:extLst>
              <a:ext uri="{FF2B5EF4-FFF2-40B4-BE49-F238E27FC236}">
                <a16:creationId xmlns:a16="http://schemas.microsoft.com/office/drawing/2014/main" id="{DC279675-97FD-9B83-AE25-52FB2567B1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429770"/>
            <a:ext cx="2903220" cy="58169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410748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4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, Subtitle, and 3-Column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E151D2CA-3068-2E3A-3FFD-6F01EFFD0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97282"/>
            <a:ext cx="6172200" cy="208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 marL="342900" indent="0">
              <a:buNone/>
              <a:defRPr sz="1200">
                <a:solidFill>
                  <a:schemeClr val="tx1"/>
                </a:solidFill>
              </a:defRPr>
            </a:lvl2pPr>
            <a:lvl3pPr marL="685800" indent="0">
              <a:buNone/>
              <a:defRPr sz="1200">
                <a:solidFill>
                  <a:schemeClr val="tx1"/>
                </a:solidFill>
              </a:defRPr>
            </a:lvl3pPr>
            <a:lvl4pPr marL="1028700" indent="0">
              <a:buNone/>
              <a:defRPr sz="1200">
                <a:solidFill>
                  <a:schemeClr val="tx1"/>
                </a:solidFill>
              </a:defRPr>
            </a:lvl4pPr>
            <a:lvl5pPr marL="1371600" indent="0"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itle 5">
            <a:extLst>
              <a:ext uri="{FF2B5EF4-FFF2-40B4-BE49-F238E27FC236}">
                <a16:creationId xmlns:a16="http://schemas.microsoft.com/office/drawing/2014/main" id="{CEEF04FF-AE48-7992-F69E-85EF1ACF0F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429771"/>
            <a:ext cx="6172200" cy="29084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FFFAB17-1D67-F12D-43E6-3B203F3001AB}"/>
              </a:ext>
            </a:extLst>
          </p:cNvPr>
          <p:cNvCxnSpPr>
            <a:cxnSpLocks/>
          </p:cNvCxnSpPr>
          <p:nvPr userDrawn="1"/>
        </p:nvCxnSpPr>
        <p:spPr>
          <a:xfrm>
            <a:off x="628650" y="918225"/>
            <a:ext cx="7886700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59CF8D-2F8E-140F-45C1-99BBFE39F466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628651" y="2506863"/>
            <a:ext cx="2470880" cy="3432560"/>
          </a:xfrm>
          <a:prstGeom prst="roundRect">
            <a:avLst>
              <a:gd name="adj" fmla="val 4445"/>
            </a:avLst>
          </a:prstGeom>
          <a:solidFill>
            <a:schemeClr val="bg2"/>
          </a:solidFill>
        </p:spPr>
        <p:txBody>
          <a:bodyPr lIns="182880" tIns="182880" rIns="182880" bIns="182880"/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900"/>
            </a:lvl3pPr>
            <a:lvl4pPr marL="1028700" indent="0">
              <a:buNone/>
              <a:defRPr sz="900"/>
            </a:lvl4pPr>
            <a:lvl5pPr marL="1371600" indent="0">
              <a:buNone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8" name="Content Placeholder 5">
            <a:extLst>
              <a:ext uri="{FF2B5EF4-FFF2-40B4-BE49-F238E27FC236}">
                <a16:creationId xmlns:a16="http://schemas.microsoft.com/office/drawing/2014/main" id="{376D340F-7597-D08A-1EC7-8960092E9FC6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44470" y="2506863"/>
            <a:ext cx="2470880" cy="3432560"/>
          </a:xfrm>
          <a:prstGeom prst="roundRect">
            <a:avLst>
              <a:gd name="adj" fmla="val 4445"/>
            </a:avLst>
          </a:prstGeom>
          <a:solidFill>
            <a:schemeClr val="bg2"/>
          </a:solidFill>
        </p:spPr>
        <p:txBody>
          <a:bodyPr lIns="182880" tIns="182880" rIns="182880" bIns="182880"/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900"/>
            </a:lvl3pPr>
            <a:lvl4pPr marL="1028700" indent="0">
              <a:buNone/>
              <a:defRPr sz="900"/>
            </a:lvl4pPr>
            <a:lvl5pPr marL="1371600" indent="0">
              <a:buNone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" name="Content Placeholder 5">
            <a:extLst>
              <a:ext uri="{FF2B5EF4-FFF2-40B4-BE49-F238E27FC236}">
                <a16:creationId xmlns:a16="http://schemas.microsoft.com/office/drawing/2014/main" id="{EF033D62-7235-A0FB-1AF9-AE6BB8C072F0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3336561" y="2511040"/>
            <a:ext cx="2470880" cy="3432560"/>
          </a:xfrm>
          <a:prstGeom prst="roundRect">
            <a:avLst>
              <a:gd name="adj" fmla="val 4445"/>
            </a:avLst>
          </a:prstGeom>
          <a:solidFill>
            <a:schemeClr val="bg2"/>
          </a:solidFill>
        </p:spPr>
        <p:txBody>
          <a:bodyPr lIns="182880" tIns="182880" rIns="182880" bIns="182880"/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900"/>
            </a:lvl3pPr>
            <a:lvl4pPr marL="1028700" indent="0">
              <a:buNone/>
              <a:defRPr sz="900"/>
            </a:lvl4pPr>
            <a:lvl5pPr marL="1371600" indent="0">
              <a:buNone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201277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D7263D-47F7-604B-89CC-9ECF27938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29770"/>
            <a:ext cx="6172200" cy="29084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AEB411-2FE7-14C9-81B2-CB3B3F6C021D}"/>
              </a:ext>
            </a:extLst>
          </p:cNvPr>
          <p:cNvSpPr txBox="1"/>
          <p:nvPr userDrawn="1"/>
        </p:nvSpPr>
        <p:spPr>
          <a:xfrm>
            <a:off x="624442" y="6281524"/>
            <a:ext cx="30168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EF3A15C-E04C-4B43-931F-AAC232C18946}" type="slidenum">
              <a:rPr lang="en-US" sz="750" smtClean="0">
                <a:solidFill>
                  <a:schemeClr val="bg1">
                    <a:lumMod val="50000"/>
                  </a:schemeClr>
                </a:solidFill>
              </a:rPr>
              <a:t>‹#›</a:t>
            </a:fld>
            <a:endParaRPr lang="en-US" sz="75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46745A-4634-EC79-AF99-0F19105B0A71}"/>
              </a:ext>
            </a:extLst>
          </p:cNvPr>
          <p:cNvSpPr txBox="1"/>
          <p:nvPr userDrawn="1"/>
        </p:nvSpPr>
        <p:spPr>
          <a:xfrm>
            <a:off x="926123" y="6281524"/>
            <a:ext cx="125158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>
                <a:solidFill>
                  <a:schemeClr val="bg1">
                    <a:lumMod val="50000"/>
                  </a:schemeClr>
                </a:solidFill>
              </a:rPr>
              <a:t>Internet For All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3A54ED-B1DF-19E5-FAFC-9B8C1248CA89}"/>
              </a:ext>
            </a:extLst>
          </p:cNvPr>
          <p:cNvSpPr txBox="1"/>
          <p:nvPr userDrawn="1"/>
        </p:nvSpPr>
        <p:spPr>
          <a:xfrm>
            <a:off x="3200402" y="6281523"/>
            <a:ext cx="2743199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b="1" cap="all" baseline="0" dirty="0">
                <a:solidFill>
                  <a:srgbClr val="C00000"/>
                </a:solidFill>
              </a:rPr>
              <a:t>Draft | Pre-decisional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D31FCD2-26E7-9730-8EDC-EBA774188860}"/>
              </a:ext>
            </a:extLst>
          </p:cNvPr>
          <p:cNvSpPr/>
          <p:nvPr userDrawn="1"/>
        </p:nvSpPr>
        <p:spPr>
          <a:xfrm>
            <a:off x="609600" y="6172815"/>
            <a:ext cx="7467600" cy="344015"/>
          </a:xfrm>
          <a:prstGeom prst="rect">
            <a:avLst/>
          </a:prstGeom>
          <a:solidFill>
            <a:srgbClr val="250383"/>
          </a:solidFill>
          <a:ln>
            <a:solidFill>
              <a:srgbClr val="2503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E38D91-A36A-2778-8FDF-C783515B0B65}"/>
              </a:ext>
            </a:extLst>
          </p:cNvPr>
          <p:cNvSpPr txBox="1"/>
          <p:nvPr userDrawn="1"/>
        </p:nvSpPr>
        <p:spPr>
          <a:xfrm>
            <a:off x="762000" y="6190929"/>
            <a:ext cx="7239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1" dirty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U.S. Department of Commerce · National Telecommunications and Information Administration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9DDD556-0A05-8FB6-7F2C-29F6B3E5C597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5976515"/>
            <a:ext cx="609600" cy="7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167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100" b="0" i="0" kern="1200" spc="0">
          <a:solidFill>
            <a:schemeClr val="accent2"/>
          </a:solidFill>
          <a:latin typeface="Georgia" panose="02040502050405020303" pitchFamily="18" charset="0"/>
          <a:ea typeface="Georgia" panose="02040502050405020303" pitchFamily="18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125000"/>
        </a:lnSpc>
        <a:spcBef>
          <a:spcPts val="750"/>
        </a:spcBef>
        <a:buFont typeface="Arial" panose="020B0604020202020204" pitchFamily="34" charset="0"/>
        <a:buChar char="•"/>
        <a:defRPr sz="1200" kern="1200" spc="0">
          <a:solidFill>
            <a:schemeClr val="tx1"/>
          </a:solidFill>
          <a:latin typeface="Georgia" panose="02040502050405020303" pitchFamily="18" charset="0"/>
          <a:ea typeface="Georgia" panose="02040502050405020303" pitchFamily="18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125000"/>
        </a:lnSpc>
        <a:spcBef>
          <a:spcPts val="375"/>
        </a:spcBef>
        <a:buFont typeface="Arial" panose="020B0604020202020204" pitchFamily="34" charset="0"/>
        <a:buChar char="•"/>
        <a:defRPr sz="1200" kern="1200" spc="0">
          <a:solidFill>
            <a:schemeClr val="tx1"/>
          </a:solidFill>
          <a:latin typeface="Georgia" panose="02040502050405020303" pitchFamily="18" charset="0"/>
          <a:ea typeface="Georgia" panose="02040502050405020303" pitchFamily="18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125000"/>
        </a:lnSpc>
        <a:spcBef>
          <a:spcPts val="375"/>
        </a:spcBef>
        <a:buFont typeface="Arial" panose="020B0604020202020204" pitchFamily="34" charset="0"/>
        <a:buChar char="•"/>
        <a:defRPr sz="1200" kern="1200" spc="0">
          <a:solidFill>
            <a:schemeClr val="tx1"/>
          </a:solidFill>
          <a:latin typeface="Georgia" panose="02040502050405020303" pitchFamily="18" charset="0"/>
          <a:ea typeface="Georgia" panose="02040502050405020303" pitchFamily="18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125000"/>
        </a:lnSpc>
        <a:spcBef>
          <a:spcPts val="375"/>
        </a:spcBef>
        <a:buFont typeface="Arial" panose="020B0604020202020204" pitchFamily="34" charset="0"/>
        <a:buChar char="•"/>
        <a:defRPr sz="1200" kern="1200" spc="0">
          <a:solidFill>
            <a:schemeClr val="tx1"/>
          </a:solidFill>
          <a:latin typeface="Georgia" panose="02040502050405020303" pitchFamily="18" charset="0"/>
          <a:ea typeface="Georgia" panose="02040502050405020303" pitchFamily="18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125000"/>
        </a:lnSpc>
        <a:spcBef>
          <a:spcPts val="375"/>
        </a:spcBef>
        <a:buFont typeface="Arial" panose="020B0604020202020204" pitchFamily="34" charset="0"/>
        <a:buChar char="•"/>
        <a:defRPr sz="1200" kern="1200" spc="0">
          <a:solidFill>
            <a:schemeClr val="tx1"/>
          </a:solidFill>
          <a:latin typeface="Georgia" panose="02040502050405020303" pitchFamily="18" charset="0"/>
          <a:ea typeface="Georgia" panose="02040502050405020303" pitchFamily="18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3" pos="297" userDrawn="1">
          <p15:clr>
            <a:srgbClr val="F26B43"/>
          </p15:clr>
        </p15:guide>
        <p15:guide id="4" orient="horz" pos="26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  <p15:guide id="6" pos="4023" userDrawn="1">
          <p15:clr>
            <a:srgbClr val="F26B43"/>
          </p15:clr>
        </p15:guide>
        <p15:guide id="7" pos="2484" userDrawn="1">
          <p15:clr>
            <a:srgbClr val="F26B43"/>
          </p15:clr>
        </p15:guide>
        <p15:guide id="9" pos="1512" userDrawn="1">
          <p15:clr>
            <a:srgbClr val="F26B43"/>
          </p15:clr>
        </p15:guide>
        <p15:guide id="10" pos="2160" userDrawn="1">
          <p15:clr>
            <a:srgbClr val="F26B43"/>
          </p15:clr>
        </p15:guide>
        <p15:guide id="11" pos="1836" userDrawn="1">
          <p15:clr>
            <a:srgbClr val="F26B43"/>
          </p15:clr>
        </p15:guide>
        <p15:guide id="12" pos="2808" userDrawn="1">
          <p15:clr>
            <a:srgbClr val="F26B43"/>
          </p15:clr>
        </p15:guide>
        <p15:guide id="13" orient="horz" pos="216" userDrawn="1">
          <p15:clr>
            <a:srgbClr val="F26B43"/>
          </p15:clr>
        </p15:guide>
        <p15:guide id="14" pos="2079" userDrawn="1">
          <p15:clr>
            <a:srgbClr val="F26B43"/>
          </p15:clr>
        </p15:guide>
        <p15:guide id="15" pos="2241" userDrawn="1">
          <p15:clr>
            <a:srgbClr val="F26B43"/>
          </p15:clr>
        </p15:guide>
        <p15:guide id="16" pos="3213" userDrawn="1">
          <p15:clr>
            <a:srgbClr val="F26B43"/>
          </p15:clr>
        </p15:guide>
        <p15:guide id="17" pos="1107" userDrawn="1">
          <p15:clr>
            <a:srgbClr val="F26B43"/>
          </p15:clr>
        </p15:guide>
        <p15:guide id="18" orient="horz" pos="576" userDrawn="1">
          <p15:clr>
            <a:srgbClr val="F26B43"/>
          </p15:clr>
        </p15:guide>
        <p15:guide id="19" orient="horz" pos="417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f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C6D5F-83C1-1EF7-FCF9-6096F3D54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0994" y="2626415"/>
            <a:ext cx="6202017" cy="914096"/>
          </a:xfrm>
        </p:spPr>
        <p:txBody>
          <a:bodyPr/>
          <a:lstStyle/>
          <a:p>
            <a:pPr algn="ctr"/>
            <a:r>
              <a:rPr lang="en-US" sz="3300" dirty="0">
                <a:latin typeface="+mj-lt"/>
              </a:rPr>
              <a:t>The National Spectrum Strategy</a:t>
            </a:r>
            <a:br>
              <a:rPr lang="en-US" sz="3300" dirty="0">
                <a:latin typeface="+mj-lt"/>
              </a:rPr>
            </a:br>
            <a:r>
              <a:rPr lang="en-US" sz="3300" dirty="0">
                <a:latin typeface="+mj-lt"/>
              </a:rPr>
              <a:t>&amp; Implementation Plan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402477-B5C7-5E2D-3437-92EC14DCABE1}"/>
              </a:ext>
            </a:extLst>
          </p:cNvPr>
          <p:cNvSpPr txBox="1"/>
          <p:nvPr/>
        </p:nvSpPr>
        <p:spPr>
          <a:xfrm>
            <a:off x="1318023" y="3954315"/>
            <a:ext cx="6354986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 defTabSz="685800"/>
            <a:r>
              <a:rPr lang="en-US" sz="2100" dirty="0">
                <a:solidFill>
                  <a:srgbClr val="0A2458"/>
                </a:solidFill>
                <a:latin typeface="Arial" panose="020B0604020202020204"/>
              </a:rPr>
              <a:t>John Alden</a:t>
            </a:r>
          </a:p>
          <a:p>
            <a:pPr algn="ctr" defTabSz="685800"/>
            <a:r>
              <a:rPr lang="en-US" sz="2100" dirty="0">
                <a:solidFill>
                  <a:srgbClr val="0A2458"/>
                </a:solidFill>
                <a:latin typeface="Arial" panose="020B0604020202020204"/>
                <a:cs typeface="Arial"/>
              </a:rPr>
              <a:t>Chief (Acting), SAID</a:t>
            </a:r>
          </a:p>
          <a:p>
            <a:pPr algn="ctr" defTabSz="685800"/>
            <a:r>
              <a:rPr lang="en-US" sz="2100" dirty="0">
                <a:solidFill>
                  <a:srgbClr val="0A2458"/>
                </a:solidFill>
                <a:latin typeface="Arial" panose="020B0604020202020204"/>
              </a:rPr>
              <a:t> Office of Spectrum Management</a:t>
            </a:r>
            <a:endParaRPr lang="en-US" sz="2100" dirty="0">
              <a:solidFill>
                <a:srgbClr val="0A2458"/>
              </a:solidFill>
              <a:latin typeface="Arial" panose="020B0604020202020204"/>
              <a:cs typeface="Arial"/>
            </a:endParaRPr>
          </a:p>
          <a:p>
            <a:pPr algn="ctr" defTabSz="685800"/>
            <a:r>
              <a:rPr lang="en-US" sz="2100" dirty="0">
                <a:solidFill>
                  <a:srgbClr val="0A2458"/>
                </a:solidFill>
                <a:latin typeface="Arial" panose="020B0604020202020204"/>
              </a:rPr>
              <a:t>September 25, 2024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F52EB11-A2DA-7807-636E-ED228B93AFDA}"/>
              </a:ext>
            </a:extLst>
          </p:cNvPr>
          <p:cNvCxnSpPr/>
          <p:nvPr/>
        </p:nvCxnSpPr>
        <p:spPr>
          <a:xfrm>
            <a:off x="1318023" y="2303860"/>
            <a:ext cx="6354986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D79060D-D4C6-17E5-B2D7-E714DC835CD4}"/>
              </a:ext>
            </a:extLst>
          </p:cNvPr>
          <p:cNvCxnSpPr/>
          <p:nvPr/>
        </p:nvCxnSpPr>
        <p:spPr>
          <a:xfrm>
            <a:off x="1318023" y="3798754"/>
            <a:ext cx="6354986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6" name="Graphic 5">
            <a:extLst>
              <a:ext uri="{FF2B5EF4-FFF2-40B4-BE49-F238E27FC236}">
                <a16:creationId xmlns:a16="http://schemas.microsoft.com/office/drawing/2014/main" id="{908C1B2E-7A5A-E199-98A5-EBDF7DD0BB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55878" y="1061349"/>
            <a:ext cx="1084684" cy="1084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778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3BAC0-6758-0CA5-F97D-AB6332C06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20604"/>
            <a:ext cx="7315200" cy="498598"/>
          </a:xfrm>
        </p:spPr>
        <p:txBody>
          <a:bodyPr/>
          <a:lstStyle/>
          <a:p>
            <a:r>
              <a:rPr lang="en-US" sz="3600" dirty="0"/>
              <a:t>NSS Implementation Plan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906BA7-FC2D-10C9-0F35-7145C66048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4E3D097-A581-4933-943F-92A622067F56}" type="slidenum">
              <a:rPr lang="en-US" smtClean="0"/>
              <a:t>10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2FB4A4-7F4D-41BB-20AA-A57971EB766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1927" y="1600199"/>
            <a:ext cx="6232849" cy="453719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After NSS release, the public outreach continued: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Federal Register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notice resulted in &gt; 75 comments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The 2024 NTIA Spectrum Policy Symposium (Feb. 1, 2024) focused on NSS implementation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Inter-agency review and WH adjudication of inputs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Implementation Plan was released by NTIA on March 12, 2024.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Under the four pillars, each strategic objective was given multiple 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outcomes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Target dates, lead agencies &amp; contributing agencies were assigned for each outcome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DCDD73B-8DF7-CB6F-0689-393020F653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8707" y="2025372"/>
            <a:ext cx="2489093" cy="330644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29414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23C9F-0A90-FE6E-71BE-0F9ABC0D0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22006"/>
            <a:ext cx="7315200" cy="997196"/>
          </a:xfrm>
        </p:spPr>
        <p:txBody>
          <a:bodyPr/>
          <a:lstStyle/>
          <a:p>
            <a:r>
              <a:rPr lang="en-US" sz="3600" dirty="0"/>
              <a:t>Pillar One: Building a Spectrum Pipeline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850F58E-A619-B5CA-AF91-2ECFC587ED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4E3D097-A581-4933-943F-92A622067F56}" type="slidenum">
              <a:rPr lang="en-US" smtClean="0"/>
              <a:t>11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CFED46-9870-C528-FA84-A8CA7DC3669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The NSS calls for studies of five bands: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3100-3450 MHz – co-led by NTIA &amp; DoD (w/SSG and TIG)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5030-5091 MHz – co-led by NTIA, FCC &amp; FAA (w/WG)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7125-8400 MHz – co-led by NTIA &amp; affected agencies (w/SSG &amp; 3 TIGs)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18.1-18.6 GHz – co-led by NTIA &amp; NASA (w/WG)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37.0-37.6 GH – co-led by NTIA &amp; DoD (w/WG)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Important:  Other outcomes include documenting agency spectrum requirements &amp; determining proper metrics and data for spectrum usage.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441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C0C24-F4FE-722C-710F-0D54808DB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Out the Studies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D9CA8A-2536-0331-209E-9A60898044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4E3D097-A581-4933-943F-92A622067F56}" type="slidenum">
              <a:rPr lang="en-US" smtClean="0"/>
              <a:t>12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40753E-226E-6FE9-FE81-47E421D485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FD8D908-E52A-02C9-5A43-D24D1C1AD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300" y="1600200"/>
            <a:ext cx="8454112" cy="4374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75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B769-B202-B81C-D9DC-14F3534E7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85629"/>
            <a:ext cx="7315200" cy="498598"/>
          </a:xfrm>
        </p:spPr>
        <p:txBody>
          <a:bodyPr/>
          <a:lstStyle/>
          <a:p>
            <a:r>
              <a:rPr lang="en-US" sz="3600" dirty="0">
                <a:latin typeface="Calibri"/>
                <a:cs typeface="Arial"/>
              </a:rPr>
              <a:t>Timeline for the </a:t>
            </a:r>
            <a:r>
              <a:rPr lang="en-US" sz="3600">
                <a:latin typeface="Calibri"/>
                <a:cs typeface="Arial"/>
              </a:rPr>
              <a:t>Band Studies</a:t>
            </a:r>
            <a:endParaRPr lang="en-US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317286-6786-339A-C2D6-BEA06E9E1B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4E3D097-A581-4933-943F-92A622067F56}" type="slidenum">
              <a:rPr lang="en-US" smtClean="0"/>
              <a:t>13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3F7673-C9EB-794A-C655-62F10493DD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 descr="A screenshot of a computer screen">
            <a:extLst>
              <a:ext uri="{FF2B5EF4-FFF2-40B4-BE49-F238E27FC236}">
                <a16:creationId xmlns:a16="http://schemas.microsoft.com/office/drawing/2014/main" id="{4FEA6CD1-40A8-2C47-F178-8C05AC43F6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839" y="1275672"/>
            <a:ext cx="8432575" cy="4672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467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D4F4B-75B6-F503-146D-96EC7D67E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20604"/>
            <a:ext cx="7315200" cy="498598"/>
          </a:xfrm>
        </p:spPr>
        <p:txBody>
          <a:bodyPr/>
          <a:lstStyle/>
          <a:p>
            <a:r>
              <a:rPr lang="en-US" sz="3600" dirty="0"/>
              <a:t>Pillar Two:  Increased Coordination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7D0925C-426E-24C4-0226-04D6302EDD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4E3D097-A581-4933-943F-92A622067F56}" type="slidenum">
              <a:rPr lang="en-US" smtClean="0"/>
              <a:t>14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C52B14-1A01-0D53-36CF-1B981B9BED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3894" y="1492898"/>
            <a:ext cx="8406882" cy="4644498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2000" b="1" i="0" u="none" strike="noStrike" baseline="0" dirty="0">
                <a:solidFill>
                  <a:srgbClr val="1F3762"/>
                </a:solidFill>
                <a:latin typeface="Calibri" panose="020F0502020204030204" pitchFamily="34" charset="0"/>
              </a:rPr>
              <a:t>Strategic Objective 2.1 </a:t>
            </a:r>
            <a:r>
              <a:rPr lang="en-US" sz="2000" b="0" i="0" u="none" strike="noStrike" baseline="0" dirty="0">
                <a:solidFill>
                  <a:srgbClr val="1F3762"/>
                </a:solidFill>
                <a:latin typeface="Calibri" panose="020F0502020204030204" pitchFamily="34" charset="0"/>
              </a:rPr>
              <a:t>-- Establish a persistent </a:t>
            </a:r>
            <a:r>
              <a:rPr lang="en-US" sz="2000" b="1" i="0" u="none" strike="noStrike" baseline="0" dirty="0">
                <a:solidFill>
                  <a:srgbClr val="1F3762"/>
                </a:solidFill>
                <a:latin typeface="Calibri" panose="020F0502020204030204" pitchFamily="34" charset="0"/>
              </a:rPr>
              <a:t>strategic spectrum planning process </a:t>
            </a:r>
            <a:r>
              <a:rPr lang="en-US" sz="2000" b="0" i="0" u="none" strike="noStrike" baseline="0" dirty="0">
                <a:solidFill>
                  <a:srgbClr val="1F3762"/>
                </a:solidFill>
                <a:latin typeface="Calibri" panose="020F0502020204030204" pitchFamily="34" charset="0"/>
              </a:rPr>
              <a:t>guided by the best available science and data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rgbClr val="1F3762"/>
                </a:solidFill>
                <a:latin typeface="Calibri" panose="020F0502020204030204" pitchFamily="34" charset="0"/>
              </a:rPr>
              <a:t>Establish an </a:t>
            </a:r>
            <a:r>
              <a:rPr lang="en-US" sz="1800" b="1" dirty="0">
                <a:solidFill>
                  <a:srgbClr val="1F3762"/>
                </a:solidFill>
                <a:latin typeface="Calibri" panose="020F0502020204030204" pitchFamily="34" charset="0"/>
              </a:rPr>
              <a:t>improved collaboration framework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rgbClr val="1F3762"/>
                </a:solidFill>
                <a:latin typeface="Calibri" panose="020F0502020204030204" pitchFamily="34" charset="0"/>
              </a:rPr>
              <a:t>Implement a national, long-term spectrum planning process</a:t>
            </a:r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1F3762"/>
                </a:solidFill>
              </a:rPr>
              <a:t>S.O. 2.2 </a:t>
            </a:r>
            <a:r>
              <a:rPr lang="en-US" sz="2000" dirty="0">
                <a:solidFill>
                  <a:srgbClr val="1F3762"/>
                </a:solidFill>
              </a:rPr>
              <a:t>– Develop &amp; document an </a:t>
            </a:r>
            <a:r>
              <a:rPr lang="en-US" sz="2000" b="1" dirty="0">
                <a:solidFill>
                  <a:srgbClr val="1F3762"/>
                </a:solidFill>
              </a:rPr>
              <a:t>evidence-based decision-making methodology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 value-based model to inform spectrum policy decisions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 historical assessment of reallocated/auctioned bands</a:t>
            </a:r>
          </a:p>
          <a:p>
            <a:pPr>
              <a:lnSpc>
                <a:spcPct val="100000"/>
              </a:lnSpc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S.O. 2.3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– Define requirements &amp; capabilities to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capture data on spectrum use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Define a methodology for representing </a:t>
            </a: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current use and future needs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Document new capabilities needed for data, IT &amp; modeling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Establish national best practices for unbiased technical, scientific, mission and economic analyses</a:t>
            </a:r>
          </a:p>
        </p:txBody>
      </p:sp>
    </p:spTree>
    <p:extLst>
      <p:ext uri="{BB962C8B-B14F-4D97-AF65-F5344CB8AC3E}">
        <p14:creationId xmlns:p14="http://schemas.microsoft.com/office/powerpoint/2010/main" val="3664077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15125-1CBB-EA3C-6FDF-4842B83FA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20604"/>
            <a:ext cx="7315200" cy="498598"/>
          </a:xfrm>
        </p:spPr>
        <p:txBody>
          <a:bodyPr/>
          <a:lstStyle/>
          <a:p>
            <a:r>
              <a:rPr lang="en-US" sz="3600" dirty="0"/>
              <a:t>Pillar Three: Investing in Technology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6235CA-CCD5-9443-0EFF-A13074246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4E3D097-A581-4933-943F-92A622067F56}" type="slidenum">
              <a:rPr lang="en-US" smtClean="0"/>
              <a:t>15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973831-5387-B18B-D4A2-CC9D5C0432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2555" y="1418253"/>
            <a:ext cx="8556172" cy="4609323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2000" dirty="0"/>
              <a:t>Exploring how to leverage new technologies to improve spectrum management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 roadmap for </a:t>
            </a: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improving receiver resistance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to harmful interference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Recommendations for a </a:t>
            </a: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common platform for shared spectrum access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, including potentially IIC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Committing to coordinated, focused &amp; sophisticated R&amp;D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Development of a </a:t>
            </a: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national spectrum R&amp;D plan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Establishing a data collection &amp; measurement program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Creating a </a:t>
            </a: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Spectrum Sandbox Program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An advanced </a:t>
            </a: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dynamic spectrum sharing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demonstration and report, plus a national DSS testbed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cs typeface="Calibri" panose="020F0502020204030204" pitchFamily="34" charset="0"/>
              </a:rPr>
              <a:t>Pursuing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policies that maximize flexible spectrum use and innovative technologies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Spectrum Relocation Fund recommendations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for improved coexistence and compatibility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9228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F3167-B297-2079-24F0-6A4165F30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22006"/>
            <a:ext cx="7315200" cy="997196"/>
          </a:xfrm>
        </p:spPr>
        <p:txBody>
          <a:bodyPr/>
          <a:lstStyle/>
          <a:p>
            <a:r>
              <a:rPr lang="en-US" sz="3600" dirty="0"/>
              <a:t>Pillar Four: Workforce Development &amp; Public Awareness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15B099-1B19-AB4A-A9BE-BA8984D580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4E3D097-A581-4933-943F-92A622067F56}" type="slidenum">
              <a:rPr lang="en-US" smtClean="0"/>
              <a:t>16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6442D-66C2-6383-D6AD-7990713A571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5799" y="1600200"/>
            <a:ext cx="7954347" cy="4306078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Attract, train and grow the next-generation spectrum workforce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Develop a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National Spectrum Workforce Plan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Elevate agencies’ spectrum workforce programs</a:t>
            </a:r>
          </a:p>
          <a:p>
            <a:r>
              <a:rPr lang="en-US" dirty="0"/>
              <a:t>Improve policy-makers’ understanding of spectrum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Build a senior-level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spectrum training and awareness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materials repository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Establish a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“Spectrum 101” training program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for leaders at all levels of government</a:t>
            </a:r>
          </a:p>
          <a:p>
            <a:r>
              <a:rPr lang="en-US" dirty="0">
                <a:cs typeface="Calibri" panose="020F0502020204030204" pitchFamily="34" charset="0"/>
              </a:rPr>
              <a:t>Build public understanding of spectrum’s importance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Establish a public </a:t>
            </a: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spectrum “literacy” program</a:t>
            </a:r>
          </a:p>
        </p:txBody>
      </p:sp>
    </p:spTree>
    <p:extLst>
      <p:ext uri="{BB962C8B-B14F-4D97-AF65-F5344CB8AC3E}">
        <p14:creationId xmlns:p14="http://schemas.microsoft.com/office/powerpoint/2010/main" val="40043400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398DAC-8C1D-1D1C-0135-965C6B56FE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4E3D097-A581-4933-943F-92A622067F56}" type="slidenum">
              <a:rPr lang="en-US" smtClean="0"/>
              <a:t>17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0E0B0E-0FAC-FAE4-2711-FE41CED2C6B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54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402298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C4E8C-B5D5-F6B1-3E2E-5A47BF203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48837"/>
            <a:ext cx="7774733" cy="498598"/>
          </a:xfrm>
        </p:spPr>
        <p:txBody>
          <a:bodyPr/>
          <a:lstStyle/>
          <a:p>
            <a:pPr algn="ctr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Preview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BE10AA-FACB-EF1E-B1AC-7EE8BEEBBD12}"/>
              </a:ext>
            </a:extLst>
          </p:cNvPr>
          <p:cNvSpPr txBox="1"/>
          <p:nvPr/>
        </p:nvSpPr>
        <p:spPr>
          <a:xfrm>
            <a:off x="398353" y="1104506"/>
            <a:ext cx="8365402" cy="3254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marR="0" lvl="0" indent="-214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A2458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What is the National Spectrum Strategy (NSS)?</a:t>
            </a:r>
          </a:p>
          <a:p>
            <a:pPr marL="214313" marR="0" lvl="0" indent="-214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A2458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Development of the NSS, I</a:t>
            </a:r>
            <a:r>
              <a:rPr lang="en-US" sz="3200" dirty="0" err="1">
                <a:solidFill>
                  <a:srgbClr val="0A245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ncluding</a:t>
            </a:r>
            <a:r>
              <a:rPr lang="en-US" sz="3200" dirty="0">
                <a:solidFill>
                  <a:srgbClr val="0A245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2023 P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A2458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residential Memo</a:t>
            </a:r>
          </a:p>
          <a:p>
            <a:pPr marL="214313" marR="0" lvl="0" indent="-214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A2458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The Four Pillars of the NSS</a:t>
            </a:r>
          </a:p>
          <a:p>
            <a:pPr marL="214313" marR="0" lvl="0" indent="-214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A2458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Preparing the Implementation Plan (I-Plan)</a:t>
            </a:r>
          </a:p>
          <a:p>
            <a:pPr marL="214313" marR="0" lvl="0" indent="-214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A2458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Legacy of the NSS </a:t>
            </a:r>
          </a:p>
          <a:p>
            <a:pPr marL="214313" marR="0" lvl="0" indent="-214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0A245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5" name="Picture 4" descr="A logo with black letters and yellow and purple circles&#10;&#10;Description automatically generated">
            <a:extLst>
              <a:ext uri="{FF2B5EF4-FFF2-40B4-BE49-F238E27FC236}">
                <a16:creationId xmlns:a16="http://schemas.microsoft.com/office/drawing/2014/main" id="{5D8F79D5-F303-3D8F-5165-34C164E052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4950" y="3810394"/>
            <a:ext cx="2066925" cy="2066925"/>
          </a:xfrm>
          <a:prstGeom prst="rect">
            <a:avLst/>
          </a:prstGeom>
        </p:spPr>
      </p:pic>
      <p:pic>
        <p:nvPicPr>
          <p:cNvPr id="7" name="Picture 6" descr="A colorful rectangular shapes with black text&#10;&#10;Description automatically generated with medium confidence">
            <a:extLst>
              <a:ext uri="{FF2B5EF4-FFF2-40B4-BE49-F238E27FC236}">
                <a16:creationId xmlns:a16="http://schemas.microsoft.com/office/drawing/2014/main" id="{8F67461A-A36D-ACE5-499B-83E51D8CBE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4359243"/>
            <a:ext cx="3429000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981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F7E870-1E43-D38C-D4BE-F2D7F6810C0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47650" y="1076325"/>
            <a:ext cx="6162675" cy="4562475"/>
          </a:xfrm>
        </p:spPr>
        <p:txBody>
          <a:bodyPr wrap="square" anchor="ctr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The Strategy is a high-level policy document establishing a vision and strategic objectives for improved spectrum management.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It is an initiative of the Biden Administration, along with the Department of Commerce (NTIA) and other federal agencies.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Key White House offices:  Office of Science and Technology Policy OSTP), National Economic Council (NEC), National Security Council (NSC)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It will be a “living” document, updated routinely to capture new policy requirements and issues.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E264CA-42C4-7F35-779F-5FF8E759B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276226"/>
            <a:ext cx="7991475" cy="444394"/>
          </a:xfrm>
        </p:spPr>
        <p:txBody>
          <a:bodyPr wrap="square" anchor="ctr">
            <a:noAutofit/>
          </a:bodyPr>
          <a:lstStyle/>
          <a:p>
            <a:pPr algn="ctr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What is the National Spectrum Strategy?</a:t>
            </a:r>
          </a:p>
        </p:txBody>
      </p:sp>
      <p:sp>
        <p:nvSpPr>
          <p:cNvPr id="3" name="Slide Number Placeholder 2" hidden="1">
            <a:extLst>
              <a:ext uri="{FF2B5EF4-FFF2-40B4-BE49-F238E27FC236}">
                <a16:creationId xmlns:a16="http://schemas.microsoft.com/office/drawing/2014/main" id="{89B0448F-4DC8-9DFB-3199-B5C7758DE8D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934200" y="6324606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fld id="{C4E3D097-A581-4933-943F-92A622067F56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  <p:pic>
        <p:nvPicPr>
          <p:cNvPr id="8" name="Picture 7" descr="A seal of the president of the united states&#10;&#10;Description automatically generated">
            <a:extLst>
              <a:ext uri="{FF2B5EF4-FFF2-40B4-BE49-F238E27FC236}">
                <a16:creationId xmlns:a16="http://schemas.microsoft.com/office/drawing/2014/main" id="{2D2E216D-7B76-BAF3-B2E6-8511F1C42F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6524" y="2285999"/>
            <a:ext cx="21336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240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A2E15-787C-90A1-4296-8C5E3A4AA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20604"/>
            <a:ext cx="7315200" cy="498598"/>
          </a:xfrm>
        </p:spPr>
        <p:txBody>
          <a:bodyPr/>
          <a:lstStyle/>
          <a:p>
            <a:r>
              <a:rPr lang="en-US" sz="3600" dirty="0"/>
              <a:t>Need for a National Spectrum Strategy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B9B86DF-9189-FBFE-8D1D-8D60218201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4E3D097-A581-4933-943F-92A622067F56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E22C51-36F8-B714-A42F-70173D5C70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5800" y="1600199"/>
            <a:ext cx="6004249" cy="426875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Growing demand for commercial spectrum access</a:t>
            </a:r>
          </a:p>
          <a:p>
            <a:pPr>
              <a:lnSpc>
                <a:spcPct val="100000"/>
              </a:lnSpc>
            </a:pPr>
            <a:r>
              <a:rPr lang="en-US" dirty="0"/>
              <a:t>Sustained need for spectrum to meet government mission mandates</a:t>
            </a:r>
          </a:p>
          <a:p>
            <a:pPr>
              <a:lnSpc>
                <a:spcPct val="100000"/>
              </a:lnSpc>
            </a:pPr>
            <a:r>
              <a:rPr lang="en-US" dirty="0"/>
              <a:t>Increasing difficulty with coordination across federal and non-federal jurisdictions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24 GHz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5.9 GHz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Upper 3 GHz/4 GHz altimeters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Commerce Secretary Raimondo called for a strategy during congressional testimony as a nominee.</a:t>
            </a:r>
          </a:p>
        </p:txBody>
      </p:sp>
      <p:pic>
        <p:nvPicPr>
          <p:cNvPr id="7" name="Picture 6" descr="A person standing at a podium">
            <a:extLst>
              <a:ext uri="{FF2B5EF4-FFF2-40B4-BE49-F238E27FC236}">
                <a16:creationId xmlns:a16="http://schemas.microsoft.com/office/drawing/2014/main" id="{9567A4E1-CAE8-5CFA-0331-BAE9BFEA41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390" y="2705876"/>
            <a:ext cx="2648052" cy="1783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238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00AF2-8EED-4908-518C-DD1FC0105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20604"/>
            <a:ext cx="7315200" cy="498598"/>
          </a:xfrm>
        </p:spPr>
        <p:txBody>
          <a:bodyPr/>
          <a:lstStyle/>
          <a:p>
            <a:r>
              <a:rPr lang="en-US" sz="3600" dirty="0"/>
              <a:t>NTIA-FCC Coordination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3A0D2F8-176E-5D7A-7664-2D1BCFE382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4E3D097-A581-4933-943F-92A622067F56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A4F8B9-4BDE-7AFB-7CBF-E8AD829126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5800" y="1582094"/>
            <a:ext cx="7620000" cy="3962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u="sng" dirty="0"/>
              <a:t>February 2022</a:t>
            </a:r>
            <a:r>
              <a:rPr lang="en-US" dirty="0"/>
              <a:t>: NTIA Administrator Alan Davidson &amp; FCC Chairwoman Jessica </a:t>
            </a:r>
            <a:r>
              <a:rPr lang="en-US" dirty="0" err="1"/>
              <a:t>Rosenworcel</a:t>
            </a:r>
            <a:r>
              <a:rPr lang="en-US" dirty="0"/>
              <a:t> unveil a joint “Spectrum Coordination Initiative”</a:t>
            </a:r>
          </a:p>
          <a:p>
            <a:pPr>
              <a:lnSpc>
                <a:spcPct val="100000"/>
              </a:lnSpc>
            </a:pPr>
            <a:r>
              <a:rPr lang="en-US" u="sng" dirty="0"/>
              <a:t>August 2022</a:t>
            </a:r>
            <a:r>
              <a:rPr lang="en-US" dirty="0"/>
              <a:t>:  NTIA &amp; FCC sign an updated MOU governing coordination of spectrum actions: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Increased meetings between leadership and staff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Longer lead times for previewing decisions via the IRAC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Commitment to more effective communications and exchange of information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A55FE8-C2BA-D881-37A8-B55565F345AD}"/>
              </a:ext>
            </a:extLst>
          </p:cNvPr>
          <p:cNvSpPr txBox="1"/>
          <p:nvPr/>
        </p:nvSpPr>
        <p:spPr>
          <a:xfrm>
            <a:off x="838200" y="5075352"/>
            <a:ext cx="7391400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Commonalities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 Longer-range planning, evidence-based decision-making &amp; reliance on data, analyses &amp; engineering best practices</a:t>
            </a:r>
          </a:p>
        </p:txBody>
      </p:sp>
      <p:pic>
        <p:nvPicPr>
          <p:cNvPr id="7" name="Picture 6" descr="A logo of a federal communications commission&#10;&#10;Description automatically generated">
            <a:extLst>
              <a:ext uri="{FF2B5EF4-FFF2-40B4-BE49-F238E27FC236}">
                <a16:creationId xmlns:a16="http://schemas.microsoft.com/office/drawing/2014/main" id="{F1644DF8-47CF-B449-0286-20A856B9F0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6937" y="2411412"/>
            <a:ext cx="1639887" cy="1639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08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F43CB-7FDA-65E9-539C-D0C601157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20604"/>
            <a:ext cx="7315200" cy="498598"/>
          </a:xfrm>
        </p:spPr>
        <p:txBody>
          <a:bodyPr/>
          <a:lstStyle/>
          <a:p>
            <a:r>
              <a:rPr lang="en-US" sz="3600" dirty="0"/>
              <a:t>A Coalition To Develop the NSS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264907-D66D-7C5E-227E-9385B43BAE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4E3D097-A581-4933-943F-92A622067F56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ABB29F-5CA8-56F6-B279-251ED44A724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9422" y="1600199"/>
            <a:ext cx="6183517" cy="42121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By late 2022, the Administration assembled a team of policy experts involving: </a:t>
            </a:r>
          </a:p>
          <a:p>
            <a:r>
              <a:rPr lang="en-US" dirty="0"/>
              <a:t>Executive Office of the President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Office of Science &amp; Technology Policy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National Security Council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National Economic Council</a:t>
            </a:r>
          </a:p>
          <a:p>
            <a:r>
              <a:rPr lang="en-US" dirty="0">
                <a:cs typeface="Calibri" panose="020F0502020204030204" pitchFamily="34" charset="0"/>
              </a:rPr>
              <a:t>Department of Commerce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NTIA’s Office of Spectrum Management &amp; ITS 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Federal Agencies</a:t>
            </a:r>
          </a:p>
          <a:p>
            <a:r>
              <a:rPr lang="en-US" dirty="0">
                <a:cs typeface="Calibri" panose="020F0502020204030204" pitchFamily="34" charset="0"/>
              </a:rPr>
              <a:t>Federal Communications Commission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30" name="Picture 6" descr="Executive Office of the President Seal | Thicker outer line … | Flickr">
            <a:extLst>
              <a:ext uri="{FF2B5EF4-FFF2-40B4-BE49-F238E27FC236}">
                <a16:creationId xmlns:a16="http://schemas.microsoft.com/office/drawing/2014/main" id="{58C886B8-BFE5-91C2-ED6E-C92ACACD21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9824" y="1600199"/>
            <a:ext cx="2487629" cy="2432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A logo of the united states of america&#10;&#10;Description automatically generated">
            <a:extLst>
              <a:ext uri="{FF2B5EF4-FFF2-40B4-BE49-F238E27FC236}">
                <a16:creationId xmlns:a16="http://schemas.microsoft.com/office/drawing/2014/main" id="{D0CB16A6-BC72-AD18-3E79-782BBC6FD2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075" y="3855880"/>
            <a:ext cx="2143125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266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44DE5-CC47-CE10-177E-1BAA5C450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20604"/>
            <a:ext cx="7315200" cy="498598"/>
          </a:xfrm>
        </p:spPr>
        <p:txBody>
          <a:bodyPr/>
          <a:lstStyle/>
          <a:p>
            <a:r>
              <a:rPr lang="en-US" sz="3600" dirty="0"/>
              <a:t>The 2023 Presidential Memo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289D46-9BEC-B1A0-8561-11C4F69D4F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4E3D097-A581-4933-943F-92A622067F56}" type="slidenum">
              <a:rPr lang="en-US" smtClean="0"/>
              <a:t>7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98CE02-BD21-0A7B-7B4E-7E2983B42C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2555" y="1600199"/>
            <a:ext cx="8229599" cy="4436707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2000" dirty="0"/>
              <a:t>The White House prepared a presidential memo to capture the goals of the NSS development process: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Spur innovation by promoting efficient and effective spectrum use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Accelerate U.S. leadership in wireless technologies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Ensure spectrum access (agencies &amp; private sector) for scientific, public safety, critical infrastructure, &amp; national security uses 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cs typeface="Calibri" panose="020F0502020204030204" pitchFamily="34" charset="0"/>
              </a:rPr>
              <a:t>Nov. 13, 2023: PM released on “Modernizing United States Spectrum Policy &amp; Establishing a National Spectrum Strategy”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Set up the Interagency Spectrum Advisory Council (ISAC)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Officially mandated creation of the NSS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Called for an Implementation Plan within 120 days of submitting the Strategy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Spelled out roles and duties of NTIA and federal agencies</a:t>
            </a:r>
          </a:p>
        </p:txBody>
      </p:sp>
    </p:spTree>
    <p:extLst>
      <p:ext uri="{BB962C8B-B14F-4D97-AF65-F5344CB8AC3E}">
        <p14:creationId xmlns:p14="http://schemas.microsoft.com/office/powerpoint/2010/main" val="2469780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40256-1C8B-4703-54F2-A25BE76AD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20604"/>
            <a:ext cx="7315200" cy="498598"/>
          </a:xfrm>
        </p:spPr>
        <p:txBody>
          <a:bodyPr/>
          <a:lstStyle/>
          <a:p>
            <a:r>
              <a:rPr lang="en-US" sz="3600" dirty="0"/>
              <a:t>The NSS Takes Shape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142D0A-31D9-5FB7-32FB-FE1E848D8F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4E3D097-A581-4933-943F-92A622067F56}" type="slidenum">
              <a:rPr lang="en-US" smtClean="0"/>
              <a:t>8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02D4EB-5DBA-F2E5-D782-79BDF9EECF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5800" y="1600200"/>
            <a:ext cx="6732037" cy="4315408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The NSS Coalition proceeded with NSS development pending the release of the PM.</a:t>
            </a:r>
          </a:p>
          <a:p>
            <a:pPr>
              <a:lnSpc>
                <a:spcPct val="100000"/>
              </a:lnSpc>
            </a:pPr>
            <a:r>
              <a:rPr lang="en-US" dirty="0"/>
              <a:t>NTIA undertook a public outreach effort thru 2023: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Request for Comments (April 2023) &gt; 130 comments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Public listening sessions:  (1) March 30 (in DC); (2) April 11 (University of Notre Dame)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Tribal listening sessions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Interagency input: (1) listening sessions &amp; (2) comments/edits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FCC had a role in preparing and commenting on draft NSS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 released the National Spectrum Strategy on Nov. 13, 2023. </a:t>
            </a:r>
          </a:p>
        </p:txBody>
      </p:sp>
      <p:pic>
        <p:nvPicPr>
          <p:cNvPr id="1026" name="Picture 2" descr="White House Launches National Spectrum Strategy">
            <a:extLst>
              <a:ext uri="{FF2B5EF4-FFF2-40B4-BE49-F238E27FC236}">
                <a16:creationId xmlns:a16="http://schemas.microsoft.com/office/drawing/2014/main" id="{7AE94BA5-7CE6-731B-CFF8-3C9E42E111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900" y="2139835"/>
            <a:ext cx="1866900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1037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8B360-28BE-BF81-BC7D-9E55DC679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20604"/>
            <a:ext cx="7315200" cy="498598"/>
          </a:xfrm>
        </p:spPr>
        <p:txBody>
          <a:bodyPr/>
          <a:lstStyle/>
          <a:p>
            <a:r>
              <a:rPr lang="en-US" sz="3600" dirty="0"/>
              <a:t>What’s In the NSS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F73389-C2B3-B3EA-9A45-7B222FC168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4E3D097-A581-4933-943F-92A622067F56}" type="slidenum">
              <a:rPr lang="en-US" smtClean="0"/>
              <a:t>9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F4AC09-09B2-FA36-86CE-E223486F5B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5798" y="1600201"/>
            <a:ext cx="7973009" cy="4408714"/>
          </a:xfrm>
        </p:spPr>
        <p:txBody>
          <a:bodyPr>
            <a:normAutofit/>
          </a:bodyPr>
          <a:lstStyle/>
          <a:p>
            <a:r>
              <a:rPr lang="en-US" dirty="0"/>
              <a:t>The Strategy Includes Four Policy “Pillars”: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0" i="0" dirty="0">
                <a:solidFill>
                  <a:srgbClr val="1B1B1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 Spectrum Pipeline to Ensure U.S. Leadership in Advanced and Emerging Technologies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Collaborative Long-Term Planning to Support the Nation’s Evolving Spectrum Needs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Unprecedented Spectrum Innovation, Access, and Management through Technology Development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Expanded Spectrum Expertise and Elevated National Awareness</a:t>
            </a:r>
          </a:p>
          <a:p>
            <a:r>
              <a:rPr lang="en-US" dirty="0">
                <a:cs typeface="Calibri" panose="020F0502020204030204" pitchFamily="34" charset="0"/>
              </a:rPr>
              <a:t>Each pillar contains “strategic objectives” detailing the designed outcomes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245541"/>
      </p:ext>
    </p:extLst>
  </p:cSld>
  <p:clrMapOvr>
    <a:masterClrMapping/>
  </p:clrMapOvr>
</p:sld>
</file>

<file path=ppt/theme/theme1.xml><?xml version="1.0" encoding="utf-8"?>
<a:theme xmlns:a="http://schemas.openxmlformats.org/drawingml/2006/main" name="IFA Tempate June 2022 rev1">
  <a:themeElements>
    <a:clrScheme name="Internet For All 1">
      <a:dk1>
        <a:srgbClr val="0A2458"/>
      </a:dk1>
      <a:lt1>
        <a:srgbClr val="FFFFFF"/>
      </a:lt1>
      <a:dk2>
        <a:srgbClr val="164483"/>
      </a:dk2>
      <a:lt2>
        <a:srgbClr val="F2F3F8"/>
      </a:lt2>
      <a:accent1>
        <a:srgbClr val="FF0030"/>
      </a:accent1>
      <a:accent2>
        <a:srgbClr val="0A2458"/>
      </a:accent2>
      <a:accent3>
        <a:srgbClr val="0064BC"/>
      </a:accent3>
      <a:accent4>
        <a:srgbClr val="AA604F"/>
      </a:accent4>
      <a:accent5>
        <a:srgbClr val="EDBE87"/>
      </a:accent5>
      <a:accent6>
        <a:srgbClr val="FFF9F2"/>
      </a:accent6>
      <a:hlink>
        <a:srgbClr val="0064BC"/>
      </a:hlink>
      <a:folHlink>
        <a:srgbClr val="16448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TIA Broadband USA Theme" id="{1B6B9374-A537-492C-B5AB-2D73F788FBD6}" vid="{BDECA875-8DB3-48C6-8332-3F2EAC617FC3}"/>
    </a:ext>
  </a:extLst>
</a:theme>
</file>

<file path=docMetadata/LabelInfo.xml><?xml version="1.0" encoding="utf-8"?>
<clbl:labelList xmlns:clbl="http://schemas.microsoft.com/office/2020/mipLabelMetadata">
  <clbl:label id="{568178ef-2b90-40ee-86de-4595a529cba9}" enabled="1" method="Standard" siteId="{d6cff1bd-67dd-4ce8-945d-d07dc775672f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1137</Words>
  <Application>Microsoft Office PowerPoint</Application>
  <PresentationFormat>On-screen Show (4:3)</PresentationFormat>
  <Paragraphs>134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Courier New</vt:lpstr>
      <vt:lpstr>Georgia</vt:lpstr>
      <vt:lpstr>Wingdings</vt:lpstr>
      <vt:lpstr>IFA Tempate June 2022 rev1</vt:lpstr>
      <vt:lpstr>The National Spectrum Strategy &amp; Implementation Plan </vt:lpstr>
      <vt:lpstr>Preview</vt:lpstr>
      <vt:lpstr>What is the National Spectrum Strategy?</vt:lpstr>
      <vt:lpstr>Need for a National Spectrum Strategy</vt:lpstr>
      <vt:lpstr>NTIA-FCC Coordination </vt:lpstr>
      <vt:lpstr>A Coalition To Develop the NSS</vt:lpstr>
      <vt:lpstr>The 2023 Presidential Memo</vt:lpstr>
      <vt:lpstr>The NSS Takes Shape</vt:lpstr>
      <vt:lpstr>What’s In the NSS</vt:lpstr>
      <vt:lpstr>NSS Implementation Plan</vt:lpstr>
      <vt:lpstr>Pillar One: Building a Spectrum Pipeline</vt:lpstr>
      <vt:lpstr>Mapping Out the Studies</vt:lpstr>
      <vt:lpstr>Timeline for the Band Studies</vt:lpstr>
      <vt:lpstr>Pillar Two:  Increased Coordination</vt:lpstr>
      <vt:lpstr>Pillar Three: Investing in Technology </vt:lpstr>
      <vt:lpstr>Pillar Four: Workforce Development &amp; Public Awareness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Spectrum Strategy Implementation Plan</dc:title>
  <dc:creator>Alden, John</dc:creator>
  <cp:lastModifiedBy>Alden, John</cp:lastModifiedBy>
  <cp:revision>2</cp:revision>
  <dcterms:created xsi:type="dcterms:W3CDTF">2024-03-20T18:13:46Z</dcterms:created>
  <dcterms:modified xsi:type="dcterms:W3CDTF">2024-09-20T19:44:05Z</dcterms:modified>
</cp:coreProperties>
</file>