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0"/>
  </p:notesMasterIdLst>
  <p:sldIdLst>
    <p:sldId id="256" r:id="rId2"/>
    <p:sldId id="264" r:id="rId3"/>
    <p:sldId id="263" r:id="rId4"/>
    <p:sldId id="780" r:id="rId5"/>
    <p:sldId id="781" r:id="rId6"/>
    <p:sldId id="869" r:id="rId7"/>
    <p:sldId id="808" r:id="rId8"/>
    <p:sldId id="809" r:id="rId9"/>
    <p:sldId id="855" r:id="rId10"/>
    <p:sldId id="856" r:id="rId11"/>
    <p:sldId id="857" r:id="rId12"/>
    <p:sldId id="262" r:id="rId13"/>
    <p:sldId id="853" r:id="rId14"/>
    <p:sldId id="763" r:id="rId15"/>
    <p:sldId id="849" r:id="rId16"/>
    <p:sldId id="862" r:id="rId17"/>
    <p:sldId id="859" r:id="rId18"/>
    <p:sldId id="873" r:id="rId19"/>
    <p:sldId id="874" r:id="rId20"/>
    <p:sldId id="864" r:id="rId21"/>
    <p:sldId id="865" r:id="rId22"/>
    <p:sldId id="866" r:id="rId23"/>
    <p:sldId id="867" r:id="rId24"/>
    <p:sldId id="858" r:id="rId25"/>
    <p:sldId id="870" r:id="rId26"/>
    <p:sldId id="868" r:id="rId27"/>
    <p:sldId id="871" r:id="rId28"/>
    <p:sldId id="872" r:id="rId29"/>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78" autoAdjust="0"/>
    <p:restoredTop sz="94660"/>
  </p:normalViewPr>
  <p:slideViewPr>
    <p:cSldViewPr snapToGrid="0">
      <p:cViewPr varScale="1">
        <p:scale>
          <a:sx n="127" d="100"/>
          <a:sy n="127" d="100"/>
        </p:scale>
        <p:origin x="200"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9524BF75-9489-4020-9E4E-848086776527}" type="datetimeFigureOut">
              <a:rPr lang="en-US" smtClean="0"/>
              <a:t>1/13/21</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BC9375F2-511C-4931-AA44-97CB65C53367}" type="slidenum">
              <a:rPr lang="en-US" smtClean="0"/>
              <a:t>‹#›</a:t>
            </a:fld>
            <a:endParaRPr lang="en-US"/>
          </a:p>
        </p:txBody>
      </p:sp>
    </p:spTree>
    <p:extLst>
      <p:ext uri="{BB962C8B-B14F-4D97-AF65-F5344CB8AC3E}">
        <p14:creationId xmlns:p14="http://schemas.microsoft.com/office/powerpoint/2010/main" val="411509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C34F0A2-4EFC-AF43-9080-6A288CF12EC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3684578C-4912-BA47-AFA7-380B71E167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4F44481D-1465-B249-BD76-E42F85AF73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300">
                <a:solidFill>
                  <a:schemeClr val="tx1"/>
                </a:solidFill>
                <a:latin typeface="Arial" panose="020B0604020202020204" pitchFamily="34" charset="0"/>
                <a:cs typeface="Arial" panose="020B0604020202020204" pitchFamily="34" charset="0"/>
              </a:defRPr>
            </a:lvl1pPr>
            <a:lvl2pPr marL="742950" indent="-285750" defTabSz="930275">
              <a:defRPr sz="1300">
                <a:solidFill>
                  <a:schemeClr val="tx1"/>
                </a:solidFill>
                <a:latin typeface="Arial" panose="020B0604020202020204" pitchFamily="34" charset="0"/>
                <a:cs typeface="Arial" panose="020B0604020202020204" pitchFamily="34" charset="0"/>
              </a:defRPr>
            </a:lvl2pPr>
            <a:lvl3pPr marL="1143000" indent="-228600" defTabSz="930275">
              <a:defRPr sz="1300">
                <a:solidFill>
                  <a:schemeClr val="tx1"/>
                </a:solidFill>
                <a:latin typeface="Arial" panose="020B0604020202020204" pitchFamily="34" charset="0"/>
                <a:cs typeface="Arial" panose="020B0604020202020204" pitchFamily="34" charset="0"/>
              </a:defRPr>
            </a:lvl3pPr>
            <a:lvl4pPr marL="1600200" indent="-228600" defTabSz="930275">
              <a:defRPr sz="1300">
                <a:solidFill>
                  <a:schemeClr val="tx1"/>
                </a:solidFill>
                <a:latin typeface="Arial" panose="020B0604020202020204" pitchFamily="34" charset="0"/>
                <a:cs typeface="Arial" panose="020B0604020202020204" pitchFamily="34" charset="0"/>
              </a:defRPr>
            </a:lvl4pPr>
            <a:lvl5pPr marL="2057400" indent="-228600" defTabSz="930275">
              <a:defRPr sz="13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fld id="{25E0A109-6B45-094B-8C59-C7A7CE77ADB9}" type="slidenum">
              <a:rPr lang="en-GB" altLang="en-US" sz="1200" smtClean="0">
                <a:latin typeface="Times New Roman" panose="02020603050405020304" pitchFamily="18" charset="0"/>
              </a:rPr>
              <a:pPr/>
              <a:t>4</a:t>
            </a:fld>
            <a:endParaRPr lang="en-GB" altLang="en-US" sz="1200">
              <a:latin typeface="Times New Roman" panose="02020603050405020304" pitchFamily="18" charset="0"/>
            </a:endParaRPr>
          </a:p>
        </p:txBody>
      </p:sp>
    </p:spTree>
    <p:extLst>
      <p:ext uri="{BB962C8B-B14F-4D97-AF65-F5344CB8AC3E}">
        <p14:creationId xmlns:p14="http://schemas.microsoft.com/office/powerpoint/2010/main" val="218570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going to talk about the characteristics of FR1 and FR2 and how they lend themselves to different use cases. And how often this is the first dichotomy that I use to separate out what people mean when they say “5G”</a:t>
            </a:r>
          </a:p>
        </p:txBody>
      </p:sp>
      <p:sp>
        <p:nvSpPr>
          <p:cNvPr id="4" name="Slide Number Placeholder 3"/>
          <p:cNvSpPr>
            <a:spLocks noGrp="1"/>
          </p:cNvSpPr>
          <p:nvPr>
            <p:ph type="sldNum" sz="quarter" idx="5"/>
          </p:nvPr>
        </p:nvSpPr>
        <p:spPr/>
        <p:txBody>
          <a:bodyPr/>
          <a:lstStyle/>
          <a:p>
            <a:fld id="{F3AAC905-2146-FF46-9420-4FF7A576F61D}" type="slidenum">
              <a:rPr lang="en-US" smtClean="0"/>
              <a:t>5</a:t>
            </a:fld>
            <a:endParaRPr lang="en-US"/>
          </a:p>
        </p:txBody>
      </p:sp>
    </p:spTree>
    <p:extLst>
      <p:ext uri="{BB962C8B-B14F-4D97-AF65-F5344CB8AC3E}">
        <p14:creationId xmlns:p14="http://schemas.microsoft.com/office/powerpoint/2010/main" val="111668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Times New Roman" panose="02020603050405020304" pitchFamily="18" charset="0"/>
              </a:rPr>
              <a:t>The U.S. Government recognizes that many network operators face limited options when selecting legacy vendors to develop and deploy 5G and earlier generation wireless networks.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Times New Roman" panose="02020603050405020304" pitchFamily="18" charset="0"/>
              </a:rPr>
              <a:t>So our goal is to u</a:t>
            </a:r>
            <a:r>
              <a:rPr lang="en-US" dirty="0">
                <a:effectLst/>
                <a:ea typeface="Calibri" panose="020F0502020204030204" pitchFamily="34" charset="0"/>
              </a:rPr>
              <a:t>nleash the innovative power of the </a:t>
            </a:r>
            <a:r>
              <a:rPr lang="en-US" dirty="0"/>
              <a:t>private</a:t>
            </a:r>
            <a:r>
              <a:rPr lang="en-US" dirty="0">
                <a:effectLst/>
                <a:ea typeface="Calibri" panose="020F0502020204030204" pitchFamily="34" charset="0"/>
              </a:rPr>
              <a:t> sector and competition to develop more secure, robust, resilient, and affordable telecommunications networks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rPr>
              <a:t>Importantly, </a:t>
            </a:r>
            <a:r>
              <a:rPr lang="en-US" dirty="0"/>
              <a:t>lower barriers to entry in the telecommunications equipment market would also unlock economic opportunities for innovative SMEs and entrepreneurs around the world, including in your own countries.</a:t>
            </a:r>
            <a:endParaRPr lang="en-US"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Times New Roman" panose="02020603050405020304" pitchFamily="18" charset="0"/>
              </a:rPr>
              <a:t>Therefore,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like the U.S. Government as a whole, NTIA fully supports industry’s development of open, interoperable telecommunications networks – like those based on open RAN – while also recognizing the importance of maintaining a full suite of solutions offered by incumbent </a:t>
            </a:r>
            <a:r>
              <a:rPr lang="en-US" sz="1200" b="1" u="none" dirty="0">
                <a:effectLst/>
                <a:latin typeface="Times New Roman" panose="02020603050405020304" pitchFamily="18" charset="0"/>
                <a:ea typeface="Calibri" panose="020F0502020204030204" pitchFamily="34" charset="0"/>
                <a:cs typeface="Times New Roman" panose="02020603050405020304" pitchFamily="18" charset="0"/>
              </a:rPr>
              <a:t>trusted</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vendors.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shift to open and interoperable networks would increase competition and provide operators with additional options when purchasing network equipment and services from trusted vendors.</a:t>
            </a: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AC6379-08FC-AC49-B122-8AF99603A08F}" type="slidenum">
              <a:rPr lang="en-US" smtClean="0"/>
              <a:t>27</a:t>
            </a:fld>
            <a:endParaRPr lang="en-US"/>
          </a:p>
        </p:txBody>
      </p:sp>
    </p:spTree>
    <p:extLst>
      <p:ext uri="{BB962C8B-B14F-4D97-AF65-F5344CB8AC3E}">
        <p14:creationId xmlns:p14="http://schemas.microsoft.com/office/powerpoint/2010/main" val="310579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efforts to increase vendor diversity should be industry-led, governments also have a role to play in fostering enabling environments for innovative approaches like open RAN.</a:t>
            </a:r>
          </a:p>
          <a:p>
            <a:endParaRPr lang="en-US" dirty="0"/>
          </a:p>
          <a:p>
            <a:r>
              <a:rPr lang="en-US" dirty="0"/>
              <a:t>Therefore, NTIA is working in collaboration with interagency partners to support efforts by companies around the world to develop open and interoperable telecommunications networks. </a:t>
            </a:r>
          </a:p>
          <a:p>
            <a:endParaRPr lang="en-US" dirty="0"/>
          </a:p>
          <a:p>
            <a:r>
              <a:rPr lang="en-US" dirty="0"/>
              <a:t>To that end, we have actively highlighted the importance of vendor diversity in multilateral fora like the 2020 Prague 5G Security Conference and the OECD, and we look forward to continuing those discussions during this year’s G7 cycle.</a:t>
            </a:r>
          </a:p>
          <a:p>
            <a:endParaRPr lang="en-US" dirty="0"/>
          </a:p>
          <a:p>
            <a:r>
              <a:rPr lang="en-US" dirty="0"/>
              <a:t>We’re also speaking one-on-one with foreign governments to explain, discuss, and potentially coordinate on open RAN and other vendor diversity-related matters. We hope that this presentation can be the start of that discussion with your own governments.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also see an opportunity to build on the Prague Proposals by working with industry and international partners to develop principles on what governments can do to promote open and interoperable networks.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And finally, we are participating in worthwhile capacity-building activities like USTTI to further raise awareness of these issues.</a:t>
            </a:r>
          </a:p>
          <a:p>
            <a:endParaRPr lang="en-US" dirty="0"/>
          </a:p>
          <a:p>
            <a:r>
              <a:rPr lang="en-US" dirty="0"/>
              <a:t>As I mentioned, we would like to begin a dialogue with all of you on this important topic, so I hope that after this training you will feel free to reach out to our International Affairs team to learn more.</a:t>
            </a:r>
          </a:p>
          <a:p>
            <a:endParaRPr lang="en-US" dirty="0"/>
          </a:p>
          <a:p>
            <a:r>
              <a:rPr lang="en-US" dirty="0"/>
              <a:t>Thank you.</a:t>
            </a:r>
          </a:p>
          <a:p>
            <a:endParaRPr lang="en-US" dirty="0"/>
          </a:p>
        </p:txBody>
      </p:sp>
      <p:sp>
        <p:nvSpPr>
          <p:cNvPr id="4" name="Slide Number Placeholder 3"/>
          <p:cNvSpPr>
            <a:spLocks noGrp="1"/>
          </p:cNvSpPr>
          <p:nvPr>
            <p:ph type="sldNum" sz="quarter" idx="5"/>
          </p:nvPr>
        </p:nvSpPr>
        <p:spPr/>
        <p:txBody>
          <a:bodyPr/>
          <a:lstStyle/>
          <a:p>
            <a:fld id="{A2AC6379-08FC-AC49-B122-8AF99603A08F}" type="slidenum">
              <a:rPr lang="en-US" smtClean="0"/>
              <a:t>28</a:t>
            </a:fld>
            <a:endParaRPr lang="en-US"/>
          </a:p>
        </p:txBody>
      </p:sp>
    </p:spTree>
    <p:extLst>
      <p:ext uri="{BB962C8B-B14F-4D97-AF65-F5344CB8AC3E}">
        <p14:creationId xmlns:p14="http://schemas.microsoft.com/office/powerpoint/2010/main" val="483475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www.its.bldrdoc.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6313"/>
            <a:ext cx="9144000" cy="2259850"/>
          </a:xfrm>
        </p:spPr>
        <p:txBody>
          <a:bodyPr anchor="ctr" anchorCtr="0">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1524000" y="3099548"/>
            <a:ext cx="9144000" cy="145900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9"/>
          <p:cNvSpPr/>
          <p:nvPr userDrawn="1"/>
        </p:nvSpPr>
        <p:spPr>
          <a:xfrm>
            <a:off x="0" y="4645959"/>
            <a:ext cx="12188952" cy="2212041"/>
          </a:xfrm>
          <a:prstGeom prst="rect">
            <a:avLst/>
          </a:prstGeom>
          <a:solidFill>
            <a:schemeClr val="tx2"/>
          </a:solidFill>
          <a:ln>
            <a:noFill/>
          </a:ln>
          <a:effectLst/>
          <a:scene3d>
            <a:camera prst="orthographicFront"/>
            <a:lightRig rig="sof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75025" lvl="8" indent="0" algn="l">
              <a:lnSpc>
                <a:spcPct val="120000"/>
              </a:lnSpc>
              <a:spcBef>
                <a:spcPts val="0"/>
              </a:spcBef>
            </a:pPr>
            <a:endParaRPr lang="en-US" sz="2400" b="1" dirty="0">
              <a:solidFill>
                <a:schemeClr val="bg1"/>
              </a:solidFill>
              <a:latin typeface="Palatino Linotype" panose="02040502050505030304" pitchFamily="18" charset="0"/>
            </a:endParaRPr>
          </a:p>
        </p:txBody>
      </p:sp>
      <p:sp>
        <p:nvSpPr>
          <p:cNvPr id="10" name="TextBox 9"/>
          <p:cNvSpPr txBox="1"/>
          <p:nvPr userDrawn="1"/>
        </p:nvSpPr>
        <p:spPr>
          <a:xfrm>
            <a:off x="1531963" y="4860751"/>
            <a:ext cx="1040278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Palatino Linotype" panose="02040502050505030304" pitchFamily="18" charset="0"/>
                <a:ea typeface="Source Sans Pro" panose="020B0503030403020204" pitchFamily="34" charset="0"/>
              </a:rPr>
              <a:t>ITS: The Nation’s Spectrum and Communications</a:t>
            </a:r>
            <a:r>
              <a:rPr lang="en-US" sz="3200" b="1" baseline="0" dirty="0">
                <a:solidFill>
                  <a:schemeClr val="bg1"/>
                </a:solidFill>
                <a:latin typeface="Palatino Linotype" panose="02040502050505030304" pitchFamily="18" charset="0"/>
                <a:ea typeface="Source Sans Pro" panose="020B0503030403020204" pitchFamily="34" charset="0"/>
              </a:rPr>
              <a:t> Lab</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98" y="5898503"/>
            <a:ext cx="822960" cy="82296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519" y="4860751"/>
            <a:ext cx="812318" cy="822960"/>
          </a:xfrm>
          <a:prstGeom prst="rect">
            <a:avLst/>
          </a:prstGeom>
        </p:spPr>
      </p:pic>
      <p:pic>
        <p:nvPicPr>
          <p:cNvPr id="13" name="Picture 12">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53156" y="6041401"/>
            <a:ext cx="3960400" cy="619103"/>
          </a:xfrm>
          <a:prstGeom prst="rect">
            <a:avLst/>
          </a:prstGeom>
        </p:spPr>
      </p:pic>
      <p:sp>
        <p:nvSpPr>
          <p:cNvPr id="15" name="Text Placeholder 14"/>
          <p:cNvSpPr>
            <a:spLocks noGrp="1"/>
          </p:cNvSpPr>
          <p:nvPr>
            <p:ph type="body" sz="quarter" idx="10" hasCustomPrompt="1"/>
          </p:nvPr>
        </p:nvSpPr>
        <p:spPr>
          <a:xfrm>
            <a:off x="141288" y="87313"/>
            <a:ext cx="11947525" cy="517525"/>
          </a:xfrm>
        </p:spPr>
        <p:txBody>
          <a:bodyPr/>
          <a:lstStyle>
            <a:lvl1pPr marL="0" indent="0" algn="ctr">
              <a:buNone/>
              <a:defRPr b="1">
                <a:solidFill>
                  <a:srgbClr val="FF0000"/>
                </a:solidFill>
                <a:latin typeface="Calibri" panose="020F0502020204030204" pitchFamily="34" charset="0"/>
                <a:cs typeface="Calibri" panose="020F0502020204030204" pitchFamily="34" charset="0"/>
              </a:defRPr>
            </a:lvl1pPr>
          </a:lstStyle>
          <a:p>
            <a:pPr lvl="0"/>
            <a:r>
              <a:rPr lang="en-US" dirty="0"/>
              <a:t>CUI markings</a:t>
            </a:r>
          </a:p>
        </p:txBody>
      </p:sp>
    </p:spTree>
    <p:extLst>
      <p:ext uri="{BB962C8B-B14F-4D97-AF65-F5344CB8AC3E}">
        <p14:creationId xmlns:p14="http://schemas.microsoft.com/office/powerpoint/2010/main" val="357137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9/10/2020</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F9756-37D5-43E7-BAF1-285C14F9A7A1}" type="slidenum">
              <a:rPr lang="en-US" smtClean="0"/>
              <a:t>‹#›</a:t>
            </a:fld>
            <a:endParaRPr lang="en-US"/>
          </a:p>
        </p:txBody>
      </p:sp>
    </p:spTree>
    <p:extLst>
      <p:ext uri="{BB962C8B-B14F-4D97-AF65-F5344CB8AC3E}">
        <p14:creationId xmlns:p14="http://schemas.microsoft.com/office/powerpoint/2010/main" val="208001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64208"/>
            <a:ext cx="5638800" cy="4503977"/>
          </a:xfrm>
        </p:spPr>
        <p:txBody>
          <a:bodyPr>
            <a:normAutofit/>
          </a:bodyPr>
          <a:lstStyle>
            <a:lvl1pPr>
              <a:defRPr sz="24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64208"/>
            <a:ext cx="5638800" cy="4503977"/>
          </a:xfrm>
        </p:spPr>
        <p:txBody>
          <a:bodyPr>
            <a:normAutofit/>
          </a:bodyPr>
          <a:lstStyle>
            <a:lvl1pPr>
              <a:defRPr sz="24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9/10/2020</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F9756-37D5-43E7-BAF1-285C14F9A7A1}" type="slidenum">
              <a:rPr lang="en-US" smtClean="0"/>
              <a:t>‹#›</a:t>
            </a:fld>
            <a:endParaRPr lang="en-US"/>
          </a:p>
        </p:txBody>
      </p:sp>
    </p:spTree>
    <p:extLst>
      <p:ext uri="{BB962C8B-B14F-4D97-AF65-F5344CB8AC3E}">
        <p14:creationId xmlns:p14="http://schemas.microsoft.com/office/powerpoint/2010/main" val="265409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36"/>
            <a:ext cx="11430000" cy="6949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4048" y="1681163"/>
            <a:ext cx="5613527" cy="497261"/>
          </a:xfrm>
        </p:spPr>
        <p:txBody>
          <a:bodyPr anchor="t" anchorCtr="0"/>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4048" y="2305107"/>
            <a:ext cx="5613527" cy="3884556"/>
          </a:xfrm>
        </p:spPr>
        <p:txBody>
          <a:bodyPr>
            <a:normAutofit/>
          </a:bodyPr>
          <a:lstStyle>
            <a:lvl1pPr>
              <a:defRPr sz="24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641848" cy="497261"/>
          </a:xfrm>
        </p:spPr>
        <p:txBody>
          <a:bodyPr anchor="t" anchorCtr="0"/>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05107"/>
            <a:ext cx="5641848" cy="3884556"/>
          </a:xfrm>
        </p:spPr>
        <p:txBody>
          <a:bodyPr/>
          <a:lstStyle>
            <a:lvl1pPr>
              <a:defRPr sz="2400"/>
            </a:lvl1pPr>
            <a:lvl2pPr>
              <a:defRPr sz="22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9/10/2020</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F9756-37D5-43E7-BAF1-285C14F9A7A1}" type="slidenum">
              <a:rPr lang="en-US" smtClean="0"/>
              <a:t>‹#›</a:t>
            </a:fld>
            <a:endParaRPr lang="en-US"/>
          </a:p>
        </p:txBody>
      </p:sp>
    </p:spTree>
    <p:extLst>
      <p:ext uri="{BB962C8B-B14F-4D97-AF65-F5344CB8AC3E}">
        <p14:creationId xmlns:p14="http://schemas.microsoft.com/office/powerpoint/2010/main" val="3062005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9/10/2020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F9756-37D5-43E7-BAF1-285C14F9A7A1}" type="slidenum">
              <a:rPr lang="en-US" smtClean="0"/>
              <a:t>‹#›</a:t>
            </a:fld>
            <a:endParaRPr lang="en-US"/>
          </a:p>
        </p:txBody>
      </p:sp>
    </p:spTree>
    <p:extLst>
      <p:ext uri="{BB962C8B-B14F-4D97-AF65-F5344CB8AC3E}">
        <p14:creationId xmlns:p14="http://schemas.microsoft.com/office/powerpoint/2010/main" val="3054044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9/10/2020</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F9756-37D5-43E7-BAF1-285C14F9A7A1}" type="slidenum">
              <a:rPr lang="en-US" smtClean="0"/>
              <a:t>‹#›</a:t>
            </a:fld>
            <a:endParaRPr lang="en-US"/>
          </a:p>
        </p:txBody>
      </p:sp>
    </p:spTree>
    <p:extLst>
      <p:ext uri="{BB962C8B-B14F-4D97-AF65-F5344CB8AC3E}">
        <p14:creationId xmlns:p14="http://schemas.microsoft.com/office/powerpoint/2010/main" val="52335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36"/>
            <a:ext cx="4355167" cy="685800"/>
          </a:xfrm>
        </p:spPr>
        <p:txBody>
          <a:bodyPr anchor="ctr" anchorCtr="0">
            <a:no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76465" y="859536"/>
            <a:ext cx="6636776" cy="5175504"/>
          </a:xfrm>
        </p:spPr>
        <p:txBody>
          <a:bodyPr>
            <a:normAutofit/>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4048" y="1647265"/>
            <a:ext cx="4416552" cy="438912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9/10/2020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F9756-37D5-43E7-BAF1-285C14F9A7A1}" type="slidenum">
              <a:rPr lang="en-US" smtClean="0"/>
              <a:t>‹#›</a:t>
            </a:fld>
            <a:endParaRPr lang="en-US"/>
          </a:p>
        </p:txBody>
      </p:sp>
    </p:spTree>
    <p:extLst>
      <p:ext uri="{BB962C8B-B14F-4D97-AF65-F5344CB8AC3E}">
        <p14:creationId xmlns:p14="http://schemas.microsoft.com/office/powerpoint/2010/main" val="69282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C832D-4424-7C41-9FF3-FDD9FB3576E0}"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A9214-16F5-9B4B-9F57-530B28E5AFF8}" type="slidenum">
              <a:rPr lang="en-US" smtClean="0"/>
              <a:t>‹#›</a:t>
            </a:fld>
            <a:endParaRPr lang="en-US"/>
          </a:p>
        </p:txBody>
      </p:sp>
    </p:spTree>
    <p:extLst>
      <p:ext uri="{BB962C8B-B14F-4D97-AF65-F5344CB8AC3E}">
        <p14:creationId xmlns:p14="http://schemas.microsoft.com/office/powerpoint/2010/main" val="69021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www.its.bldrdoc.gov/"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 y="6589156"/>
            <a:ext cx="12192000" cy="274320"/>
          </a:xfrm>
          <a:prstGeom prst="rect">
            <a:avLst/>
          </a:prstGeom>
          <a:solidFill>
            <a:srgbClr val="014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2" name="Title Placeholder 1"/>
          <p:cNvSpPr>
            <a:spLocks noGrp="1"/>
          </p:cNvSpPr>
          <p:nvPr>
            <p:ph type="title"/>
          </p:nvPr>
        </p:nvSpPr>
        <p:spPr>
          <a:xfrm>
            <a:off x="381000" y="854789"/>
            <a:ext cx="114300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663859"/>
            <a:ext cx="11430000" cy="4391644"/>
          </a:xfrm>
          <a:prstGeom prst="rect">
            <a:avLst/>
          </a:prstGeom>
        </p:spPr>
        <p:txBody>
          <a:bodyPr vert="horz" lIns="91440" tIns="45720" rIns="91440" bIns="45720" rtlCol="0">
            <a:normAutofit/>
          </a:bodyPr>
          <a:lstStyle/>
          <a:p>
            <a:pPr marL="233363" marR="0" lvl="0" indent="-233363" algn="l" defTabSz="685800" rtl="0" eaLnBrk="1" fontAlgn="auto" latinLnBrk="0" hangingPunct="1">
              <a:lnSpc>
                <a:spcPct val="100000"/>
              </a:lnSpc>
              <a:spcBef>
                <a:spcPts val="750"/>
              </a:spcBef>
              <a:spcAft>
                <a:spcPts val="0"/>
              </a:spcAft>
              <a:buClr>
                <a:srgbClr val="173662"/>
              </a:buClr>
              <a:buSzTx/>
              <a:buFont typeface="Calibri" panose="020F0502020204030204" pitchFamily="34" charset="0"/>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mn-lt"/>
                <a:ea typeface="+mn-ea"/>
                <a:cs typeface="+mn-cs"/>
              </a:rPr>
              <a:t>Click to edit Master text styles</a:t>
            </a:r>
          </a:p>
          <a:p>
            <a:pPr marL="233363" marR="0" lvl="1" indent="-233363" algn="l" defTabSz="685800" rtl="0" eaLnBrk="1" fontAlgn="auto" latinLnBrk="0" hangingPunct="1">
              <a:lnSpc>
                <a:spcPct val="100000"/>
              </a:lnSpc>
              <a:spcBef>
                <a:spcPts val="750"/>
              </a:spcBef>
              <a:spcAft>
                <a:spcPts val="0"/>
              </a:spcAft>
              <a:buClr>
                <a:srgbClr val="173662"/>
              </a:buClr>
              <a:buSzTx/>
              <a:buFont typeface="Calibri" panose="020F0502020204030204" pitchFamily="34" charset="0"/>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mn-lt"/>
                <a:ea typeface="+mn-ea"/>
                <a:cs typeface="+mn-cs"/>
              </a:rPr>
              <a:t>Second level</a:t>
            </a:r>
          </a:p>
          <a:p>
            <a:pPr marL="233363" marR="0" lvl="2" indent="-233363" algn="l" defTabSz="685800" rtl="0" eaLnBrk="1" fontAlgn="auto" latinLnBrk="0" hangingPunct="1">
              <a:lnSpc>
                <a:spcPct val="100000"/>
              </a:lnSpc>
              <a:spcBef>
                <a:spcPts val="750"/>
              </a:spcBef>
              <a:spcAft>
                <a:spcPts val="0"/>
              </a:spcAft>
              <a:buClr>
                <a:srgbClr val="173662"/>
              </a:buClr>
              <a:buSzTx/>
              <a:buFont typeface="Calibri" panose="020F0502020204030204" pitchFamily="34" charset="0"/>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mn-lt"/>
                <a:ea typeface="+mn-ea"/>
                <a:cs typeface="+mn-cs"/>
              </a:rPr>
              <a:t>Third level</a:t>
            </a:r>
          </a:p>
          <a:p>
            <a:pPr marL="233363" marR="0" lvl="3" indent="-233363" algn="l" defTabSz="685800" rtl="0" eaLnBrk="1" fontAlgn="auto" latinLnBrk="0" hangingPunct="1">
              <a:lnSpc>
                <a:spcPct val="100000"/>
              </a:lnSpc>
              <a:spcBef>
                <a:spcPts val="750"/>
              </a:spcBef>
              <a:spcAft>
                <a:spcPts val="0"/>
              </a:spcAft>
              <a:buClr>
                <a:srgbClr val="173662"/>
              </a:buClr>
              <a:buSzTx/>
              <a:buFont typeface="Calibri" panose="020F0502020204030204" pitchFamily="34" charset="0"/>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mn-lt"/>
                <a:ea typeface="+mn-ea"/>
                <a:cs typeface="+mn-cs"/>
              </a:rPr>
              <a:t>Fourth level</a:t>
            </a:r>
          </a:p>
          <a:p>
            <a:pPr marL="233363" marR="0" lvl="4" indent="-233363" algn="l" defTabSz="685800" rtl="0" eaLnBrk="1" fontAlgn="auto" latinLnBrk="0" hangingPunct="1">
              <a:lnSpc>
                <a:spcPct val="100000"/>
              </a:lnSpc>
              <a:spcBef>
                <a:spcPts val="750"/>
              </a:spcBef>
              <a:spcAft>
                <a:spcPts val="0"/>
              </a:spcAft>
              <a:buClr>
                <a:srgbClr val="173662"/>
              </a:buClr>
              <a:buSzTx/>
              <a:buFont typeface="Calibri" panose="020F0502020204030204" pitchFamily="34" charset="0"/>
              <a:buChar char="●"/>
              <a:tabLst/>
              <a:defRPr/>
            </a:pPr>
            <a:r>
              <a:rPr kumimoji="0" lang="en-US" sz="2400" b="0" i="0" u="none" strike="noStrike" kern="1200" cap="none" spc="0" normalizeH="0" baseline="0" noProof="0">
                <a:ln>
                  <a:noFill/>
                </a:ln>
                <a:solidFill>
                  <a:prstClr val="black">
                    <a:lumMod val="75000"/>
                    <a:lumOff val="25000"/>
                  </a:prstClr>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endParaRPr>
          </a:p>
        </p:txBody>
      </p:sp>
      <p:sp>
        <p:nvSpPr>
          <p:cNvPr id="4" name="Date Placeholder 3"/>
          <p:cNvSpPr>
            <a:spLocks noGrp="1"/>
          </p:cNvSpPr>
          <p:nvPr>
            <p:ph type="dt" sz="half" idx="2"/>
          </p:nvPr>
        </p:nvSpPr>
        <p:spPr>
          <a:xfrm>
            <a:off x="0" y="6583680"/>
            <a:ext cx="2743200" cy="274320"/>
          </a:xfrm>
          <a:prstGeom prst="rect">
            <a:avLst/>
          </a:prstGeom>
        </p:spPr>
        <p:txBody>
          <a:bodyPr vert="horz" lIns="91440" tIns="45720" rIns="91440" bIns="45720" rtlCol="0" anchor="ctr"/>
          <a:lstStyle>
            <a:lvl1pPr algn="l">
              <a:defRPr sz="900">
                <a:solidFill>
                  <a:schemeClr val="bg1"/>
                </a:solidFill>
              </a:defRPr>
            </a:lvl1pPr>
          </a:lstStyle>
          <a:p>
            <a:r>
              <a:rPr lang="en-US"/>
              <a:t>9/10/2020</a:t>
            </a:r>
            <a:endParaRPr lang="en-US" dirty="0"/>
          </a:p>
        </p:txBody>
      </p:sp>
      <p:sp>
        <p:nvSpPr>
          <p:cNvPr id="5" name="Footer Placeholder 4"/>
          <p:cNvSpPr>
            <a:spLocks noGrp="1"/>
          </p:cNvSpPr>
          <p:nvPr>
            <p:ph type="ftr" sz="quarter" idx="3"/>
          </p:nvPr>
        </p:nvSpPr>
        <p:spPr>
          <a:xfrm>
            <a:off x="0" y="6309360"/>
            <a:ext cx="12191999" cy="274320"/>
          </a:xfrm>
          <a:prstGeom prst="rect">
            <a:avLst/>
          </a:prstGeom>
        </p:spPr>
        <p:txBody>
          <a:bodyPr vert="horz" lIns="91440" tIns="45720" rIns="91440" bIns="45720" rtlCol="0" anchor="ctr"/>
          <a:lstStyle>
            <a:lvl1pPr algn="ctr">
              <a:defRPr sz="1200" b="1">
                <a:solidFill>
                  <a:schemeClr val="tx1"/>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9448800" y="6583680"/>
            <a:ext cx="2743200" cy="274320"/>
          </a:xfrm>
          <a:prstGeom prst="rect">
            <a:avLst/>
          </a:prstGeom>
        </p:spPr>
        <p:txBody>
          <a:bodyPr vert="horz" lIns="91440" tIns="45720" rIns="91440" bIns="45720" rtlCol="0" anchor="ctr"/>
          <a:lstStyle>
            <a:lvl1pPr algn="r">
              <a:defRPr sz="900">
                <a:solidFill>
                  <a:schemeClr val="bg1"/>
                </a:solidFill>
              </a:defRPr>
            </a:lvl1pPr>
          </a:lstStyle>
          <a:p>
            <a:fld id="{2B2F9756-37D5-43E7-BAF1-285C14F9A7A1}" type="slidenum">
              <a:rPr lang="en-US" smtClean="0"/>
              <a:pPr/>
              <a:t>‹#›</a:t>
            </a:fld>
            <a:endParaRPr lang="en-US" dirty="0"/>
          </a:p>
        </p:txBody>
      </p:sp>
      <p:sp>
        <p:nvSpPr>
          <p:cNvPr id="7" name="Rectangle 9"/>
          <p:cNvSpPr/>
          <p:nvPr userDrawn="1"/>
        </p:nvSpPr>
        <p:spPr>
          <a:xfrm>
            <a:off x="0" y="0"/>
            <a:ext cx="12214231" cy="731520"/>
          </a:xfrm>
          <a:prstGeom prst="rect">
            <a:avLst/>
          </a:prstGeom>
          <a:solidFill>
            <a:schemeClr val="tx2"/>
          </a:solidFill>
          <a:ln>
            <a:noFill/>
          </a:ln>
          <a:effectLst/>
          <a:scene3d>
            <a:camera prst="orthographicFront"/>
            <a:lightRig rig="sof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75025" lvl="8" indent="0" algn="l">
              <a:lnSpc>
                <a:spcPct val="120000"/>
              </a:lnSpc>
              <a:spcBef>
                <a:spcPts val="0"/>
              </a:spcBef>
            </a:pPr>
            <a:endParaRPr lang="en-US" sz="2400" b="1" dirty="0">
              <a:solidFill>
                <a:schemeClr val="bg1"/>
              </a:solidFill>
              <a:latin typeface="Palatino Linotype" panose="02040502050505030304" pitchFamily="18" charset="0"/>
            </a:endParaRP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9758" y="123269"/>
            <a:ext cx="457200" cy="457200"/>
          </a:xfrm>
          <a:prstGeom prst="rect">
            <a:avLst/>
          </a:prstGeom>
        </p:spPr>
      </p:pic>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227" y="123269"/>
            <a:ext cx="451288" cy="457200"/>
          </a:xfrm>
          <a:prstGeom prst="rect">
            <a:avLst/>
          </a:prstGeom>
        </p:spPr>
      </p:pic>
      <p:sp>
        <p:nvSpPr>
          <p:cNvPr id="10" name="Rectangle 9"/>
          <p:cNvSpPr>
            <a:spLocks/>
          </p:cNvSpPr>
          <p:nvPr userDrawn="1"/>
        </p:nvSpPr>
        <p:spPr>
          <a:xfrm>
            <a:off x="3407466" y="329213"/>
            <a:ext cx="2304288" cy="73152"/>
          </a:xfrm>
          <a:prstGeom prst="rect">
            <a:avLst/>
          </a:prstGeom>
          <a:gradFill flip="none" rotWithShape="1">
            <a:gsLst>
              <a:gs pos="0">
                <a:srgbClr val="E7798B"/>
              </a:gs>
              <a:gs pos="100000">
                <a:srgbClr val="E30025"/>
              </a:gs>
            </a:gsLst>
            <a:lin ang="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extBox 10"/>
          <p:cNvSpPr txBox="1"/>
          <p:nvPr userDrawn="1"/>
        </p:nvSpPr>
        <p:spPr>
          <a:xfrm>
            <a:off x="1687605" y="150939"/>
            <a:ext cx="1052662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Palatino Linotype" panose="02040502050505030304" pitchFamily="18" charset="0"/>
                <a:ea typeface="Source Sans Pro" panose="020B0503030403020204" pitchFamily="34" charset="0"/>
              </a:rPr>
              <a:t>ITS: The Nation’s Spectrum and Communications</a:t>
            </a:r>
            <a:r>
              <a:rPr lang="en-US" sz="2200" b="1" baseline="0" dirty="0">
                <a:solidFill>
                  <a:schemeClr val="bg1"/>
                </a:solidFill>
                <a:latin typeface="Palatino Linotype" panose="02040502050505030304" pitchFamily="18" charset="0"/>
                <a:ea typeface="Source Sans Pro" panose="020B0503030403020204" pitchFamily="34" charset="0"/>
              </a:rPr>
              <a:t> Lab</a:t>
            </a:r>
          </a:p>
        </p:txBody>
      </p:sp>
      <p:sp>
        <p:nvSpPr>
          <p:cNvPr id="13" name="Rectangle 12">
            <a:hlinkClick r:id="rId12"/>
          </p:cNvPr>
          <p:cNvSpPr/>
          <p:nvPr userDrawn="1"/>
        </p:nvSpPr>
        <p:spPr>
          <a:xfrm>
            <a:off x="7424189" y="6589156"/>
            <a:ext cx="1441805" cy="276999"/>
          </a:xfrm>
          <a:prstGeom prst="rect">
            <a:avLst/>
          </a:prstGeom>
        </p:spPr>
        <p:txBody>
          <a:bodyPr wrap="none">
            <a:spAutoFit/>
          </a:bodyPr>
          <a:lstStyle/>
          <a:p>
            <a:r>
              <a:rPr lang="en-US" sz="1200" dirty="0">
                <a:solidFill>
                  <a:schemeClr val="bg1"/>
                </a:solidFill>
              </a:rPr>
              <a:t>www.its.bldrdoc.gov</a:t>
            </a:r>
          </a:p>
        </p:txBody>
      </p:sp>
      <p:sp>
        <p:nvSpPr>
          <p:cNvPr id="14" name="Rectangle 13"/>
          <p:cNvSpPr/>
          <p:nvPr userDrawn="1"/>
        </p:nvSpPr>
        <p:spPr>
          <a:xfrm>
            <a:off x="3271804" y="6589156"/>
            <a:ext cx="564007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mn-lt"/>
                <a:ea typeface="+mn-ea"/>
                <a:cs typeface="+mn-cs"/>
              </a:rPr>
              <a:t>The Institute for Telecommunication Sciences • Boulder, Colorado • </a:t>
            </a:r>
          </a:p>
        </p:txBody>
      </p:sp>
    </p:spTree>
    <p:extLst>
      <p:ext uri="{BB962C8B-B14F-4D97-AF65-F5344CB8AC3E}">
        <p14:creationId xmlns:p14="http://schemas.microsoft.com/office/powerpoint/2010/main" val="717581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6" r:id="rId8"/>
  </p:sldLayoutIdLst>
  <p:hf hdr="0" ftr="0"/>
  <p:txStyles>
    <p:titleStyle>
      <a:lvl1pPr algn="ctr" defTabSz="685800" rtl="0" eaLnBrk="1" latinLnBrk="0" hangingPunct="1">
        <a:lnSpc>
          <a:spcPct val="90000"/>
        </a:lnSpc>
        <a:spcBef>
          <a:spcPct val="0"/>
        </a:spcBef>
        <a:buNone/>
        <a:defRPr lang="en-US" sz="3200" kern="1200" dirty="0">
          <a:solidFill>
            <a:schemeClr val="tx2"/>
          </a:solidFill>
          <a:latin typeface="+mj-lt"/>
          <a:ea typeface="+mj-ea"/>
          <a:cs typeface="+mj-cs"/>
        </a:defRPr>
      </a:lvl1pPr>
    </p:titleStyle>
    <p:bodyStyle>
      <a:lvl1pPr marL="233363" marR="0" indent="-233363" algn="l" defTabSz="685800" rtl="0" eaLnBrk="1" fontAlgn="auto" latinLnBrk="0" hangingPunct="1">
        <a:lnSpc>
          <a:spcPct val="100000"/>
        </a:lnSpc>
        <a:spcBef>
          <a:spcPts val="750"/>
        </a:spcBef>
        <a:spcAft>
          <a:spcPts val="0"/>
        </a:spcAft>
        <a:buClr>
          <a:srgbClr val="173662"/>
        </a:buClr>
        <a:buSzTx/>
        <a:buFont typeface="Calibri" panose="020F0502020204030204" pitchFamily="34" charset="0"/>
        <a:buChar char="●"/>
        <a:tabLst/>
        <a:defRPr sz="2800" kern="1200">
          <a:solidFill>
            <a:schemeClr val="tx1"/>
          </a:solidFill>
          <a:latin typeface="+mn-lt"/>
          <a:ea typeface="+mn-ea"/>
          <a:cs typeface="+mn-cs"/>
        </a:defRPr>
      </a:lvl1pPr>
      <a:lvl2pPr marL="396875" marR="0" indent="-163513" algn="l" defTabSz="685800" rtl="0" eaLnBrk="1" fontAlgn="auto" latinLnBrk="0" hangingPunct="1">
        <a:lnSpc>
          <a:spcPct val="100000"/>
        </a:lnSpc>
        <a:spcBef>
          <a:spcPts val="0"/>
        </a:spcBef>
        <a:spcAft>
          <a:spcPts val="0"/>
        </a:spcAft>
        <a:buClr>
          <a:srgbClr val="173662"/>
        </a:buClr>
        <a:buSzTx/>
        <a:buFont typeface="Wingdings" panose="05000000000000000000" pitchFamily="2" charset="2"/>
        <a:buChar char="§"/>
        <a:tabLst/>
        <a:defRPr sz="2400" kern="1200">
          <a:solidFill>
            <a:schemeClr val="tx1"/>
          </a:solidFill>
          <a:latin typeface="+mn-lt"/>
          <a:ea typeface="+mn-ea"/>
          <a:cs typeface="+mn-cs"/>
        </a:defRPr>
      </a:lvl2pPr>
      <a:lvl3pPr marL="517525" marR="0" indent="-120650" algn="l" defTabSz="685800" rtl="0" eaLnBrk="1" fontAlgn="auto" latinLnBrk="0" hangingPunct="1">
        <a:lnSpc>
          <a:spcPct val="100000"/>
        </a:lnSpc>
        <a:spcBef>
          <a:spcPts val="0"/>
        </a:spcBef>
        <a:spcAft>
          <a:spcPts val="0"/>
        </a:spcAft>
        <a:buClr>
          <a:srgbClr val="173662"/>
        </a:buClr>
        <a:buSzTx/>
        <a:buFont typeface="Arial" panose="020B0604020202020204" pitchFamily="34" charset="0"/>
        <a:buChar char="•"/>
        <a:tabLst/>
        <a:defRPr sz="2000" kern="1200">
          <a:solidFill>
            <a:schemeClr val="tx1"/>
          </a:solidFill>
          <a:latin typeface="+mn-lt"/>
          <a:ea typeface="+mn-ea"/>
          <a:cs typeface="+mn-cs"/>
        </a:defRPr>
      </a:lvl3pPr>
      <a:lvl4pPr marL="630238" marR="0" indent="-111125" algn="l" defTabSz="685800" rtl="0" eaLnBrk="1" fontAlgn="auto" latinLnBrk="0" hangingPunct="1">
        <a:lnSpc>
          <a:spcPct val="100000"/>
        </a:lnSpc>
        <a:spcBef>
          <a:spcPts val="0"/>
        </a:spcBef>
        <a:spcAft>
          <a:spcPts val="0"/>
        </a:spcAft>
        <a:buClr>
          <a:srgbClr val="173662"/>
        </a:buClr>
        <a:buSzTx/>
        <a:buFont typeface="Calibri" panose="020F0502020204030204" pitchFamily="34" charset="0"/>
        <a:buChar char="‐"/>
        <a:tabLst/>
        <a:defRPr sz="1800" kern="1200">
          <a:solidFill>
            <a:schemeClr val="tx1"/>
          </a:solidFill>
          <a:latin typeface="+mn-lt"/>
          <a:ea typeface="+mn-ea"/>
          <a:cs typeface="+mn-cs"/>
        </a:defRPr>
      </a:lvl4pPr>
      <a:lvl5pPr marL="801688" marR="0" indent="-119063" algn="l" defTabSz="685800" rtl="0" eaLnBrk="1" fontAlgn="auto" latinLnBrk="0" hangingPunct="1">
        <a:lnSpc>
          <a:spcPct val="100000"/>
        </a:lnSpc>
        <a:spcBef>
          <a:spcPts val="0"/>
        </a:spcBef>
        <a:spcAft>
          <a:spcPts val="0"/>
        </a:spcAft>
        <a:buClr>
          <a:srgbClr val="173662"/>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lsegre@nti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3gpp.org/Partner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federalregister.gov/documents/2021/01/11/2021-00202/5g-challenge-notice-of-inqui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5G, Open Radio, and Vendor Diversity</a:t>
            </a:r>
          </a:p>
        </p:txBody>
      </p:sp>
      <p:sp>
        <p:nvSpPr>
          <p:cNvPr id="5" name="Subtitle 4"/>
          <p:cNvSpPr>
            <a:spLocks noGrp="1"/>
          </p:cNvSpPr>
          <p:nvPr>
            <p:ph type="subTitle" idx="1"/>
          </p:nvPr>
        </p:nvSpPr>
        <p:spPr>
          <a:xfrm>
            <a:off x="1524000" y="2757488"/>
            <a:ext cx="9144000" cy="1801066"/>
          </a:xfrm>
        </p:spPr>
        <p:txBody>
          <a:bodyPr/>
          <a:lstStyle/>
          <a:p>
            <a:r>
              <a:rPr lang="en-US" dirty="0"/>
              <a:t>Andrew Thiessen, Division Chief</a:t>
            </a:r>
            <a:br>
              <a:rPr lang="en-US" dirty="0"/>
            </a:br>
            <a:r>
              <a:rPr lang="en-US" dirty="0"/>
              <a:t>Institute for Telecommunication Sciences</a:t>
            </a:r>
            <a:br>
              <a:rPr lang="en-US" dirty="0"/>
            </a:br>
            <a:r>
              <a:rPr lang="en-US" dirty="0"/>
              <a:t>National Telecommunications and Information Administration</a:t>
            </a:r>
            <a:br>
              <a:rPr lang="en-US" dirty="0"/>
            </a:br>
            <a:r>
              <a:rPr lang="en-US" dirty="0">
                <a:hlinkClick r:id="rId2"/>
              </a:rPr>
              <a:t>athiessen@ntia.gov</a:t>
            </a:r>
            <a:endParaRPr lang="en-US" dirty="0"/>
          </a:p>
        </p:txBody>
      </p:sp>
    </p:spTree>
    <p:extLst>
      <p:ext uri="{BB962C8B-B14F-4D97-AF65-F5344CB8AC3E}">
        <p14:creationId xmlns:p14="http://schemas.microsoft.com/office/powerpoint/2010/main" val="294555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0999-DA1F-0D47-A38D-124DD0981D44}"/>
              </a:ext>
            </a:extLst>
          </p:cNvPr>
          <p:cNvSpPr>
            <a:spLocks noGrp="1"/>
          </p:cNvSpPr>
          <p:nvPr>
            <p:ph type="title"/>
          </p:nvPr>
        </p:nvSpPr>
        <p:spPr>
          <a:xfrm>
            <a:off x="381000" y="854789"/>
            <a:ext cx="11430000" cy="685800"/>
          </a:xfrm>
        </p:spPr>
        <p:txBody>
          <a:bodyPr/>
          <a:lstStyle/>
          <a:p>
            <a:r>
              <a:rPr lang="en-US" dirty="0"/>
              <a:t>5G </a:t>
            </a:r>
            <a:r>
              <a:rPr lang="en-US" dirty="0" err="1"/>
              <a:t>StandAlone</a:t>
            </a:r>
            <a:r>
              <a:rPr lang="en-US" dirty="0"/>
              <a:t> (5G SA)</a:t>
            </a:r>
          </a:p>
        </p:txBody>
      </p:sp>
      <p:sp>
        <p:nvSpPr>
          <p:cNvPr id="3" name="Content Placeholder 2">
            <a:extLst>
              <a:ext uri="{FF2B5EF4-FFF2-40B4-BE49-F238E27FC236}">
                <a16:creationId xmlns:a16="http://schemas.microsoft.com/office/drawing/2014/main" id="{A7381A3A-CC80-284A-886F-E204FF7D00BA}"/>
              </a:ext>
            </a:extLst>
          </p:cNvPr>
          <p:cNvSpPr>
            <a:spLocks noGrp="1"/>
          </p:cNvSpPr>
          <p:nvPr>
            <p:ph idx="1"/>
          </p:nvPr>
        </p:nvSpPr>
        <p:spPr>
          <a:xfrm>
            <a:off x="381000" y="1663859"/>
            <a:ext cx="11430000" cy="4391644"/>
          </a:xfrm>
        </p:spPr>
        <p:txBody>
          <a:bodyPr>
            <a:noAutofit/>
          </a:bodyPr>
          <a:lstStyle/>
          <a:p>
            <a:r>
              <a:rPr lang="en-US" sz="2000" dirty="0"/>
              <a:t>5G core allows for network functions to be cloud native</a:t>
            </a:r>
          </a:p>
          <a:p>
            <a:r>
              <a:rPr lang="en-US" sz="2000" dirty="0"/>
              <a:t>Services can be deployed using micro-services to maximize reuse across multiple network functions</a:t>
            </a:r>
          </a:p>
          <a:p>
            <a:r>
              <a:rPr lang="en-US" sz="2000" dirty="0"/>
              <a:t>New network functions become far easier to deploy</a:t>
            </a:r>
          </a:p>
          <a:p>
            <a:pPr lvl="1"/>
            <a:r>
              <a:rPr lang="en-US" sz="2000" dirty="0"/>
              <a:t>Time and cost savings</a:t>
            </a:r>
          </a:p>
          <a:p>
            <a:r>
              <a:rPr lang="en-US" sz="2000" dirty="0"/>
              <a:t>End to end network slicing</a:t>
            </a:r>
          </a:p>
          <a:p>
            <a:pPr lvl="1"/>
            <a:r>
              <a:rPr lang="en-US" sz="2000" dirty="0"/>
              <a:t>Network slice selection functionality allows for further isolation between slices</a:t>
            </a:r>
          </a:p>
          <a:p>
            <a:r>
              <a:rPr lang="en-US" sz="2000" dirty="0"/>
              <a:t>Edge computing</a:t>
            </a:r>
          </a:p>
          <a:p>
            <a:pPr lvl="1"/>
            <a:r>
              <a:rPr lang="en-US" sz="2000" dirty="0"/>
              <a:t>Allows for dynamic traffic management and break out at the edge of the network</a:t>
            </a:r>
          </a:p>
          <a:p>
            <a:pPr lvl="1"/>
            <a:r>
              <a:rPr lang="en-US" sz="2000" dirty="0"/>
              <a:t>Reduction in latency and increase in reliability</a:t>
            </a:r>
          </a:p>
          <a:p>
            <a:r>
              <a:rPr lang="en-US" sz="2000" dirty="0"/>
              <a:t>Multiple/different QOS flows within a single packet data stream</a:t>
            </a:r>
          </a:p>
          <a:p>
            <a:r>
              <a:rPr lang="en-US" sz="2000" dirty="0"/>
              <a:t>Access agnostic by design, with unified registration, authentication, session, mobility and policy management for all access types</a:t>
            </a:r>
          </a:p>
        </p:txBody>
      </p:sp>
    </p:spTree>
    <p:extLst>
      <p:ext uri="{BB962C8B-B14F-4D97-AF65-F5344CB8AC3E}">
        <p14:creationId xmlns:p14="http://schemas.microsoft.com/office/powerpoint/2010/main" val="4202748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672DB-5B9F-8048-A09E-40D7AF14F1ED}"/>
              </a:ext>
            </a:extLst>
          </p:cNvPr>
          <p:cNvSpPr txBox="1"/>
          <p:nvPr/>
        </p:nvSpPr>
        <p:spPr>
          <a:xfrm>
            <a:off x="7929162" y="321620"/>
            <a:ext cx="3795783" cy="523220"/>
          </a:xfrm>
          <a:prstGeom prst="rect">
            <a:avLst/>
          </a:prstGeom>
          <a:noFill/>
        </p:spPr>
        <p:txBody>
          <a:bodyPr wrap="none" rtlCol="0">
            <a:spAutoFit/>
          </a:bodyPr>
          <a:lstStyle/>
          <a:p>
            <a:r>
              <a:rPr lang="en-US" sz="2800" dirty="0"/>
              <a:t>3GPP 5G SA Architecture</a:t>
            </a:r>
          </a:p>
        </p:txBody>
      </p:sp>
      <p:sp>
        <p:nvSpPr>
          <p:cNvPr id="5" name="Rectangle 4">
            <a:extLst>
              <a:ext uri="{FF2B5EF4-FFF2-40B4-BE49-F238E27FC236}">
                <a16:creationId xmlns:a16="http://schemas.microsoft.com/office/drawing/2014/main" id="{A89A6B9A-2C0F-3F45-AAF9-0A76638C4163}"/>
              </a:ext>
            </a:extLst>
          </p:cNvPr>
          <p:cNvSpPr/>
          <p:nvPr/>
        </p:nvSpPr>
        <p:spPr>
          <a:xfrm>
            <a:off x="735724" y="1082566"/>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AUSF</a:t>
            </a:r>
          </a:p>
        </p:txBody>
      </p:sp>
      <p:sp>
        <p:nvSpPr>
          <p:cNvPr id="6" name="Rectangle 5">
            <a:extLst>
              <a:ext uri="{FF2B5EF4-FFF2-40B4-BE49-F238E27FC236}">
                <a16:creationId xmlns:a16="http://schemas.microsoft.com/office/drawing/2014/main" id="{FBD7DF38-9AD3-F54B-95F0-E2032C936A29}"/>
              </a:ext>
            </a:extLst>
          </p:cNvPr>
          <p:cNvSpPr/>
          <p:nvPr/>
        </p:nvSpPr>
        <p:spPr>
          <a:xfrm>
            <a:off x="3294993" y="1082566"/>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UDM</a:t>
            </a:r>
          </a:p>
        </p:txBody>
      </p:sp>
      <p:sp>
        <p:nvSpPr>
          <p:cNvPr id="7" name="Rectangle 6">
            <a:extLst>
              <a:ext uri="{FF2B5EF4-FFF2-40B4-BE49-F238E27FC236}">
                <a16:creationId xmlns:a16="http://schemas.microsoft.com/office/drawing/2014/main" id="{44BF4D33-5D6C-7043-BBC0-A90EA5C1A8D7}"/>
              </a:ext>
            </a:extLst>
          </p:cNvPr>
          <p:cNvSpPr/>
          <p:nvPr/>
        </p:nvSpPr>
        <p:spPr>
          <a:xfrm>
            <a:off x="1324303" y="2745828"/>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AMF</a:t>
            </a:r>
          </a:p>
        </p:txBody>
      </p:sp>
      <p:sp>
        <p:nvSpPr>
          <p:cNvPr id="8" name="Rectangle 7">
            <a:extLst>
              <a:ext uri="{FF2B5EF4-FFF2-40B4-BE49-F238E27FC236}">
                <a16:creationId xmlns:a16="http://schemas.microsoft.com/office/drawing/2014/main" id="{D68CF703-7C11-BB49-A194-35F9D02D63D9}"/>
              </a:ext>
            </a:extLst>
          </p:cNvPr>
          <p:cNvSpPr/>
          <p:nvPr/>
        </p:nvSpPr>
        <p:spPr>
          <a:xfrm>
            <a:off x="3809999" y="2745828"/>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SMF</a:t>
            </a:r>
          </a:p>
        </p:txBody>
      </p:sp>
      <p:sp>
        <p:nvSpPr>
          <p:cNvPr id="9" name="Rectangle 8">
            <a:extLst>
              <a:ext uri="{FF2B5EF4-FFF2-40B4-BE49-F238E27FC236}">
                <a16:creationId xmlns:a16="http://schemas.microsoft.com/office/drawing/2014/main" id="{C06CDFA4-6BF5-BF41-B905-99B309FB84AB}"/>
              </a:ext>
            </a:extLst>
          </p:cNvPr>
          <p:cNvSpPr/>
          <p:nvPr/>
        </p:nvSpPr>
        <p:spPr>
          <a:xfrm>
            <a:off x="6295695" y="2745828"/>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PCF</a:t>
            </a:r>
          </a:p>
        </p:txBody>
      </p:sp>
      <p:sp>
        <p:nvSpPr>
          <p:cNvPr id="10" name="Rectangle 9">
            <a:extLst>
              <a:ext uri="{FF2B5EF4-FFF2-40B4-BE49-F238E27FC236}">
                <a16:creationId xmlns:a16="http://schemas.microsoft.com/office/drawing/2014/main" id="{2DD94BD0-6D63-8F41-A8FE-B48D56A736B4}"/>
              </a:ext>
            </a:extLst>
          </p:cNvPr>
          <p:cNvSpPr/>
          <p:nvPr/>
        </p:nvSpPr>
        <p:spPr>
          <a:xfrm>
            <a:off x="8781391" y="2745828"/>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a:t>
            </a:r>
          </a:p>
        </p:txBody>
      </p:sp>
      <p:sp>
        <p:nvSpPr>
          <p:cNvPr id="11" name="Rectangle 10">
            <a:extLst>
              <a:ext uri="{FF2B5EF4-FFF2-40B4-BE49-F238E27FC236}">
                <a16:creationId xmlns:a16="http://schemas.microsoft.com/office/drawing/2014/main" id="{AFDDF4A0-D35C-5849-AEA7-D8DF3530E1A7}"/>
              </a:ext>
            </a:extLst>
          </p:cNvPr>
          <p:cNvSpPr/>
          <p:nvPr/>
        </p:nvSpPr>
        <p:spPr>
          <a:xfrm>
            <a:off x="583323" y="4750677"/>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UE</a:t>
            </a:r>
          </a:p>
        </p:txBody>
      </p:sp>
      <p:sp>
        <p:nvSpPr>
          <p:cNvPr id="12" name="Rectangle 11">
            <a:extLst>
              <a:ext uri="{FF2B5EF4-FFF2-40B4-BE49-F238E27FC236}">
                <a16:creationId xmlns:a16="http://schemas.microsoft.com/office/drawing/2014/main" id="{B2EB9673-0359-CA4F-8A04-6326BBF00B1D}"/>
              </a:ext>
            </a:extLst>
          </p:cNvPr>
          <p:cNvSpPr/>
          <p:nvPr/>
        </p:nvSpPr>
        <p:spPr>
          <a:xfrm>
            <a:off x="2953406" y="4750677"/>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a:t>
            </a:r>
          </a:p>
        </p:txBody>
      </p:sp>
      <p:sp>
        <p:nvSpPr>
          <p:cNvPr id="13" name="Rectangle 12">
            <a:extLst>
              <a:ext uri="{FF2B5EF4-FFF2-40B4-BE49-F238E27FC236}">
                <a16:creationId xmlns:a16="http://schemas.microsoft.com/office/drawing/2014/main" id="{63827201-B0B3-D445-BE24-AA0F23806895}"/>
              </a:ext>
            </a:extLst>
          </p:cNvPr>
          <p:cNvSpPr/>
          <p:nvPr/>
        </p:nvSpPr>
        <p:spPr>
          <a:xfrm>
            <a:off x="5323489" y="4750677"/>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UPF</a:t>
            </a:r>
          </a:p>
        </p:txBody>
      </p:sp>
      <p:sp>
        <p:nvSpPr>
          <p:cNvPr id="14" name="Rectangle 13">
            <a:extLst>
              <a:ext uri="{FF2B5EF4-FFF2-40B4-BE49-F238E27FC236}">
                <a16:creationId xmlns:a16="http://schemas.microsoft.com/office/drawing/2014/main" id="{8C4538EF-F60E-AB45-A0CA-10E6CDE15794}"/>
              </a:ext>
            </a:extLst>
          </p:cNvPr>
          <p:cNvSpPr/>
          <p:nvPr/>
        </p:nvSpPr>
        <p:spPr>
          <a:xfrm>
            <a:off x="7693572" y="4750677"/>
            <a:ext cx="1177159" cy="68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DN</a:t>
            </a:r>
          </a:p>
        </p:txBody>
      </p:sp>
      <p:cxnSp>
        <p:nvCxnSpPr>
          <p:cNvPr id="16" name="Straight Arrow Connector 15">
            <a:extLst>
              <a:ext uri="{FF2B5EF4-FFF2-40B4-BE49-F238E27FC236}">
                <a16:creationId xmlns:a16="http://schemas.microsoft.com/office/drawing/2014/main" id="{E75EE7F7-EA39-4547-BCD7-4C1DC2A2D580}"/>
              </a:ext>
            </a:extLst>
          </p:cNvPr>
          <p:cNvCxnSpPr>
            <a:stCxn id="5" idx="3"/>
            <a:endCxn id="6" idx="1"/>
          </p:cNvCxnSpPr>
          <p:nvPr/>
        </p:nvCxnSpPr>
        <p:spPr>
          <a:xfrm>
            <a:off x="1912883" y="1424152"/>
            <a:ext cx="13821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AA2BD7-21D1-0F4E-B723-3994A23D1D26}"/>
              </a:ext>
            </a:extLst>
          </p:cNvPr>
          <p:cNvSpPr txBox="1"/>
          <p:nvPr/>
        </p:nvSpPr>
        <p:spPr>
          <a:xfrm>
            <a:off x="2247109" y="1082566"/>
            <a:ext cx="713657" cy="369332"/>
          </a:xfrm>
          <a:prstGeom prst="rect">
            <a:avLst/>
          </a:prstGeom>
          <a:noFill/>
        </p:spPr>
        <p:txBody>
          <a:bodyPr wrap="none" rtlCol="0">
            <a:spAutoFit/>
          </a:bodyPr>
          <a:lstStyle/>
          <a:p>
            <a:r>
              <a:rPr lang="en-US" dirty="0"/>
              <a:t>NG13</a:t>
            </a:r>
          </a:p>
        </p:txBody>
      </p:sp>
      <p:sp>
        <p:nvSpPr>
          <p:cNvPr id="18" name="TextBox 17">
            <a:extLst>
              <a:ext uri="{FF2B5EF4-FFF2-40B4-BE49-F238E27FC236}">
                <a16:creationId xmlns:a16="http://schemas.microsoft.com/office/drawing/2014/main" id="{4D82EFBC-04B7-8643-9F19-66CED2350DDF}"/>
              </a:ext>
            </a:extLst>
          </p:cNvPr>
          <p:cNvSpPr txBox="1"/>
          <p:nvPr/>
        </p:nvSpPr>
        <p:spPr>
          <a:xfrm>
            <a:off x="904936" y="2080607"/>
            <a:ext cx="713657" cy="369332"/>
          </a:xfrm>
          <a:prstGeom prst="rect">
            <a:avLst/>
          </a:prstGeom>
          <a:noFill/>
        </p:spPr>
        <p:txBody>
          <a:bodyPr wrap="none" rtlCol="0">
            <a:spAutoFit/>
          </a:bodyPr>
          <a:lstStyle/>
          <a:p>
            <a:r>
              <a:rPr lang="en-US" dirty="0"/>
              <a:t>NG12</a:t>
            </a:r>
          </a:p>
        </p:txBody>
      </p:sp>
      <p:cxnSp>
        <p:nvCxnSpPr>
          <p:cNvPr id="19" name="Straight Arrow Connector 18">
            <a:extLst>
              <a:ext uri="{FF2B5EF4-FFF2-40B4-BE49-F238E27FC236}">
                <a16:creationId xmlns:a16="http://schemas.microsoft.com/office/drawing/2014/main" id="{0DB250FB-CC43-4B49-9FCF-E3EE68088A0A}"/>
              </a:ext>
            </a:extLst>
          </p:cNvPr>
          <p:cNvCxnSpPr>
            <a:cxnSpLocks/>
            <a:stCxn id="5" idx="2"/>
            <a:endCxn id="7" idx="0"/>
          </p:cNvCxnSpPr>
          <p:nvPr/>
        </p:nvCxnSpPr>
        <p:spPr>
          <a:xfrm>
            <a:off x="1324304" y="1765738"/>
            <a:ext cx="588579" cy="9800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FAFAF3-3C33-A042-AD8B-646A6AA83DB0}"/>
              </a:ext>
            </a:extLst>
          </p:cNvPr>
          <p:cNvCxnSpPr>
            <a:cxnSpLocks/>
            <a:stCxn id="7" idx="0"/>
            <a:endCxn id="6" idx="2"/>
          </p:cNvCxnSpPr>
          <p:nvPr/>
        </p:nvCxnSpPr>
        <p:spPr>
          <a:xfrm flipV="1">
            <a:off x="1912883" y="1765738"/>
            <a:ext cx="1970690" cy="9800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364733-1500-B74E-B290-95B92298D79C}"/>
              </a:ext>
            </a:extLst>
          </p:cNvPr>
          <p:cNvCxnSpPr>
            <a:cxnSpLocks/>
            <a:stCxn id="8" idx="0"/>
            <a:endCxn id="6" idx="2"/>
          </p:cNvCxnSpPr>
          <p:nvPr/>
        </p:nvCxnSpPr>
        <p:spPr>
          <a:xfrm flipH="1" flipV="1">
            <a:off x="3883573" y="1765738"/>
            <a:ext cx="515006" cy="9800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C607216-F794-7241-A71F-F44B49ABD4C7}"/>
              </a:ext>
            </a:extLst>
          </p:cNvPr>
          <p:cNvCxnSpPr>
            <a:cxnSpLocks/>
            <a:stCxn id="7" idx="3"/>
            <a:endCxn id="8" idx="1"/>
          </p:cNvCxnSpPr>
          <p:nvPr/>
        </p:nvCxnSpPr>
        <p:spPr>
          <a:xfrm>
            <a:off x="2501462" y="3087414"/>
            <a:ext cx="130853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A3EF0A-19F4-E942-96D5-FAD44B9897FB}"/>
              </a:ext>
            </a:extLst>
          </p:cNvPr>
          <p:cNvCxnSpPr>
            <a:cxnSpLocks/>
            <a:stCxn id="8" idx="3"/>
            <a:endCxn id="9" idx="1"/>
          </p:cNvCxnSpPr>
          <p:nvPr/>
        </p:nvCxnSpPr>
        <p:spPr>
          <a:xfrm>
            <a:off x="4987158" y="3087414"/>
            <a:ext cx="130853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D3C4F65-D2D5-9745-9EEB-10CE0CE6C1D6}"/>
              </a:ext>
            </a:extLst>
          </p:cNvPr>
          <p:cNvCxnSpPr>
            <a:cxnSpLocks/>
            <a:stCxn id="10" idx="1"/>
            <a:endCxn id="9" idx="3"/>
          </p:cNvCxnSpPr>
          <p:nvPr/>
        </p:nvCxnSpPr>
        <p:spPr>
          <a:xfrm flipH="1">
            <a:off x="7472854" y="3087414"/>
            <a:ext cx="130853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45C6F68-4D58-684E-A223-70CDD7FFCE02}"/>
              </a:ext>
            </a:extLst>
          </p:cNvPr>
          <p:cNvCxnSpPr>
            <a:cxnSpLocks/>
            <a:stCxn id="12" idx="1"/>
            <a:endCxn id="11" idx="3"/>
          </p:cNvCxnSpPr>
          <p:nvPr/>
        </p:nvCxnSpPr>
        <p:spPr>
          <a:xfrm flipH="1">
            <a:off x="1760482" y="5092263"/>
            <a:ext cx="11929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97E5DC-AE93-FA46-9437-23CE202C3CA7}"/>
              </a:ext>
            </a:extLst>
          </p:cNvPr>
          <p:cNvCxnSpPr>
            <a:cxnSpLocks/>
            <a:stCxn id="13" idx="1"/>
            <a:endCxn id="12" idx="3"/>
          </p:cNvCxnSpPr>
          <p:nvPr/>
        </p:nvCxnSpPr>
        <p:spPr>
          <a:xfrm flipH="1">
            <a:off x="4130565" y="5092263"/>
            <a:ext cx="11929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00A76C8-89E9-284F-9293-AE3E90E61B61}"/>
              </a:ext>
            </a:extLst>
          </p:cNvPr>
          <p:cNvCxnSpPr>
            <a:cxnSpLocks/>
            <a:stCxn id="14" idx="1"/>
            <a:endCxn id="13" idx="3"/>
          </p:cNvCxnSpPr>
          <p:nvPr/>
        </p:nvCxnSpPr>
        <p:spPr>
          <a:xfrm flipH="1">
            <a:off x="6500648" y="5092263"/>
            <a:ext cx="11929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87BA8E6-57B7-DB4C-9B0E-2850B53BE572}"/>
              </a:ext>
            </a:extLst>
          </p:cNvPr>
          <p:cNvCxnSpPr>
            <a:cxnSpLocks/>
            <a:stCxn id="7" idx="2"/>
            <a:endCxn id="11" idx="0"/>
          </p:cNvCxnSpPr>
          <p:nvPr/>
        </p:nvCxnSpPr>
        <p:spPr>
          <a:xfrm flipH="1">
            <a:off x="1171903" y="3429000"/>
            <a:ext cx="740980" cy="13216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7064508-BEA4-9F45-8B80-5C4119B136B8}"/>
              </a:ext>
            </a:extLst>
          </p:cNvPr>
          <p:cNvCxnSpPr>
            <a:cxnSpLocks/>
            <a:stCxn id="12" idx="0"/>
            <a:endCxn id="7" idx="2"/>
          </p:cNvCxnSpPr>
          <p:nvPr/>
        </p:nvCxnSpPr>
        <p:spPr>
          <a:xfrm flipH="1" flipV="1">
            <a:off x="1912883" y="3429000"/>
            <a:ext cx="1629103" cy="13216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17C6FD2-06FC-DC4F-8A9D-AF91F6A0957C}"/>
              </a:ext>
            </a:extLst>
          </p:cNvPr>
          <p:cNvCxnSpPr>
            <a:cxnSpLocks/>
            <a:stCxn id="8" idx="2"/>
            <a:endCxn id="13" idx="0"/>
          </p:cNvCxnSpPr>
          <p:nvPr/>
        </p:nvCxnSpPr>
        <p:spPr>
          <a:xfrm>
            <a:off x="4398579" y="3429000"/>
            <a:ext cx="1513490" cy="13216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72EA9F6C-06B9-C94B-AFEF-3CD938835D4D}"/>
              </a:ext>
            </a:extLst>
          </p:cNvPr>
          <p:cNvCxnSpPr>
            <a:stCxn id="7" idx="2"/>
            <a:endCxn id="9" idx="2"/>
          </p:cNvCxnSpPr>
          <p:nvPr/>
        </p:nvCxnSpPr>
        <p:spPr>
          <a:xfrm rot="16200000" flipH="1">
            <a:off x="4398579" y="943304"/>
            <a:ext cx="12700" cy="4971392"/>
          </a:xfrm>
          <a:prstGeom prst="bentConnector3">
            <a:avLst>
              <a:gd name="adj1" fmla="val 39913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E51B2F2-51AF-F74F-89A6-27941A685EAE}"/>
              </a:ext>
            </a:extLst>
          </p:cNvPr>
          <p:cNvSpPr txBox="1"/>
          <p:nvPr/>
        </p:nvSpPr>
        <p:spPr>
          <a:xfrm>
            <a:off x="2370605" y="1924895"/>
            <a:ext cx="596638" cy="369332"/>
          </a:xfrm>
          <a:prstGeom prst="rect">
            <a:avLst/>
          </a:prstGeom>
          <a:noFill/>
        </p:spPr>
        <p:txBody>
          <a:bodyPr wrap="none" rtlCol="0">
            <a:spAutoFit/>
          </a:bodyPr>
          <a:lstStyle/>
          <a:p>
            <a:r>
              <a:rPr lang="en-US" dirty="0"/>
              <a:t>NG8</a:t>
            </a:r>
          </a:p>
        </p:txBody>
      </p:sp>
      <p:sp>
        <p:nvSpPr>
          <p:cNvPr id="59" name="TextBox 58">
            <a:extLst>
              <a:ext uri="{FF2B5EF4-FFF2-40B4-BE49-F238E27FC236}">
                <a16:creationId xmlns:a16="http://schemas.microsoft.com/office/drawing/2014/main" id="{62253F4A-3E2F-2844-A990-690DE85DAF74}"/>
              </a:ext>
            </a:extLst>
          </p:cNvPr>
          <p:cNvSpPr txBox="1"/>
          <p:nvPr/>
        </p:nvSpPr>
        <p:spPr>
          <a:xfrm>
            <a:off x="4177863" y="2034910"/>
            <a:ext cx="713657" cy="369332"/>
          </a:xfrm>
          <a:prstGeom prst="rect">
            <a:avLst/>
          </a:prstGeom>
          <a:noFill/>
        </p:spPr>
        <p:txBody>
          <a:bodyPr wrap="none" rtlCol="0">
            <a:spAutoFit/>
          </a:bodyPr>
          <a:lstStyle/>
          <a:p>
            <a:r>
              <a:rPr lang="en-US" dirty="0"/>
              <a:t>NG10</a:t>
            </a:r>
          </a:p>
        </p:txBody>
      </p:sp>
      <p:sp>
        <p:nvSpPr>
          <p:cNvPr id="60" name="TextBox 59">
            <a:extLst>
              <a:ext uri="{FF2B5EF4-FFF2-40B4-BE49-F238E27FC236}">
                <a16:creationId xmlns:a16="http://schemas.microsoft.com/office/drawing/2014/main" id="{96BFFAD7-8768-DF49-8F8A-F9E7E909753D}"/>
              </a:ext>
            </a:extLst>
          </p:cNvPr>
          <p:cNvSpPr txBox="1"/>
          <p:nvPr/>
        </p:nvSpPr>
        <p:spPr>
          <a:xfrm>
            <a:off x="2824330" y="2706959"/>
            <a:ext cx="713657" cy="369332"/>
          </a:xfrm>
          <a:prstGeom prst="rect">
            <a:avLst/>
          </a:prstGeom>
          <a:noFill/>
        </p:spPr>
        <p:txBody>
          <a:bodyPr wrap="none" rtlCol="0">
            <a:spAutoFit/>
          </a:bodyPr>
          <a:lstStyle/>
          <a:p>
            <a:r>
              <a:rPr lang="en-US" dirty="0"/>
              <a:t>NG11</a:t>
            </a:r>
          </a:p>
        </p:txBody>
      </p:sp>
      <p:sp>
        <p:nvSpPr>
          <p:cNvPr id="61" name="TextBox 60">
            <a:extLst>
              <a:ext uri="{FF2B5EF4-FFF2-40B4-BE49-F238E27FC236}">
                <a16:creationId xmlns:a16="http://schemas.microsoft.com/office/drawing/2014/main" id="{0A208B70-3026-AB4E-B60D-4EDF01A99AD2}"/>
              </a:ext>
            </a:extLst>
          </p:cNvPr>
          <p:cNvSpPr txBox="1"/>
          <p:nvPr/>
        </p:nvSpPr>
        <p:spPr>
          <a:xfrm>
            <a:off x="5284597" y="2734706"/>
            <a:ext cx="596638" cy="369332"/>
          </a:xfrm>
          <a:prstGeom prst="rect">
            <a:avLst/>
          </a:prstGeom>
          <a:noFill/>
        </p:spPr>
        <p:txBody>
          <a:bodyPr wrap="none" rtlCol="0">
            <a:spAutoFit/>
          </a:bodyPr>
          <a:lstStyle/>
          <a:p>
            <a:r>
              <a:rPr lang="en-US" dirty="0"/>
              <a:t>NG7</a:t>
            </a:r>
          </a:p>
        </p:txBody>
      </p:sp>
      <p:sp>
        <p:nvSpPr>
          <p:cNvPr id="62" name="TextBox 61">
            <a:extLst>
              <a:ext uri="{FF2B5EF4-FFF2-40B4-BE49-F238E27FC236}">
                <a16:creationId xmlns:a16="http://schemas.microsoft.com/office/drawing/2014/main" id="{0EC6CF2A-DA42-B644-A3F1-8087EB30CB52}"/>
              </a:ext>
            </a:extLst>
          </p:cNvPr>
          <p:cNvSpPr txBox="1"/>
          <p:nvPr/>
        </p:nvSpPr>
        <p:spPr>
          <a:xfrm>
            <a:off x="7753044" y="2734706"/>
            <a:ext cx="596638" cy="369332"/>
          </a:xfrm>
          <a:prstGeom prst="rect">
            <a:avLst/>
          </a:prstGeom>
          <a:noFill/>
        </p:spPr>
        <p:txBody>
          <a:bodyPr wrap="none" rtlCol="0">
            <a:spAutoFit/>
          </a:bodyPr>
          <a:lstStyle/>
          <a:p>
            <a:r>
              <a:rPr lang="en-US" dirty="0"/>
              <a:t>NG5</a:t>
            </a:r>
          </a:p>
        </p:txBody>
      </p:sp>
      <p:sp>
        <p:nvSpPr>
          <p:cNvPr id="63" name="TextBox 62">
            <a:extLst>
              <a:ext uri="{FF2B5EF4-FFF2-40B4-BE49-F238E27FC236}">
                <a16:creationId xmlns:a16="http://schemas.microsoft.com/office/drawing/2014/main" id="{F3334CD8-7A2D-1848-BB8A-EB2C4A8471C5}"/>
              </a:ext>
            </a:extLst>
          </p:cNvPr>
          <p:cNvSpPr txBox="1"/>
          <p:nvPr/>
        </p:nvSpPr>
        <p:spPr>
          <a:xfrm>
            <a:off x="934327" y="4038729"/>
            <a:ext cx="596638" cy="369332"/>
          </a:xfrm>
          <a:prstGeom prst="rect">
            <a:avLst/>
          </a:prstGeom>
          <a:noFill/>
        </p:spPr>
        <p:txBody>
          <a:bodyPr wrap="none" rtlCol="0">
            <a:spAutoFit/>
          </a:bodyPr>
          <a:lstStyle/>
          <a:p>
            <a:r>
              <a:rPr lang="en-US" dirty="0"/>
              <a:t>NG1</a:t>
            </a:r>
          </a:p>
        </p:txBody>
      </p:sp>
      <p:sp>
        <p:nvSpPr>
          <p:cNvPr id="64" name="TextBox 63">
            <a:extLst>
              <a:ext uri="{FF2B5EF4-FFF2-40B4-BE49-F238E27FC236}">
                <a16:creationId xmlns:a16="http://schemas.microsoft.com/office/drawing/2014/main" id="{6B1E038F-DE41-E442-A363-5D957F1649B5}"/>
              </a:ext>
            </a:extLst>
          </p:cNvPr>
          <p:cNvSpPr txBox="1"/>
          <p:nvPr/>
        </p:nvSpPr>
        <p:spPr>
          <a:xfrm>
            <a:off x="6884274" y="3567019"/>
            <a:ext cx="713657" cy="369332"/>
          </a:xfrm>
          <a:prstGeom prst="rect">
            <a:avLst/>
          </a:prstGeom>
          <a:noFill/>
        </p:spPr>
        <p:txBody>
          <a:bodyPr wrap="none" rtlCol="0">
            <a:spAutoFit/>
          </a:bodyPr>
          <a:lstStyle/>
          <a:p>
            <a:r>
              <a:rPr lang="en-US" dirty="0"/>
              <a:t>NG15</a:t>
            </a:r>
          </a:p>
        </p:txBody>
      </p:sp>
      <p:sp>
        <p:nvSpPr>
          <p:cNvPr id="65" name="TextBox 64">
            <a:extLst>
              <a:ext uri="{FF2B5EF4-FFF2-40B4-BE49-F238E27FC236}">
                <a16:creationId xmlns:a16="http://schemas.microsoft.com/office/drawing/2014/main" id="{4C94EB91-EC59-3C4A-9270-2700D750751B}"/>
              </a:ext>
            </a:extLst>
          </p:cNvPr>
          <p:cNvSpPr txBox="1"/>
          <p:nvPr/>
        </p:nvSpPr>
        <p:spPr>
          <a:xfrm>
            <a:off x="1868216" y="4757027"/>
            <a:ext cx="1057790" cy="369332"/>
          </a:xfrm>
          <a:prstGeom prst="rect">
            <a:avLst/>
          </a:prstGeom>
          <a:noFill/>
        </p:spPr>
        <p:txBody>
          <a:bodyPr wrap="none" rtlCol="0">
            <a:spAutoFit/>
          </a:bodyPr>
          <a:lstStyle/>
          <a:p>
            <a:r>
              <a:rPr lang="en-US" dirty="0"/>
              <a:t>NR air int</a:t>
            </a:r>
          </a:p>
        </p:txBody>
      </p:sp>
      <p:sp>
        <p:nvSpPr>
          <p:cNvPr id="66" name="TextBox 65">
            <a:extLst>
              <a:ext uri="{FF2B5EF4-FFF2-40B4-BE49-F238E27FC236}">
                <a16:creationId xmlns:a16="http://schemas.microsoft.com/office/drawing/2014/main" id="{706E9870-0D8A-A14B-8182-3699BC49A191}"/>
              </a:ext>
            </a:extLst>
          </p:cNvPr>
          <p:cNvSpPr txBox="1"/>
          <p:nvPr/>
        </p:nvSpPr>
        <p:spPr>
          <a:xfrm>
            <a:off x="4344933" y="4719953"/>
            <a:ext cx="596638" cy="369332"/>
          </a:xfrm>
          <a:prstGeom prst="rect">
            <a:avLst/>
          </a:prstGeom>
          <a:noFill/>
        </p:spPr>
        <p:txBody>
          <a:bodyPr wrap="none" rtlCol="0">
            <a:spAutoFit/>
          </a:bodyPr>
          <a:lstStyle/>
          <a:p>
            <a:r>
              <a:rPr lang="en-US" dirty="0"/>
              <a:t>NG3</a:t>
            </a:r>
          </a:p>
        </p:txBody>
      </p:sp>
      <p:sp>
        <p:nvSpPr>
          <p:cNvPr id="67" name="TextBox 66">
            <a:extLst>
              <a:ext uri="{FF2B5EF4-FFF2-40B4-BE49-F238E27FC236}">
                <a16:creationId xmlns:a16="http://schemas.microsoft.com/office/drawing/2014/main" id="{732B7666-6D6E-B44A-845B-003CB1D3C0EE}"/>
              </a:ext>
            </a:extLst>
          </p:cNvPr>
          <p:cNvSpPr txBox="1"/>
          <p:nvPr/>
        </p:nvSpPr>
        <p:spPr>
          <a:xfrm>
            <a:off x="6732399" y="4719953"/>
            <a:ext cx="596638" cy="369332"/>
          </a:xfrm>
          <a:prstGeom prst="rect">
            <a:avLst/>
          </a:prstGeom>
          <a:noFill/>
        </p:spPr>
        <p:txBody>
          <a:bodyPr wrap="none" rtlCol="0">
            <a:spAutoFit/>
          </a:bodyPr>
          <a:lstStyle/>
          <a:p>
            <a:r>
              <a:rPr lang="en-US" dirty="0"/>
              <a:t>NG6</a:t>
            </a:r>
          </a:p>
        </p:txBody>
      </p:sp>
      <p:sp>
        <p:nvSpPr>
          <p:cNvPr id="68" name="TextBox 67">
            <a:extLst>
              <a:ext uri="{FF2B5EF4-FFF2-40B4-BE49-F238E27FC236}">
                <a16:creationId xmlns:a16="http://schemas.microsoft.com/office/drawing/2014/main" id="{C58DC93B-824B-CA49-B307-B8DFC7083526}"/>
              </a:ext>
            </a:extLst>
          </p:cNvPr>
          <p:cNvSpPr txBox="1"/>
          <p:nvPr/>
        </p:nvSpPr>
        <p:spPr>
          <a:xfrm>
            <a:off x="2983272" y="4068019"/>
            <a:ext cx="596638" cy="369332"/>
          </a:xfrm>
          <a:prstGeom prst="rect">
            <a:avLst/>
          </a:prstGeom>
          <a:noFill/>
        </p:spPr>
        <p:txBody>
          <a:bodyPr wrap="none" rtlCol="0">
            <a:spAutoFit/>
          </a:bodyPr>
          <a:lstStyle/>
          <a:p>
            <a:r>
              <a:rPr lang="en-US" dirty="0"/>
              <a:t>NG2</a:t>
            </a:r>
          </a:p>
        </p:txBody>
      </p:sp>
      <p:sp>
        <p:nvSpPr>
          <p:cNvPr id="69" name="TextBox 68">
            <a:extLst>
              <a:ext uri="{FF2B5EF4-FFF2-40B4-BE49-F238E27FC236}">
                <a16:creationId xmlns:a16="http://schemas.microsoft.com/office/drawing/2014/main" id="{59FCEA64-7B6D-CB42-9EA1-070D5D09D564}"/>
              </a:ext>
            </a:extLst>
          </p:cNvPr>
          <p:cNvSpPr txBox="1"/>
          <p:nvPr/>
        </p:nvSpPr>
        <p:spPr>
          <a:xfrm>
            <a:off x="5420157" y="4068019"/>
            <a:ext cx="596638" cy="369332"/>
          </a:xfrm>
          <a:prstGeom prst="rect">
            <a:avLst/>
          </a:prstGeom>
          <a:noFill/>
        </p:spPr>
        <p:txBody>
          <a:bodyPr wrap="none" rtlCol="0">
            <a:spAutoFit/>
          </a:bodyPr>
          <a:lstStyle/>
          <a:p>
            <a:r>
              <a:rPr lang="en-US" dirty="0"/>
              <a:t>NG4</a:t>
            </a:r>
          </a:p>
        </p:txBody>
      </p:sp>
      <p:sp>
        <p:nvSpPr>
          <p:cNvPr id="70" name="TextBox 69">
            <a:extLst>
              <a:ext uri="{FF2B5EF4-FFF2-40B4-BE49-F238E27FC236}">
                <a16:creationId xmlns:a16="http://schemas.microsoft.com/office/drawing/2014/main" id="{4450ECCA-C55F-D140-8807-2BF08089A4CD}"/>
              </a:ext>
            </a:extLst>
          </p:cNvPr>
          <p:cNvSpPr txBox="1"/>
          <p:nvPr/>
        </p:nvSpPr>
        <p:spPr>
          <a:xfrm>
            <a:off x="6423631" y="1510419"/>
            <a:ext cx="2338269" cy="646331"/>
          </a:xfrm>
          <a:prstGeom prst="rect">
            <a:avLst/>
          </a:prstGeom>
          <a:noFill/>
        </p:spPr>
        <p:txBody>
          <a:bodyPr wrap="none" rtlCol="0">
            <a:spAutoFit/>
          </a:bodyPr>
          <a:lstStyle/>
          <a:p>
            <a:r>
              <a:rPr lang="en-US" dirty="0"/>
              <a:t>NG9 – between UPFs</a:t>
            </a:r>
          </a:p>
          <a:p>
            <a:r>
              <a:rPr lang="en-US" dirty="0"/>
              <a:t>NG14 – between AMFs</a:t>
            </a:r>
          </a:p>
        </p:txBody>
      </p:sp>
      <p:sp>
        <p:nvSpPr>
          <p:cNvPr id="72" name="Arc 71">
            <a:extLst>
              <a:ext uri="{FF2B5EF4-FFF2-40B4-BE49-F238E27FC236}">
                <a16:creationId xmlns:a16="http://schemas.microsoft.com/office/drawing/2014/main" id="{99DAE5A5-C96C-5748-88E9-5080A6115055}"/>
              </a:ext>
            </a:extLst>
          </p:cNvPr>
          <p:cNvSpPr/>
          <p:nvPr/>
        </p:nvSpPr>
        <p:spPr>
          <a:xfrm rot="8649264">
            <a:off x="3139846" y="5528260"/>
            <a:ext cx="731520" cy="731520"/>
          </a:xfrm>
          <a:prstGeom prst="arc">
            <a:avLst>
              <a:gd name="adj1" fmla="val 9069685"/>
              <a:gd name="adj2" fmla="val 6540633"/>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TextBox 72">
            <a:extLst>
              <a:ext uri="{FF2B5EF4-FFF2-40B4-BE49-F238E27FC236}">
                <a16:creationId xmlns:a16="http://schemas.microsoft.com/office/drawing/2014/main" id="{D0ACFB14-99DC-884E-AA46-613E85640DFA}"/>
              </a:ext>
            </a:extLst>
          </p:cNvPr>
          <p:cNvSpPr txBox="1"/>
          <p:nvPr/>
        </p:nvSpPr>
        <p:spPr>
          <a:xfrm>
            <a:off x="3296655" y="5693693"/>
            <a:ext cx="426720" cy="369332"/>
          </a:xfrm>
          <a:prstGeom prst="rect">
            <a:avLst/>
          </a:prstGeom>
          <a:noFill/>
        </p:spPr>
        <p:txBody>
          <a:bodyPr wrap="none" rtlCol="0">
            <a:spAutoFit/>
          </a:bodyPr>
          <a:lstStyle/>
          <a:p>
            <a:r>
              <a:rPr lang="en-US" dirty="0" err="1"/>
              <a:t>Xn</a:t>
            </a:r>
            <a:endParaRPr lang="en-US" dirty="0"/>
          </a:p>
        </p:txBody>
      </p:sp>
    </p:spTree>
    <p:extLst>
      <p:ext uri="{BB962C8B-B14F-4D97-AF65-F5344CB8AC3E}">
        <p14:creationId xmlns:p14="http://schemas.microsoft.com/office/powerpoint/2010/main" val="235679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FCAEC-E85D-5042-9F51-A856F2FB297D}"/>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latin typeface="+mj-lt"/>
                <a:ea typeface="+mj-ea"/>
                <a:cs typeface="+mj-cs"/>
              </a:rPr>
              <a:t>3GPP</a:t>
            </a:r>
          </a:p>
        </p:txBody>
      </p:sp>
    </p:spTree>
    <p:extLst>
      <p:ext uri="{BB962C8B-B14F-4D97-AF65-F5344CB8AC3E}">
        <p14:creationId xmlns:p14="http://schemas.microsoft.com/office/powerpoint/2010/main" val="382946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0552-116F-A64D-B88B-3ACD8AD24F3B}"/>
              </a:ext>
            </a:extLst>
          </p:cNvPr>
          <p:cNvSpPr>
            <a:spLocks noGrp="1"/>
          </p:cNvSpPr>
          <p:nvPr>
            <p:ph type="title"/>
          </p:nvPr>
        </p:nvSpPr>
        <p:spPr/>
        <p:txBody>
          <a:bodyPr/>
          <a:lstStyle/>
          <a:p>
            <a:r>
              <a:rPr lang="en-US" dirty="0"/>
              <a:t>What is the 3</a:t>
            </a:r>
            <a:r>
              <a:rPr lang="en-US" baseline="30000" dirty="0"/>
              <a:t>rd</a:t>
            </a:r>
            <a:r>
              <a:rPr lang="en-US" dirty="0"/>
              <a:t> Generation Partnership Project (3GPP)?</a:t>
            </a:r>
          </a:p>
        </p:txBody>
      </p:sp>
      <p:sp>
        <p:nvSpPr>
          <p:cNvPr id="5" name="Content Placeholder 4">
            <a:extLst>
              <a:ext uri="{FF2B5EF4-FFF2-40B4-BE49-F238E27FC236}">
                <a16:creationId xmlns:a16="http://schemas.microsoft.com/office/drawing/2014/main" id="{AA63405D-BBB8-4F9F-BE3C-9FD8D280E677}"/>
              </a:ext>
            </a:extLst>
          </p:cNvPr>
          <p:cNvSpPr>
            <a:spLocks noGrp="1"/>
          </p:cNvSpPr>
          <p:nvPr>
            <p:ph sz="half" idx="1"/>
          </p:nvPr>
        </p:nvSpPr>
        <p:spPr/>
        <p:txBody>
          <a:bodyPr>
            <a:noAutofit/>
          </a:bodyPr>
          <a:lstStyle/>
          <a:p>
            <a:pPr fontAlgn="base"/>
            <a:r>
              <a:rPr lang="en-US" sz="2000" dirty="0"/>
              <a:t>The 3rd Generation Partnership Project (3GPP) unites [Seven] telecommunications standard development organizations (</a:t>
            </a:r>
            <a:r>
              <a:rPr lang="en-US" sz="2000" dirty="0" err="1"/>
              <a:t>ARIB</a:t>
            </a:r>
            <a:r>
              <a:rPr lang="en-US" sz="2000" dirty="0"/>
              <a:t>, ATIS, CCSA, </a:t>
            </a:r>
            <a:r>
              <a:rPr lang="en-US" sz="2000" dirty="0" err="1"/>
              <a:t>ETSI</a:t>
            </a:r>
            <a:r>
              <a:rPr lang="en-US" sz="2000" dirty="0"/>
              <a:t>, </a:t>
            </a:r>
            <a:r>
              <a:rPr lang="en-US" sz="2000" dirty="0" err="1"/>
              <a:t>TSDSI</a:t>
            </a:r>
            <a:r>
              <a:rPr lang="en-US" sz="2000" dirty="0"/>
              <a:t>, </a:t>
            </a:r>
            <a:r>
              <a:rPr lang="en-US" sz="2000" dirty="0" err="1"/>
              <a:t>TTA</a:t>
            </a:r>
            <a:r>
              <a:rPr lang="en-US" sz="2000" dirty="0"/>
              <a:t>, </a:t>
            </a:r>
            <a:r>
              <a:rPr lang="en-US" sz="2000" dirty="0" err="1"/>
              <a:t>TTC</a:t>
            </a:r>
            <a:r>
              <a:rPr lang="en-US" sz="2000" dirty="0"/>
              <a:t>), known as “</a:t>
            </a:r>
            <a:r>
              <a:rPr lang="en-US" sz="2000" dirty="0">
                <a:hlinkClick r:id="rId2"/>
              </a:rPr>
              <a:t>Organizational Partners</a:t>
            </a:r>
            <a:r>
              <a:rPr lang="en-US" sz="2000" dirty="0"/>
              <a:t>” and provides their members with a stable environment to produce the Reports and Specifications that define 3GPP technologies.</a:t>
            </a:r>
          </a:p>
          <a:p>
            <a:pPr fontAlgn="base"/>
            <a:r>
              <a:rPr lang="en-US" sz="2000" dirty="0"/>
              <a:t>The project covers cellular telecommunications technologies, including radio access, core network and service capabilities, which provide a complete system description for mobile telecommunications.</a:t>
            </a:r>
          </a:p>
        </p:txBody>
      </p:sp>
      <p:pic>
        <p:nvPicPr>
          <p:cNvPr id="3" name="Picture 2">
            <a:extLst>
              <a:ext uri="{FF2B5EF4-FFF2-40B4-BE49-F238E27FC236}">
                <a16:creationId xmlns:a16="http://schemas.microsoft.com/office/drawing/2014/main" id="{A94DAA6C-81A3-1340-A10E-706B23427E78}"/>
              </a:ext>
            </a:extLst>
          </p:cNvPr>
          <p:cNvPicPr>
            <a:picLocks noChangeAspect="1"/>
          </p:cNvPicPr>
          <p:nvPr/>
        </p:nvPicPr>
        <p:blipFill>
          <a:blip r:embed="rId3"/>
          <a:stretch>
            <a:fillRect/>
          </a:stretch>
        </p:blipFill>
        <p:spPr>
          <a:xfrm>
            <a:off x="6371221" y="1666072"/>
            <a:ext cx="5283200" cy="4254500"/>
          </a:xfrm>
          <a:prstGeom prst="rect">
            <a:avLst/>
          </a:prstGeom>
        </p:spPr>
      </p:pic>
    </p:spTree>
    <p:extLst>
      <p:ext uri="{BB962C8B-B14F-4D97-AF65-F5344CB8AC3E}">
        <p14:creationId xmlns:p14="http://schemas.microsoft.com/office/powerpoint/2010/main" val="65891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C30772E1-C9AD-4ADC-A729-9CF3DCA2AA9D}"/>
              </a:ext>
            </a:extLst>
          </p:cNvPr>
          <p:cNvSpPr/>
          <p:nvPr/>
        </p:nvSpPr>
        <p:spPr>
          <a:xfrm>
            <a:off x="312738" y="4822031"/>
            <a:ext cx="6951662" cy="365125"/>
          </a:xfrm>
          <a:prstGeom prst="roundRect">
            <a:avLst/>
          </a:prstGeom>
          <a:solidFill>
            <a:srgbClr val="FF7D93"/>
          </a:solidFill>
          <a:ln w="3175" cap="flat" cmpd="sng" algn="ctr">
            <a:noFill/>
            <a:prstDash val="solid"/>
          </a:ln>
          <a:effectLst/>
        </p:spPr>
        <p:txBody>
          <a:bodyPr lIns="72000" tIns="72000" rIns="72000" bIns="72000"/>
          <a:lstStyle/>
          <a:p>
            <a:pP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                                 Rel-16 Study phase  </a:t>
            </a:r>
            <a:br>
              <a:rPr lang="en-US" sz="1200" b="1" kern="0" dirty="0">
                <a:solidFill>
                  <a:srgbClr val="FFFFFF"/>
                </a:solidFill>
                <a:latin typeface="Nokia Pure Text Light" panose="020B0403020202020204" pitchFamily="34" charset="0"/>
                <a:ea typeface="Nokia Pure Text Light" panose="020B0403020202020204" pitchFamily="34" charset="0"/>
              </a:rPr>
            </a:br>
            <a:endParaRPr lang="en-US" sz="1200" b="1" kern="0" dirty="0">
              <a:solidFill>
                <a:srgbClr val="FFFFFF"/>
              </a:solidFill>
              <a:latin typeface="Nokia Pure Text Light" panose="020B0403020202020204" pitchFamily="34" charset="0"/>
              <a:ea typeface="Nokia Pure Text Light" panose="020B0403020202020204" pitchFamily="34" charset="0"/>
            </a:endParaRPr>
          </a:p>
        </p:txBody>
      </p:sp>
      <p:cxnSp>
        <p:nvCxnSpPr>
          <p:cNvPr id="21508" name="Straight Connector 4">
            <a:extLst>
              <a:ext uri="{FF2B5EF4-FFF2-40B4-BE49-F238E27FC236}">
                <a16:creationId xmlns:a16="http://schemas.microsoft.com/office/drawing/2014/main" id="{CFF02785-C964-7D45-82F4-D851EECF02C0}"/>
              </a:ext>
            </a:extLst>
          </p:cNvPr>
          <p:cNvCxnSpPr>
            <a:cxnSpLocks/>
          </p:cNvCxnSpPr>
          <p:nvPr/>
        </p:nvCxnSpPr>
        <p:spPr bwMode="auto">
          <a:xfrm flipV="1">
            <a:off x="3613150" y="2255047"/>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cxnSp>
        <p:nvCxnSpPr>
          <p:cNvPr id="21509" name="Straight Connector 5">
            <a:extLst>
              <a:ext uri="{FF2B5EF4-FFF2-40B4-BE49-F238E27FC236}">
                <a16:creationId xmlns:a16="http://schemas.microsoft.com/office/drawing/2014/main" id="{7E3CFE38-C5A7-8947-9E9A-C9B8ADDD85D5}"/>
              </a:ext>
            </a:extLst>
          </p:cNvPr>
          <p:cNvCxnSpPr>
            <a:cxnSpLocks/>
          </p:cNvCxnSpPr>
          <p:nvPr/>
        </p:nvCxnSpPr>
        <p:spPr bwMode="auto">
          <a:xfrm flipV="1">
            <a:off x="2506663" y="2255047"/>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cxnSp>
        <p:nvCxnSpPr>
          <p:cNvPr id="21510" name="Straight Connector 6">
            <a:extLst>
              <a:ext uri="{FF2B5EF4-FFF2-40B4-BE49-F238E27FC236}">
                <a16:creationId xmlns:a16="http://schemas.microsoft.com/office/drawing/2014/main" id="{287C1296-0894-DD47-B756-D88270C06659}"/>
              </a:ext>
            </a:extLst>
          </p:cNvPr>
          <p:cNvCxnSpPr>
            <a:cxnSpLocks/>
          </p:cNvCxnSpPr>
          <p:nvPr/>
        </p:nvCxnSpPr>
        <p:spPr bwMode="auto">
          <a:xfrm flipV="1">
            <a:off x="4722813" y="2255047"/>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cxnSp>
        <p:nvCxnSpPr>
          <p:cNvPr id="21511" name="Straight Connector 7">
            <a:extLst>
              <a:ext uri="{FF2B5EF4-FFF2-40B4-BE49-F238E27FC236}">
                <a16:creationId xmlns:a16="http://schemas.microsoft.com/office/drawing/2014/main" id="{67DF7914-CD82-0C4D-B179-BF13A535F6ED}"/>
              </a:ext>
            </a:extLst>
          </p:cNvPr>
          <p:cNvCxnSpPr>
            <a:cxnSpLocks/>
          </p:cNvCxnSpPr>
          <p:nvPr/>
        </p:nvCxnSpPr>
        <p:spPr bwMode="auto">
          <a:xfrm flipV="1">
            <a:off x="5829300" y="2255047"/>
            <a:ext cx="0" cy="4003675"/>
          </a:xfrm>
          <a:prstGeom prst="line">
            <a:avLst/>
          </a:prstGeom>
          <a:noFill/>
          <a:ln w="19050" algn="ctr">
            <a:solidFill>
              <a:srgbClr val="98A2AE"/>
            </a:solidFill>
            <a:round/>
            <a:headEnd/>
            <a:tailEnd/>
          </a:ln>
          <a:extLst>
            <a:ext uri="{909E8E84-426E-40DD-AFC4-6F175D3DCCD1}">
              <a14:hiddenFill xmlns:a14="http://schemas.microsoft.com/office/drawing/2010/main">
                <a:noFill/>
              </a14:hiddenFill>
            </a:ext>
          </a:extLst>
        </p:spPr>
      </p:cxnSp>
      <p:cxnSp>
        <p:nvCxnSpPr>
          <p:cNvPr id="21512" name="Straight Connector 8">
            <a:extLst>
              <a:ext uri="{FF2B5EF4-FFF2-40B4-BE49-F238E27FC236}">
                <a16:creationId xmlns:a16="http://schemas.microsoft.com/office/drawing/2014/main" id="{B75A8D42-7095-1943-AC12-FF4B9B682E3A}"/>
              </a:ext>
            </a:extLst>
          </p:cNvPr>
          <p:cNvCxnSpPr>
            <a:cxnSpLocks/>
          </p:cNvCxnSpPr>
          <p:nvPr/>
        </p:nvCxnSpPr>
        <p:spPr bwMode="auto">
          <a:xfrm flipV="1">
            <a:off x="8039100" y="2255047"/>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cxnSp>
        <p:nvCxnSpPr>
          <p:cNvPr id="21513" name="Straight Connector 9">
            <a:extLst>
              <a:ext uri="{FF2B5EF4-FFF2-40B4-BE49-F238E27FC236}">
                <a16:creationId xmlns:a16="http://schemas.microsoft.com/office/drawing/2014/main" id="{EAF2C0A4-7C81-EA4E-8437-167450D086C4}"/>
              </a:ext>
            </a:extLst>
          </p:cNvPr>
          <p:cNvCxnSpPr>
            <a:cxnSpLocks/>
          </p:cNvCxnSpPr>
          <p:nvPr/>
        </p:nvCxnSpPr>
        <p:spPr bwMode="auto">
          <a:xfrm flipV="1">
            <a:off x="6934200" y="2255047"/>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cxnSp>
        <p:nvCxnSpPr>
          <p:cNvPr id="21514" name="Straight Connector 10">
            <a:extLst>
              <a:ext uri="{FF2B5EF4-FFF2-40B4-BE49-F238E27FC236}">
                <a16:creationId xmlns:a16="http://schemas.microsoft.com/office/drawing/2014/main" id="{8FC761C1-A068-2C4A-AAB9-B535EA92E654}"/>
              </a:ext>
            </a:extLst>
          </p:cNvPr>
          <p:cNvCxnSpPr>
            <a:cxnSpLocks/>
          </p:cNvCxnSpPr>
          <p:nvPr/>
        </p:nvCxnSpPr>
        <p:spPr bwMode="auto">
          <a:xfrm flipV="1">
            <a:off x="9148763" y="2255047"/>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cxnSp>
        <p:nvCxnSpPr>
          <p:cNvPr id="21515" name="Straight Connector 11">
            <a:extLst>
              <a:ext uri="{FF2B5EF4-FFF2-40B4-BE49-F238E27FC236}">
                <a16:creationId xmlns:a16="http://schemas.microsoft.com/office/drawing/2014/main" id="{ED512456-A1AC-4242-ADD7-0861E807E966}"/>
              </a:ext>
            </a:extLst>
          </p:cNvPr>
          <p:cNvCxnSpPr>
            <a:cxnSpLocks/>
          </p:cNvCxnSpPr>
          <p:nvPr/>
        </p:nvCxnSpPr>
        <p:spPr bwMode="auto">
          <a:xfrm flipV="1">
            <a:off x="10250488" y="2255047"/>
            <a:ext cx="0" cy="4003675"/>
          </a:xfrm>
          <a:prstGeom prst="line">
            <a:avLst/>
          </a:prstGeom>
          <a:noFill/>
          <a:ln w="19050" algn="ctr">
            <a:solidFill>
              <a:srgbClr val="98A2AE"/>
            </a:solidFill>
            <a:round/>
            <a:headEnd/>
            <a:tailEnd/>
          </a:ln>
          <a:extLst>
            <a:ext uri="{909E8E84-426E-40DD-AFC4-6F175D3DCCD1}">
              <a14:hiddenFill xmlns:a14="http://schemas.microsoft.com/office/drawing/2010/main">
                <a:noFill/>
              </a14:hiddenFill>
            </a:ext>
          </a:extLst>
        </p:spPr>
      </p:cxnSp>
      <p:cxnSp>
        <p:nvCxnSpPr>
          <p:cNvPr id="21516" name="Straight Connector 12">
            <a:extLst>
              <a:ext uri="{FF2B5EF4-FFF2-40B4-BE49-F238E27FC236}">
                <a16:creationId xmlns:a16="http://schemas.microsoft.com/office/drawing/2014/main" id="{3A0CEBB9-1C21-6B42-A54A-D7B1BC2FB6AF}"/>
              </a:ext>
            </a:extLst>
          </p:cNvPr>
          <p:cNvCxnSpPr>
            <a:cxnSpLocks/>
          </p:cNvCxnSpPr>
          <p:nvPr/>
        </p:nvCxnSpPr>
        <p:spPr bwMode="auto">
          <a:xfrm flipV="1">
            <a:off x="11355388" y="2255047"/>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sp>
        <p:nvSpPr>
          <p:cNvPr id="68" name="Rectangle 67">
            <a:extLst>
              <a:ext uri="{FF2B5EF4-FFF2-40B4-BE49-F238E27FC236}">
                <a16:creationId xmlns:a16="http://schemas.microsoft.com/office/drawing/2014/main" id="{2CE9EBD0-B7FF-4849-9E25-DD5599BCA606}"/>
              </a:ext>
            </a:extLst>
          </p:cNvPr>
          <p:cNvSpPr/>
          <p:nvPr/>
        </p:nvSpPr>
        <p:spPr>
          <a:xfrm>
            <a:off x="2544763" y="2297909"/>
            <a:ext cx="1044575" cy="608013"/>
          </a:xfrm>
          <a:prstGeom prst="rect">
            <a:avLst/>
          </a:prstGeom>
          <a:solidFill>
            <a:srgbClr val="98A2AE"/>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Q2</a:t>
            </a:r>
          </a:p>
        </p:txBody>
      </p:sp>
      <p:sp>
        <p:nvSpPr>
          <p:cNvPr id="69" name="Rectangle 68">
            <a:extLst>
              <a:ext uri="{FF2B5EF4-FFF2-40B4-BE49-F238E27FC236}">
                <a16:creationId xmlns:a16="http://schemas.microsoft.com/office/drawing/2014/main" id="{F35D28EA-AE44-4F85-8DBB-8497C4B5E3CE}"/>
              </a:ext>
            </a:extLst>
          </p:cNvPr>
          <p:cNvSpPr/>
          <p:nvPr/>
        </p:nvSpPr>
        <p:spPr>
          <a:xfrm>
            <a:off x="3649663" y="2297909"/>
            <a:ext cx="1044575" cy="608013"/>
          </a:xfrm>
          <a:prstGeom prst="rect">
            <a:avLst/>
          </a:prstGeom>
          <a:solidFill>
            <a:srgbClr val="98A2AE"/>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Q3</a:t>
            </a:r>
          </a:p>
        </p:txBody>
      </p:sp>
      <p:sp>
        <p:nvSpPr>
          <p:cNvPr id="70" name="Rectangle 69">
            <a:extLst>
              <a:ext uri="{FF2B5EF4-FFF2-40B4-BE49-F238E27FC236}">
                <a16:creationId xmlns:a16="http://schemas.microsoft.com/office/drawing/2014/main" id="{5A405768-736A-4B45-A213-43A499AF5A65}"/>
              </a:ext>
            </a:extLst>
          </p:cNvPr>
          <p:cNvSpPr/>
          <p:nvPr/>
        </p:nvSpPr>
        <p:spPr>
          <a:xfrm>
            <a:off x="4754563" y="2289972"/>
            <a:ext cx="1047750" cy="606425"/>
          </a:xfrm>
          <a:prstGeom prst="rect">
            <a:avLst/>
          </a:prstGeom>
          <a:solidFill>
            <a:srgbClr val="98A2AE"/>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Q4</a:t>
            </a:r>
          </a:p>
        </p:txBody>
      </p:sp>
      <p:sp>
        <p:nvSpPr>
          <p:cNvPr id="71" name="Rectangle 70">
            <a:extLst>
              <a:ext uri="{FF2B5EF4-FFF2-40B4-BE49-F238E27FC236}">
                <a16:creationId xmlns:a16="http://schemas.microsoft.com/office/drawing/2014/main" id="{06186567-82FF-4834-8195-2092453C4CFB}"/>
              </a:ext>
            </a:extLst>
          </p:cNvPr>
          <p:cNvSpPr/>
          <p:nvPr/>
        </p:nvSpPr>
        <p:spPr>
          <a:xfrm>
            <a:off x="5861050" y="1624809"/>
            <a:ext cx="4364038" cy="608013"/>
          </a:xfrm>
          <a:prstGeom prst="rect">
            <a:avLst/>
          </a:prstGeom>
          <a:solidFill>
            <a:srgbClr val="124191"/>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2019</a:t>
            </a:r>
          </a:p>
        </p:txBody>
      </p:sp>
      <p:sp>
        <p:nvSpPr>
          <p:cNvPr id="72" name="Rectangle 71">
            <a:extLst>
              <a:ext uri="{FF2B5EF4-FFF2-40B4-BE49-F238E27FC236}">
                <a16:creationId xmlns:a16="http://schemas.microsoft.com/office/drawing/2014/main" id="{94518856-9985-4ADB-82C7-B0CAEB345B2F}"/>
              </a:ext>
            </a:extLst>
          </p:cNvPr>
          <p:cNvSpPr/>
          <p:nvPr/>
        </p:nvSpPr>
        <p:spPr>
          <a:xfrm>
            <a:off x="6967538" y="2297909"/>
            <a:ext cx="1046162" cy="608013"/>
          </a:xfrm>
          <a:prstGeom prst="rect">
            <a:avLst/>
          </a:prstGeom>
          <a:solidFill>
            <a:srgbClr val="4D5766"/>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Q2</a:t>
            </a:r>
          </a:p>
        </p:txBody>
      </p:sp>
      <p:sp>
        <p:nvSpPr>
          <p:cNvPr id="73" name="Rectangle 72">
            <a:extLst>
              <a:ext uri="{FF2B5EF4-FFF2-40B4-BE49-F238E27FC236}">
                <a16:creationId xmlns:a16="http://schemas.microsoft.com/office/drawing/2014/main" id="{A67DF021-2824-4B1F-A6FD-AA0C2FB4FA4C}"/>
              </a:ext>
            </a:extLst>
          </p:cNvPr>
          <p:cNvSpPr/>
          <p:nvPr/>
        </p:nvSpPr>
        <p:spPr>
          <a:xfrm>
            <a:off x="8072438" y="2297909"/>
            <a:ext cx="1046162" cy="608013"/>
          </a:xfrm>
          <a:prstGeom prst="rect">
            <a:avLst/>
          </a:prstGeom>
          <a:solidFill>
            <a:srgbClr val="4D5766"/>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Q3</a:t>
            </a:r>
          </a:p>
        </p:txBody>
      </p:sp>
      <p:sp>
        <p:nvSpPr>
          <p:cNvPr id="74" name="Rectangle 73">
            <a:extLst>
              <a:ext uri="{FF2B5EF4-FFF2-40B4-BE49-F238E27FC236}">
                <a16:creationId xmlns:a16="http://schemas.microsoft.com/office/drawing/2014/main" id="{079E67CF-49D6-4F8D-B51A-1590172B3F6F}"/>
              </a:ext>
            </a:extLst>
          </p:cNvPr>
          <p:cNvSpPr/>
          <p:nvPr/>
        </p:nvSpPr>
        <p:spPr>
          <a:xfrm>
            <a:off x="9180513" y="2289972"/>
            <a:ext cx="1044575" cy="606425"/>
          </a:xfrm>
          <a:prstGeom prst="rect">
            <a:avLst/>
          </a:prstGeom>
          <a:solidFill>
            <a:srgbClr val="4D5766"/>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Q4</a:t>
            </a:r>
          </a:p>
        </p:txBody>
      </p:sp>
      <p:sp>
        <p:nvSpPr>
          <p:cNvPr id="75" name="Rectangle 74">
            <a:extLst>
              <a:ext uri="{FF2B5EF4-FFF2-40B4-BE49-F238E27FC236}">
                <a16:creationId xmlns:a16="http://schemas.microsoft.com/office/drawing/2014/main" id="{B4291660-A41C-4AD6-9F3F-7B95960A11F7}"/>
              </a:ext>
            </a:extLst>
          </p:cNvPr>
          <p:cNvSpPr/>
          <p:nvPr/>
        </p:nvSpPr>
        <p:spPr>
          <a:xfrm>
            <a:off x="5861050" y="2297909"/>
            <a:ext cx="1046163" cy="608013"/>
          </a:xfrm>
          <a:prstGeom prst="rect">
            <a:avLst/>
          </a:prstGeom>
          <a:solidFill>
            <a:srgbClr val="4D5766"/>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Q1</a:t>
            </a:r>
          </a:p>
        </p:txBody>
      </p:sp>
      <p:sp>
        <p:nvSpPr>
          <p:cNvPr id="76" name="Rectangle 75">
            <a:extLst>
              <a:ext uri="{FF2B5EF4-FFF2-40B4-BE49-F238E27FC236}">
                <a16:creationId xmlns:a16="http://schemas.microsoft.com/office/drawing/2014/main" id="{27582A52-0F77-4B79-A1F7-8CDA554B8592}"/>
              </a:ext>
            </a:extLst>
          </p:cNvPr>
          <p:cNvSpPr/>
          <p:nvPr/>
        </p:nvSpPr>
        <p:spPr>
          <a:xfrm>
            <a:off x="10285413" y="1616872"/>
            <a:ext cx="1069975" cy="604837"/>
          </a:xfrm>
          <a:prstGeom prst="rect">
            <a:avLst/>
          </a:prstGeom>
          <a:solidFill>
            <a:srgbClr val="124191"/>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2020</a:t>
            </a:r>
          </a:p>
        </p:txBody>
      </p:sp>
      <p:sp>
        <p:nvSpPr>
          <p:cNvPr id="77" name="Rectangle 76">
            <a:extLst>
              <a:ext uri="{FF2B5EF4-FFF2-40B4-BE49-F238E27FC236}">
                <a16:creationId xmlns:a16="http://schemas.microsoft.com/office/drawing/2014/main" id="{6EA18374-7D7C-42D1-85B3-3ACCDC726AF3}"/>
              </a:ext>
            </a:extLst>
          </p:cNvPr>
          <p:cNvSpPr/>
          <p:nvPr/>
        </p:nvSpPr>
        <p:spPr>
          <a:xfrm>
            <a:off x="10285413" y="2297909"/>
            <a:ext cx="1044575" cy="608013"/>
          </a:xfrm>
          <a:prstGeom prst="rect">
            <a:avLst/>
          </a:prstGeom>
          <a:solidFill>
            <a:srgbClr val="4D5766">
              <a:lumMod val="75000"/>
            </a:srgbClr>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Q1</a:t>
            </a:r>
          </a:p>
        </p:txBody>
      </p:sp>
      <p:sp>
        <p:nvSpPr>
          <p:cNvPr id="78" name="Rectangle: Rounded Corners 77">
            <a:extLst>
              <a:ext uri="{FF2B5EF4-FFF2-40B4-BE49-F238E27FC236}">
                <a16:creationId xmlns:a16="http://schemas.microsoft.com/office/drawing/2014/main" id="{3555AE6E-EB0A-429E-8F8E-4508894B14CB}"/>
              </a:ext>
            </a:extLst>
          </p:cNvPr>
          <p:cNvSpPr/>
          <p:nvPr/>
        </p:nvSpPr>
        <p:spPr>
          <a:xfrm>
            <a:off x="3611563" y="4822031"/>
            <a:ext cx="6578600" cy="365125"/>
          </a:xfrm>
          <a:prstGeom prst="roundRect">
            <a:avLst/>
          </a:prstGeom>
          <a:solidFill>
            <a:srgbClr val="FF3154">
              <a:lumMod val="75000"/>
            </a:srgbClr>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Rel-16 Study and Normative phase </a:t>
            </a:r>
            <a:br>
              <a:rPr lang="en-US" sz="1200" b="1" kern="0" dirty="0">
                <a:solidFill>
                  <a:srgbClr val="FFFFFF"/>
                </a:solidFill>
                <a:latin typeface="Nokia Pure Text Light" panose="020B0403020202020204" pitchFamily="34" charset="0"/>
                <a:ea typeface="Nokia Pure Text Light" panose="020B0403020202020204" pitchFamily="34" charset="0"/>
              </a:rPr>
            </a:br>
            <a:endParaRPr lang="en-US" sz="1200" b="1" kern="0" dirty="0">
              <a:solidFill>
                <a:srgbClr val="FFFFFF"/>
              </a:solidFill>
              <a:latin typeface="Nokia Pure Text Light" panose="020B0403020202020204" pitchFamily="34" charset="0"/>
              <a:ea typeface="Nokia Pure Text Light" panose="020B0403020202020204" pitchFamily="34" charset="0"/>
            </a:endParaRPr>
          </a:p>
        </p:txBody>
      </p:sp>
      <p:sp>
        <p:nvSpPr>
          <p:cNvPr id="79" name="Rectangle: Rounded Corners 78">
            <a:extLst>
              <a:ext uri="{FF2B5EF4-FFF2-40B4-BE49-F238E27FC236}">
                <a16:creationId xmlns:a16="http://schemas.microsoft.com/office/drawing/2014/main" id="{CD916A87-8B03-47C1-92F8-CEA3090167BA}"/>
              </a:ext>
            </a:extLst>
          </p:cNvPr>
          <p:cNvSpPr/>
          <p:nvPr/>
        </p:nvSpPr>
        <p:spPr>
          <a:xfrm>
            <a:off x="9739313" y="5272089"/>
            <a:ext cx="1038225" cy="574675"/>
          </a:xfrm>
          <a:prstGeom prst="roundRect">
            <a:avLst/>
          </a:prstGeom>
          <a:solidFill>
            <a:srgbClr val="FF3154">
              <a:lumMod val="75000"/>
            </a:srgbClr>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Rel-16 </a:t>
            </a:r>
            <a:br>
              <a:rPr lang="en-US" sz="1200" b="1" kern="0" dirty="0">
                <a:solidFill>
                  <a:srgbClr val="FFFFFF"/>
                </a:solidFill>
                <a:latin typeface="Nokia Pure Text Light" panose="020B0403020202020204" pitchFamily="34" charset="0"/>
                <a:ea typeface="Nokia Pure Text Light" panose="020B0403020202020204" pitchFamily="34" charset="0"/>
              </a:rPr>
            </a:br>
            <a:r>
              <a:rPr lang="en-US" sz="1200" b="1" kern="0" dirty="0">
                <a:solidFill>
                  <a:srgbClr val="FFFFFF"/>
                </a:solidFill>
                <a:latin typeface="Nokia Pure Text Light" panose="020B0403020202020204" pitchFamily="34" charset="0"/>
                <a:ea typeface="Nokia Pure Text Light" panose="020B0403020202020204" pitchFamily="34" charset="0"/>
              </a:rPr>
              <a:t>freeze</a:t>
            </a:r>
          </a:p>
        </p:txBody>
      </p:sp>
      <p:sp>
        <p:nvSpPr>
          <p:cNvPr id="80" name="Rectangle: Rounded Corners 79">
            <a:extLst>
              <a:ext uri="{FF2B5EF4-FFF2-40B4-BE49-F238E27FC236}">
                <a16:creationId xmlns:a16="http://schemas.microsoft.com/office/drawing/2014/main" id="{B60BD05D-506A-4D5B-A997-210C389C6B35}"/>
              </a:ext>
            </a:extLst>
          </p:cNvPr>
          <p:cNvSpPr/>
          <p:nvPr/>
        </p:nvSpPr>
        <p:spPr>
          <a:xfrm>
            <a:off x="10782300" y="5837239"/>
            <a:ext cx="1135063" cy="550863"/>
          </a:xfrm>
          <a:prstGeom prst="roundRect">
            <a:avLst/>
          </a:prstGeom>
          <a:solidFill>
            <a:srgbClr val="FF3154">
              <a:lumMod val="75000"/>
            </a:srgbClr>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Rel-16 </a:t>
            </a:r>
            <a:br>
              <a:rPr lang="en-US" sz="1200" b="1" kern="0" dirty="0">
                <a:solidFill>
                  <a:srgbClr val="FFFFFF"/>
                </a:solidFill>
                <a:latin typeface="Nokia Pure Text Light" panose="020B0403020202020204" pitchFamily="34" charset="0"/>
                <a:ea typeface="Nokia Pure Text Light" panose="020B0403020202020204" pitchFamily="34" charset="0"/>
              </a:rPr>
            </a:br>
            <a:r>
              <a:rPr lang="en-US" sz="1200" b="1" kern="0" dirty="0">
                <a:solidFill>
                  <a:srgbClr val="FFFFFF"/>
                </a:solidFill>
                <a:latin typeface="Nokia Pure Text Light" panose="020B0403020202020204" pitchFamily="34" charset="0"/>
                <a:ea typeface="Nokia Pure Text Light" panose="020B0403020202020204" pitchFamily="34" charset="0"/>
              </a:rPr>
              <a:t>ASN.1</a:t>
            </a:r>
          </a:p>
        </p:txBody>
      </p:sp>
      <p:sp>
        <p:nvSpPr>
          <p:cNvPr id="81" name="Rectangle: Rounded Corners 80">
            <a:extLst>
              <a:ext uri="{FF2B5EF4-FFF2-40B4-BE49-F238E27FC236}">
                <a16:creationId xmlns:a16="http://schemas.microsoft.com/office/drawing/2014/main" id="{73C1132E-34D1-4AB2-B5FD-6FAC9D00A734}"/>
              </a:ext>
            </a:extLst>
          </p:cNvPr>
          <p:cNvSpPr/>
          <p:nvPr/>
        </p:nvSpPr>
        <p:spPr>
          <a:xfrm>
            <a:off x="3098800" y="3631409"/>
            <a:ext cx="979488" cy="692150"/>
          </a:xfrm>
          <a:prstGeom prst="roundRect">
            <a:avLst/>
          </a:prstGeom>
          <a:solidFill>
            <a:srgbClr val="008000"/>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Rel-15 </a:t>
            </a:r>
            <a:br>
              <a:rPr lang="en-US" sz="1200" b="1" kern="0" dirty="0">
                <a:solidFill>
                  <a:srgbClr val="FFFFFF"/>
                </a:solidFill>
                <a:latin typeface="Nokia Pure Text Light" panose="020B0403020202020204" pitchFamily="34" charset="0"/>
                <a:ea typeface="Nokia Pure Text Light" panose="020B0403020202020204" pitchFamily="34" charset="0"/>
              </a:rPr>
            </a:br>
            <a:r>
              <a:rPr lang="en-US" sz="1200" b="1" kern="0" dirty="0">
                <a:solidFill>
                  <a:srgbClr val="FFFFFF"/>
                </a:solidFill>
                <a:latin typeface="Nokia Pure Text Light" panose="020B0403020202020204" pitchFamily="34" charset="0"/>
                <a:ea typeface="Nokia Pure Text Light" panose="020B0403020202020204" pitchFamily="34" charset="0"/>
              </a:rPr>
              <a:t>freeze (</a:t>
            </a:r>
            <a:r>
              <a:rPr lang="en-US" sz="1200" b="1" kern="0" dirty="0" err="1">
                <a:solidFill>
                  <a:srgbClr val="FFFFFF"/>
                </a:solidFill>
                <a:latin typeface="Nokia Pure Text Light" panose="020B0403020202020204" pitchFamily="34" charset="0"/>
                <a:ea typeface="Nokia Pure Text Light" panose="020B0403020202020204" pitchFamily="34" charset="0"/>
              </a:rPr>
              <a:t>incl</a:t>
            </a:r>
            <a:r>
              <a:rPr lang="en-US" sz="1200" b="1" kern="0" dirty="0">
                <a:solidFill>
                  <a:srgbClr val="FFFFFF"/>
                </a:solidFill>
                <a:latin typeface="Nokia Pure Text Light" panose="020B0403020202020204" pitchFamily="34" charset="0"/>
                <a:ea typeface="Nokia Pure Text Light" panose="020B0403020202020204" pitchFamily="34" charset="0"/>
              </a:rPr>
              <a:t> 5G SA)</a:t>
            </a:r>
          </a:p>
        </p:txBody>
      </p:sp>
      <p:sp>
        <p:nvSpPr>
          <p:cNvPr id="82" name="Rectangle: Rounded Corners 81">
            <a:extLst>
              <a:ext uri="{FF2B5EF4-FFF2-40B4-BE49-F238E27FC236}">
                <a16:creationId xmlns:a16="http://schemas.microsoft.com/office/drawing/2014/main" id="{9094B508-491D-4529-B5EB-BCD8745C75AE}"/>
              </a:ext>
            </a:extLst>
          </p:cNvPr>
          <p:cNvSpPr/>
          <p:nvPr/>
        </p:nvSpPr>
        <p:spPr>
          <a:xfrm>
            <a:off x="5287963" y="4063209"/>
            <a:ext cx="1087437" cy="566738"/>
          </a:xfrm>
          <a:prstGeom prst="roundRect">
            <a:avLst/>
          </a:prstGeom>
          <a:solidFill>
            <a:srgbClr val="164F0D"/>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Rel-15 late drop freeze </a:t>
            </a:r>
            <a:br>
              <a:rPr lang="en-US" sz="1200" b="1" kern="0" dirty="0">
                <a:solidFill>
                  <a:srgbClr val="FFFFFF"/>
                </a:solidFill>
                <a:latin typeface="Nokia Pure Text Light" panose="020B0403020202020204" pitchFamily="34" charset="0"/>
                <a:ea typeface="Nokia Pure Text Light" panose="020B0403020202020204" pitchFamily="34" charset="0"/>
              </a:rPr>
            </a:br>
            <a:endParaRPr lang="en-US" sz="1200" b="1" kern="0" dirty="0">
              <a:solidFill>
                <a:srgbClr val="FFFFFF"/>
              </a:solidFill>
              <a:latin typeface="Nokia Pure Text Light" panose="020B0403020202020204" pitchFamily="34" charset="0"/>
              <a:ea typeface="Nokia Pure Text Light" panose="020B0403020202020204" pitchFamily="34" charset="0"/>
            </a:endParaRPr>
          </a:p>
        </p:txBody>
      </p:sp>
      <p:sp>
        <p:nvSpPr>
          <p:cNvPr id="83" name="Rectangle 82">
            <a:extLst>
              <a:ext uri="{FF2B5EF4-FFF2-40B4-BE49-F238E27FC236}">
                <a16:creationId xmlns:a16="http://schemas.microsoft.com/office/drawing/2014/main" id="{DAF1B812-FA04-4010-A5BA-3BD00C631A66}"/>
              </a:ext>
            </a:extLst>
          </p:cNvPr>
          <p:cNvSpPr/>
          <p:nvPr/>
        </p:nvSpPr>
        <p:spPr>
          <a:xfrm>
            <a:off x="1465263" y="1610522"/>
            <a:ext cx="4364037" cy="606425"/>
          </a:xfrm>
          <a:prstGeom prst="rect">
            <a:avLst/>
          </a:prstGeom>
          <a:solidFill>
            <a:srgbClr val="124191"/>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2018</a:t>
            </a:r>
          </a:p>
        </p:txBody>
      </p:sp>
      <p:sp>
        <p:nvSpPr>
          <p:cNvPr id="84" name="Rectangle 83">
            <a:extLst>
              <a:ext uri="{FF2B5EF4-FFF2-40B4-BE49-F238E27FC236}">
                <a16:creationId xmlns:a16="http://schemas.microsoft.com/office/drawing/2014/main" id="{C23F4168-B012-47B1-89DB-0CABE663F4B1}"/>
              </a:ext>
            </a:extLst>
          </p:cNvPr>
          <p:cNvSpPr/>
          <p:nvPr/>
        </p:nvSpPr>
        <p:spPr>
          <a:xfrm>
            <a:off x="1471613" y="2297909"/>
            <a:ext cx="1044575" cy="608013"/>
          </a:xfrm>
          <a:prstGeom prst="rect">
            <a:avLst/>
          </a:prstGeom>
          <a:solidFill>
            <a:srgbClr val="98A2AE"/>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Q1</a:t>
            </a:r>
          </a:p>
        </p:txBody>
      </p:sp>
      <p:cxnSp>
        <p:nvCxnSpPr>
          <p:cNvPr id="21534" name="Straight Connector 12">
            <a:extLst>
              <a:ext uri="{FF2B5EF4-FFF2-40B4-BE49-F238E27FC236}">
                <a16:creationId xmlns:a16="http://schemas.microsoft.com/office/drawing/2014/main" id="{41E8716F-5BAA-0A40-BC2C-BA3132BA59E8}"/>
              </a:ext>
            </a:extLst>
          </p:cNvPr>
          <p:cNvCxnSpPr>
            <a:cxnSpLocks/>
          </p:cNvCxnSpPr>
          <p:nvPr/>
        </p:nvCxnSpPr>
        <p:spPr bwMode="auto">
          <a:xfrm flipV="1">
            <a:off x="1436688" y="2245522"/>
            <a:ext cx="0" cy="4003675"/>
          </a:xfrm>
          <a:prstGeom prst="line">
            <a:avLst/>
          </a:prstGeom>
          <a:noFill/>
          <a:ln w="3175" algn="ctr">
            <a:solidFill>
              <a:srgbClr val="98A2AE"/>
            </a:solidFill>
            <a:round/>
            <a:headEnd/>
            <a:tailEnd/>
          </a:ln>
          <a:extLst>
            <a:ext uri="{909E8E84-426E-40DD-AFC4-6F175D3DCCD1}">
              <a14:hiddenFill xmlns:a14="http://schemas.microsoft.com/office/drawing/2010/main">
                <a:noFill/>
              </a14:hiddenFill>
            </a:ext>
          </a:extLst>
        </p:spPr>
      </p:cxnSp>
      <p:sp>
        <p:nvSpPr>
          <p:cNvPr id="86" name="Rectangle 85">
            <a:extLst>
              <a:ext uri="{FF2B5EF4-FFF2-40B4-BE49-F238E27FC236}">
                <a16:creationId xmlns:a16="http://schemas.microsoft.com/office/drawing/2014/main" id="{BF9594DC-B70F-4540-A532-F04F67753C38}"/>
              </a:ext>
            </a:extLst>
          </p:cNvPr>
          <p:cNvSpPr/>
          <p:nvPr/>
        </p:nvSpPr>
        <p:spPr>
          <a:xfrm>
            <a:off x="368300" y="1605759"/>
            <a:ext cx="1071563" cy="608013"/>
          </a:xfrm>
          <a:prstGeom prst="rect">
            <a:avLst/>
          </a:prstGeom>
          <a:solidFill>
            <a:srgbClr val="124191"/>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2017</a:t>
            </a:r>
          </a:p>
        </p:txBody>
      </p:sp>
      <p:sp>
        <p:nvSpPr>
          <p:cNvPr id="87" name="Rectangle 86">
            <a:extLst>
              <a:ext uri="{FF2B5EF4-FFF2-40B4-BE49-F238E27FC236}">
                <a16:creationId xmlns:a16="http://schemas.microsoft.com/office/drawing/2014/main" id="{C2903379-EF9A-45E5-A1E1-727BAFEDE6DF}"/>
              </a:ext>
            </a:extLst>
          </p:cNvPr>
          <p:cNvSpPr/>
          <p:nvPr/>
        </p:nvSpPr>
        <p:spPr>
          <a:xfrm>
            <a:off x="368300" y="2289972"/>
            <a:ext cx="1046163" cy="606425"/>
          </a:xfrm>
          <a:prstGeom prst="rect">
            <a:avLst/>
          </a:prstGeom>
          <a:solidFill>
            <a:srgbClr val="4D5766">
              <a:lumMod val="75000"/>
            </a:srgbClr>
          </a:solidFill>
          <a:ln>
            <a:noFill/>
          </a:ln>
          <a:effectLst/>
        </p:spPr>
        <p:txBody>
          <a:bodyPr lIns="72000" tIns="72000" rIns="72000" bIns="72000" anchor="ctr"/>
          <a:lstStyle/>
          <a:p>
            <a:pPr algn="ctr" defTabSz="914354">
              <a:defRPr/>
            </a:pPr>
            <a:r>
              <a:rPr lang="en-GB" sz="1200" kern="0" dirty="0">
                <a:solidFill>
                  <a:srgbClr val="FFFFFF"/>
                </a:solidFill>
                <a:latin typeface="Nokia Pure Text Light" panose="020B0403020202020204" pitchFamily="34" charset="0"/>
                <a:ea typeface="Nokia Pure Text Light" panose="020B0403020202020204" pitchFamily="34" charset="0"/>
              </a:rPr>
              <a:t>Q4</a:t>
            </a:r>
          </a:p>
        </p:txBody>
      </p:sp>
      <p:sp>
        <p:nvSpPr>
          <p:cNvPr id="88" name="Rectangle: Rounded Corners 87">
            <a:extLst>
              <a:ext uri="{FF2B5EF4-FFF2-40B4-BE49-F238E27FC236}">
                <a16:creationId xmlns:a16="http://schemas.microsoft.com/office/drawing/2014/main" id="{23DF4FCC-5422-4347-95EE-940CB97704AA}"/>
              </a:ext>
            </a:extLst>
          </p:cNvPr>
          <p:cNvSpPr/>
          <p:nvPr/>
        </p:nvSpPr>
        <p:spPr>
          <a:xfrm>
            <a:off x="906463" y="3143251"/>
            <a:ext cx="1042987" cy="692150"/>
          </a:xfrm>
          <a:prstGeom prst="roundRect">
            <a:avLst/>
          </a:prstGeom>
          <a:solidFill>
            <a:srgbClr val="4BDD33">
              <a:lumMod val="75000"/>
            </a:srgbClr>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 Rel-15 NSA (option-3)</a:t>
            </a:r>
            <a:br>
              <a:rPr lang="en-US" sz="1200" b="1" kern="0" dirty="0">
                <a:solidFill>
                  <a:srgbClr val="FFFFFF"/>
                </a:solidFill>
                <a:latin typeface="Nokia Pure Text Light" panose="020B0403020202020204" pitchFamily="34" charset="0"/>
                <a:ea typeface="Nokia Pure Text Light" panose="020B0403020202020204" pitchFamily="34" charset="0"/>
              </a:rPr>
            </a:br>
            <a:r>
              <a:rPr lang="en-US" sz="1200" b="1" kern="0" dirty="0">
                <a:solidFill>
                  <a:srgbClr val="FFFFFF"/>
                </a:solidFill>
                <a:latin typeface="Nokia Pure Text Light" panose="020B0403020202020204" pitchFamily="34" charset="0"/>
                <a:ea typeface="Nokia Pure Text Light" panose="020B0403020202020204" pitchFamily="34" charset="0"/>
              </a:rPr>
              <a:t>freeze</a:t>
            </a:r>
          </a:p>
        </p:txBody>
      </p:sp>
      <p:sp>
        <p:nvSpPr>
          <p:cNvPr id="89" name="Rectangle: Rounded Corners 88">
            <a:extLst>
              <a:ext uri="{FF2B5EF4-FFF2-40B4-BE49-F238E27FC236}">
                <a16:creationId xmlns:a16="http://schemas.microsoft.com/office/drawing/2014/main" id="{758658A2-0F35-4F83-82EA-11E9EDA9BD0A}"/>
              </a:ext>
            </a:extLst>
          </p:cNvPr>
          <p:cNvSpPr/>
          <p:nvPr/>
        </p:nvSpPr>
        <p:spPr>
          <a:xfrm>
            <a:off x="1985963" y="3143251"/>
            <a:ext cx="1087437" cy="692150"/>
          </a:xfrm>
          <a:prstGeom prst="roundRect">
            <a:avLst/>
          </a:prstGeom>
          <a:solidFill>
            <a:srgbClr val="4BDD33">
              <a:lumMod val="75000"/>
            </a:srgbClr>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 Rel-15 NSA (option-3)</a:t>
            </a:r>
            <a:br>
              <a:rPr lang="en-US" sz="1200" b="1" kern="0" dirty="0">
                <a:solidFill>
                  <a:srgbClr val="FFFFFF"/>
                </a:solidFill>
                <a:latin typeface="Nokia Pure Text Light" panose="020B0403020202020204" pitchFamily="34" charset="0"/>
                <a:ea typeface="Nokia Pure Text Light" panose="020B0403020202020204" pitchFamily="34" charset="0"/>
              </a:rPr>
            </a:br>
            <a:r>
              <a:rPr lang="en-US" sz="1200" b="1" kern="0" dirty="0">
                <a:solidFill>
                  <a:srgbClr val="FFFFFF"/>
                </a:solidFill>
                <a:latin typeface="Nokia Pure Text Light" panose="020B0403020202020204" pitchFamily="34" charset="0"/>
                <a:ea typeface="Nokia Pure Text Light" panose="020B0403020202020204" pitchFamily="34" charset="0"/>
              </a:rPr>
              <a:t>ASN.1</a:t>
            </a:r>
          </a:p>
        </p:txBody>
      </p:sp>
      <p:sp>
        <p:nvSpPr>
          <p:cNvPr id="90" name="Rectangle: Rounded Corners 89">
            <a:extLst>
              <a:ext uri="{FF2B5EF4-FFF2-40B4-BE49-F238E27FC236}">
                <a16:creationId xmlns:a16="http://schemas.microsoft.com/office/drawing/2014/main" id="{22E59772-0EE6-47E5-8CDC-DF98CDABA542}"/>
              </a:ext>
            </a:extLst>
          </p:cNvPr>
          <p:cNvSpPr/>
          <p:nvPr/>
        </p:nvSpPr>
        <p:spPr>
          <a:xfrm>
            <a:off x="4186238" y="3631409"/>
            <a:ext cx="1003300" cy="692150"/>
          </a:xfrm>
          <a:prstGeom prst="roundRect">
            <a:avLst/>
          </a:prstGeom>
          <a:solidFill>
            <a:srgbClr val="008000"/>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Rel-15</a:t>
            </a:r>
            <a:br>
              <a:rPr lang="en-US" sz="1200" b="1" kern="0" dirty="0">
                <a:solidFill>
                  <a:srgbClr val="FFFFFF"/>
                </a:solidFill>
                <a:latin typeface="Nokia Pure Text Light" panose="020B0403020202020204" pitchFamily="34" charset="0"/>
                <a:ea typeface="Nokia Pure Text Light" panose="020B0403020202020204" pitchFamily="34" charset="0"/>
              </a:rPr>
            </a:br>
            <a:r>
              <a:rPr lang="en-US" sz="1200" b="1" kern="0" dirty="0">
                <a:solidFill>
                  <a:srgbClr val="FFFFFF"/>
                </a:solidFill>
                <a:latin typeface="Nokia Pure Text Light" panose="020B0403020202020204" pitchFamily="34" charset="0"/>
                <a:ea typeface="Nokia Pure Text Light" panose="020B0403020202020204" pitchFamily="34" charset="0"/>
              </a:rPr>
              <a:t>ASN.1 (</a:t>
            </a:r>
            <a:r>
              <a:rPr lang="en-US" sz="1200" b="1" kern="0" dirty="0" err="1">
                <a:solidFill>
                  <a:srgbClr val="FFFFFF"/>
                </a:solidFill>
                <a:latin typeface="Nokia Pure Text Light" panose="020B0403020202020204" pitchFamily="34" charset="0"/>
                <a:ea typeface="Nokia Pure Text Light" panose="020B0403020202020204" pitchFamily="34" charset="0"/>
              </a:rPr>
              <a:t>incl</a:t>
            </a:r>
            <a:r>
              <a:rPr lang="en-US" sz="1200" b="1" kern="0" dirty="0">
                <a:solidFill>
                  <a:srgbClr val="FFFFFF"/>
                </a:solidFill>
                <a:latin typeface="Nokia Pure Text Light" panose="020B0403020202020204" pitchFamily="34" charset="0"/>
                <a:ea typeface="Nokia Pure Text Light" panose="020B0403020202020204" pitchFamily="34" charset="0"/>
              </a:rPr>
              <a:t> 5G SA)</a:t>
            </a:r>
          </a:p>
        </p:txBody>
      </p:sp>
      <p:sp>
        <p:nvSpPr>
          <p:cNvPr id="91" name="Rectangle: Rounded Corners 90">
            <a:extLst>
              <a:ext uri="{FF2B5EF4-FFF2-40B4-BE49-F238E27FC236}">
                <a16:creationId xmlns:a16="http://schemas.microsoft.com/office/drawing/2014/main" id="{A9800DC0-CE3C-480D-AD3C-40BD0BAFC6A1}"/>
              </a:ext>
            </a:extLst>
          </p:cNvPr>
          <p:cNvSpPr/>
          <p:nvPr/>
        </p:nvSpPr>
        <p:spPr>
          <a:xfrm>
            <a:off x="6472238" y="4063209"/>
            <a:ext cx="1089025" cy="566738"/>
          </a:xfrm>
          <a:prstGeom prst="roundRect">
            <a:avLst/>
          </a:prstGeom>
          <a:solidFill>
            <a:srgbClr val="164F0D"/>
          </a:solidFill>
          <a:ln w="3175" cap="flat" cmpd="sng" algn="ctr">
            <a:noFill/>
            <a:prstDash val="solid"/>
          </a:ln>
          <a:effectLst/>
        </p:spPr>
        <p:txBody>
          <a:bodyPr lIns="72000" tIns="72000" rIns="72000" bIns="72000"/>
          <a:lstStyle/>
          <a:p>
            <a:pPr algn="ctr" defTabSz="914354">
              <a:defRPr/>
            </a:pPr>
            <a:r>
              <a:rPr lang="en-US" sz="1200" b="1" kern="0" dirty="0">
                <a:solidFill>
                  <a:srgbClr val="FFFFFF"/>
                </a:solidFill>
                <a:latin typeface="Nokia Pure Text Light" panose="020B0403020202020204" pitchFamily="34" charset="0"/>
                <a:ea typeface="Nokia Pure Text Light" panose="020B0403020202020204" pitchFamily="34" charset="0"/>
              </a:rPr>
              <a:t>Rel-15 late drop ASN.1 </a:t>
            </a:r>
            <a:br>
              <a:rPr lang="en-US" sz="1200" b="1" kern="0" dirty="0">
                <a:solidFill>
                  <a:srgbClr val="FFFFFF"/>
                </a:solidFill>
                <a:latin typeface="Nokia Pure Text Light" panose="020B0403020202020204" pitchFamily="34" charset="0"/>
                <a:ea typeface="Nokia Pure Text Light" panose="020B0403020202020204" pitchFamily="34" charset="0"/>
              </a:rPr>
            </a:br>
            <a:endParaRPr lang="en-US" sz="1200" b="1" kern="0" dirty="0">
              <a:solidFill>
                <a:srgbClr val="FFFFFF"/>
              </a:solidFill>
              <a:latin typeface="Nokia Pure Text Light" panose="020B0403020202020204" pitchFamily="34" charset="0"/>
              <a:ea typeface="Nokia Pure Text Light" panose="020B0403020202020204" pitchFamily="34" charset="0"/>
            </a:endParaRPr>
          </a:p>
        </p:txBody>
      </p:sp>
      <p:sp>
        <p:nvSpPr>
          <p:cNvPr id="21541" name="Rectangle: Rounded Corners 1">
            <a:extLst>
              <a:ext uri="{FF2B5EF4-FFF2-40B4-BE49-F238E27FC236}">
                <a16:creationId xmlns:a16="http://schemas.microsoft.com/office/drawing/2014/main" id="{8817E2D4-D3D5-504E-BAF2-AA977B2F12A1}"/>
              </a:ext>
            </a:extLst>
          </p:cNvPr>
          <p:cNvSpPr>
            <a:spLocks noChangeArrowheads="1"/>
          </p:cNvSpPr>
          <p:nvPr/>
        </p:nvSpPr>
        <p:spPr bwMode="auto">
          <a:xfrm>
            <a:off x="381000" y="3026572"/>
            <a:ext cx="7440613" cy="165735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sz="1000" b="1"/>
          </a:p>
        </p:txBody>
      </p:sp>
      <p:sp>
        <p:nvSpPr>
          <p:cNvPr id="21542" name="TextBox 2">
            <a:extLst>
              <a:ext uri="{FF2B5EF4-FFF2-40B4-BE49-F238E27FC236}">
                <a16:creationId xmlns:a16="http://schemas.microsoft.com/office/drawing/2014/main" id="{B72D7A88-AF36-FB47-A646-B31D2A710484}"/>
              </a:ext>
            </a:extLst>
          </p:cNvPr>
          <p:cNvSpPr txBox="1">
            <a:spLocks noChangeArrowheads="1"/>
          </p:cNvSpPr>
          <p:nvPr/>
        </p:nvSpPr>
        <p:spPr bwMode="auto">
          <a:xfrm>
            <a:off x="1138238" y="3786189"/>
            <a:ext cx="170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a:solidFill>
                  <a:srgbClr val="FF0000"/>
                </a:solidFill>
              </a:rPr>
              <a:t>“Early drop”</a:t>
            </a:r>
            <a:endParaRPr lang="en-US" altLang="en-US" b="1">
              <a:solidFill>
                <a:srgbClr val="FF0000"/>
              </a:solidFill>
            </a:endParaRPr>
          </a:p>
        </p:txBody>
      </p:sp>
      <p:sp>
        <p:nvSpPr>
          <p:cNvPr id="21543" name="TextBox 38">
            <a:extLst>
              <a:ext uri="{FF2B5EF4-FFF2-40B4-BE49-F238E27FC236}">
                <a16:creationId xmlns:a16="http://schemas.microsoft.com/office/drawing/2014/main" id="{8B4A49F4-E0E0-F74F-B36B-56D07A15357A}"/>
              </a:ext>
            </a:extLst>
          </p:cNvPr>
          <p:cNvSpPr txBox="1">
            <a:spLocks noChangeArrowheads="1"/>
          </p:cNvSpPr>
          <p:nvPr/>
        </p:nvSpPr>
        <p:spPr bwMode="auto">
          <a:xfrm>
            <a:off x="3328988" y="3299622"/>
            <a:ext cx="1665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a:solidFill>
                  <a:srgbClr val="FF0000"/>
                </a:solidFill>
              </a:rPr>
              <a:t>“Main drop”</a:t>
            </a:r>
            <a:endParaRPr lang="en-US" altLang="en-US" b="1">
              <a:solidFill>
                <a:srgbClr val="FF0000"/>
              </a:solidFill>
            </a:endParaRPr>
          </a:p>
        </p:txBody>
      </p:sp>
      <p:sp>
        <p:nvSpPr>
          <p:cNvPr id="21544" name="TextBox 39">
            <a:extLst>
              <a:ext uri="{FF2B5EF4-FFF2-40B4-BE49-F238E27FC236}">
                <a16:creationId xmlns:a16="http://schemas.microsoft.com/office/drawing/2014/main" id="{0A6563FF-DF9C-A348-AA04-B57AB55B2177}"/>
              </a:ext>
            </a:extLst>
          </p:cNvPr>
          <p:cNvSpPr txBox="1">
            <a:spLocks noChangeArrowheads="1"/>
          </p:cNvSpPr>
          <p:nvPr/>
        </p:nvSpPr>
        <p:spPr bwMode="auto">
          <a:xfrm>
            <a:off x="5586413" y="3718722"/>
            <a:ext cx="160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a:solidFill>
                  <a:srgbClr val="FF0000"/>
                </a:solidFill>
              </a:rPr>
              <a:t>“Late drop”</a:t>
            </a:r>
            <a:endParaRPr lang="en-US" altLang="en-US" b="1">
              <a:solidFill>
                <a:srgbClr val="FF0000"/>
              </a:solidFill>
            </a:endParaRPr>
          </a:p>
        </p:txBody>
      </p:sp>
      <p:sp>
        <p:nvSpPr>
          <p:cNvPr id="44" name="Title 2">
            <a:extLst>
              <a:ext uri="{FF2B5EF4-FFF2-40B4-BE49-F238E27FC236}">
                <a16:creationId xmlns:a16="http://schemas.microsoft.com/office/drawing/2014/main" id="{BE31769A-7E55-714A-8508-7C2C34775D64}"/>
              </a:ext>
            </a:extLst>
          </p:cNvPr>
          <p:cNvSpPr>
            <a:spLocks noGrp="1"/>
          </p:cNvSpPr>
          <p:nvPr>
            <p:ph type="title"/>
          </p:nvPr>
        </p:nvSpPr>
        <p:spPr/>
        <p:txBody>
          <a:bodyPr>
            <a:normAutofit fontScale="90000"/>
          </a:bodyPr>
          <a:lstStyle/>
          <a:p>
            <a:r>
              <a:rPr lang="en-US" altLang="fi-FI" sz="4800" dirty="0"/>
              <a:t>3GPP Original 5G Timeline</a:t>
            </a:r>
          </a:p>
        </p:txBody>
      </p:sp>
    </p:spTree>
    <p:extLst>
      <p:ext uri="{BB962C8B-B14F-4D97-AF65-F5344CB8AC3E}">
        <p14:creationId xmlns:p14="http://schemas.microsoft.com/office/powerpoint/2010/main" val="212216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ease timeline R16 R17">
            <a:extLst>
              <a:ext uri="{FF2B5EF4-FFF2-40B4-BE49-F238E27FC236}">
                <a16:creationId xmlns:a16="http://schemas.microsoft.com/office/drawing/2014/main" id="{848AF125-56ED-FA49-874E-FF9284376F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24"/>
          <a:stretch/>
        </p:blipFill>
        <p:spPr bwMode="auto">
          <a:xfrm>
            <a:off x="450056" y="781878"/>
            <a:ext cx="11434793" cy="460451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E722CC5D-033F-1A45-8CBE-95611BE5D68A}"/>
              </a:ext>
            </a:extLst>
          </p:cNvPr>
          <p:cNvSpPr>
            <a:spLocks noGrp="1"/>
          </p:cNvSpPr>
          <p:nvPr>
            <p:ph type="title"/>
          </p:nvPr>
        </p:nvSpPr>
        <p:spPr>
          <a:xfrm>
            <a:off x="381000" y="5744896"/>
            <a:ext cx="11430000" cy="685800"/>
          </a:xfrm>
        </p:spPr>
        <p:txBody>
          <a:bodyPr>
            <a:normAutofit fontScale="90000"/>
          </a:bodyPr>
          <a:lstStyle/>
          <a:p>
            <a:r>
              <a:rPr lang="en-US" altLang="fi-FI" sz="4800" dirty="0"/>
              <a:t>3GPP Current Timeline</a:t>
            </a:r>
          </a:p>
        </p:txBody>
      </p:sp>
      <p:sp>
        <p:nvSpPr>
          <p:cNvPr id="2" name="Rectangle: Rounded Corners 1">
            <a:extLst>
              <a:ext uri="{FF2B5EF4-FFF2-40B4-BE49-F238E27FC236}">
                <a16:creationId xmlns:a16="http://schemas.microsoft.com/office/drawing/2014/main" id="{F6407566-3DEC-4A06-A9D9-F000487C4250}"/>
              </a:ext>
            </a:extLst>
          </p:cNvPr>
          <p:cNvSpPr/>
          <p:nvPr/>
        </p:nvSpPr>
        <p:spPr>
          <a:xfrm>
            <a:off x="450056" y="4842802"/>
            <a:ext cx="3579019" cy="543586"/>
          </a:xfrm>
          <a:prstGeom prst="roundRect">
            <a:avLst>
              <a:gd name="adj" fmla="val 40071"/>
            </a:avLst>
          </a:prstGeom>
        </p:spPr>
        <p:style>
          <a:lnRef idx="2">
            <a:schemeClr val="accent1"/>
          </a:lnRef>
          <a:fillRef idx="1">
            <a:schemeClr val="lt1"/>
          </a:fillRef>
          <a:effectRef idx="0">
            <a:schemeClr val="accent1"/>
          </a:effectRef>
          <a:fontRef idx="minor">
            <a:schemeClr val="dk1"/>
          </a:fontRef>
        </p:style>
        <p:txBody>
          <a:bodyPr lIns="0" rtlCol="0" anchor="ctr"/>
          <a:lstStyle/>
          <a:p>
            <a:r>
              <a:rPr lang="en-US" sz="1600" dirty="0"/>
              <a:t>Schedule assumes a return to physical meetings after June 2021</a:t>
            </a:r>
          </a:p>
        </p:txBody>
      </p:sp>
    </p:spTree>
    <p:extLst>
      <p:ext uri="{BB962C8B-B14F-4D97-AF65-F5344CB8AC3E}">
        <p14:creationId xmlns:p14="http://schemas.microsoft.com/office/powerpoint/2010/main" val="62729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FCAEC-E85D-5042-9F51-A856F2FB297D}"/>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latin typeface="+mj-lt"/>
                <a:ea typeface="+mj-ea"/>
                <a:cs typeface="+mj-cs"/>
              </a:rPr>
              <a:t>T/V/O Radio Access Networks</a:t>
            </a:r>
          </a:p>
        </p:txBody>
      </p:sp>
    </p:spTree>
    <p:extLst>
      <p:ext uri="{BB962C8B-B14F-4D97-AF65-F5344CB8AC3E}">
        <p14:creationId xmlns:p14="http://schemas.microsoft.com/office/powerpoint/2010/main" val="141296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A72D-0390-C545-9791-BD44D0040F80}"/>
              </a:ext>
            </a:extLst>
          </p:cNvPr>
          <p:cNvSpPr>
            <a:spLocks noGrp="1"/>
          </p:cNvSpPr>
          <p:nvPr>
            <p:ph type="title"/>
          </p:nvPr>
        </p:nvSpPr>
        <p:spPr/>
        <p:txBody>
          <a:bodyPr/>
          <a:lstStyle/>
          <a:p>
            <a:r>
              <a:rPr lang="en-US" dirty="0"/>
              <a:t>Break for Terminology (Ugh!)</a:t>
            </a:r>
          </a:p>
        </p:txBody>
      </p:sp>
      <p:sp>
        <p:nvSpPr>
          <p:cNvPr id="3" name="Content Placeholder 2">
            <a:extLst>
              <a:ext uri="{FF2B5EF4-FFF2-40B4-BE49-F238E27FC236}">
                <a16:creationId xmlns:a16="http://schemas.microsoft.com/office/drawing/2014/main" id="{BAEB20FC-D4F8-0047-96BE-A5861D7E54C2}"/>
              </a:ext>
            </a:extLst>
          </p:cNvPr>
          <p:cNvSpPr>
            <a:spLocks noGrp="1"/>
          </p:cNvSpPr>
          <p:nvPr>
            <p:ph sz="half" idx="1"/>
          </p:nvPr>
        </p:nvSpPr>
        <p:spPr/>
        <p:txBody>
          <a:bodyPr/>
          <a:lstStyle/>
          <a:p>
            <a:r>
              <a:rPr lang="en-US" dirty="0"/>
              <a:t>RAN (Radio Access Network)</a:t>
            </a:r>
          </a:p>
          <a:p>
            <a:r>
              <a:rPr lang="en-US" dirty="0"/>
              <a:t>O-RAN</a:t>
            </a:r>
          </a:p>
          <a:p>
            <a:r>
              <a:rPr lang="en-US" dirty="0"/>
              <a:t>Open RAN</a:t>
            </a:r>
          </a:p>
          <a:p>
            <a:r>
              <a:rPr lang="en-US" dirty="0" err="1"/>
              <a:t>oRAN</a:t>
            </a:r>
            <a:endParaRPr lang="en-US" dirty="0"/>
          </a:p>
          <a:p>
            <a:r>
              <a:rPr lang="en-US" dirty="0" err="1"/>
              <a:t>OpenRAN</a:t>
            </a:r>
            <a:endParaRPr lang="en-US" dirty="0"/>
          </a:p>
          <a:p>
            <a:r>
              <a:rPr lang="en-US" dirty="0"/>
              <a:t>ORAN</a:t>
            </a:r>
          </a:p>
          <a:p>
            <a:r>
              <a:rPr lang="en-US" dirty="0"/>
              <a:t>VRAN</a:t>
            </a:r>
          </a:p>
        </p:txBody>
      </p:sp>
      <p:cxnSp>
        <p:nvCxnSpPr>
          <p:cNvPr id="5" name="Straight Arrow Connector 4">
            <a:extLst>
              <a:ext uri="{FF2B5EF4-FFF2-40B4-BE49-F238E27FC236}">
                <a16:creationId xmlns:a16="http://schemas.microsoft.com/office/drawing/2014/main" id="{7FE25C16-EE53-1745-B5A5-E5B3ECC83CBD}"/>
              </a:ext>
            </a:extLst>
          </p:cNvPr>
          <p:cNvCxnSpPr>
            <a:cxnSpLocks/>
          </p:cNvCxnSpPr>
          <p:nvPr/>
        </p:nvCxnSpPr>
        <p:spPr>
          <a:xfrm flipH="1" flipV="1">
            <a:off x="2367432" y="2859553"/>
            <a:ext cx="3264743" cy="2994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2D12FA2-338C-3C4C-B4F4-37F1BE3E2012}"/>
              </a:ext>
            </a:extLst>
          </p:cNvPr>
          <p:cNvCxnSpPr>
            <a:cxnSpLocks/>
          </p:cNvCxnSpPr>
          <p:nvPr/>
        </p:nvCxnSpPr>
        <p:spPr>
          <a:xfrm flipH="1">
            <a:off x="2093847" y="3314017"/>
            <a:ext cx="3538328" cy="53543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F481289-8B06-024D-BDFC-F843C3CCCD2D}"/>
              </a:ext>
            </a:extLst>
          </p:cNvPr>
          <p:cNvCxnSpPr>
            <a:cxnSpLocks/>
            <a:stCxn id="13" idx="1"/>
          </p:cNvCxnSpPr>
          <p:nvPr/>
        </p:nvCxnSpPr>
        <p:spPr>
          <a:xfrm flipH="1">
            <a:off x="2251007" y="3991892"/>
            <a:ext cx="4640694" cy="68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073088-DBBF-8B4B-9500-9FA28FB161F5}"/>
              </a:ext>
            </a:extLst>
          </p:cNvPr>
          <p:cNvSpPr txBox="1"/>
          <p:nvPr/>
        </p:nvSpPr>
        <p:spPr>
          <a:xfrm>
            <a:off x="6891701" y="3761059"/>
            <a:ext cx="2787045" cy="461665"/>
          </a:xfrm>
          <a:prstGeom prst="rect">
            <a:avLst/>
          </a:prstGeom>
          <a:noFill/>
        </p:spPr>
        <p:txBody>
          <a:bodyPr wrap="none" rtlCol="0">
            <a:spAutoFit/>
          </a:bodyPr>
          <a:lstStyle/>
          <a:p>
            <a:r>
              <a:rPr lang="en-US" sz="2400" dirty="0"/>
              <a:t>Telecom Infra Project</a:t>
            </a:r>
          </a:p>
        </p:txBody>
      </p:sp>
      <p:sp>
        <p:nvSpPr>
          <p:cNvPr id="14" name="TextBox 13">
            <a:extLst>
              <a:ext uri="{FF2B5EF4-FFF2-40B4-BE49-F238E27FC236}">
                <a16:creationId xmlns:a16="http://schemas.microsoft.com/office/drawing/2014/main" id="{D14E0C90-7294-9B43-81D2-99E79738F1A7}"/>
              </a:ext>
            </a:extLst>
          </p:cNvPr>
          <p:cNvSpPr txBox="1"/>
          <p:nvPr/>
        </p:nvSpPr>
        <p:spPr>
          <a:xfrm>
            <a:off x="5632175" y="3011849"/>
            <a:ext cx="6415346" cy="461665"/>
          </a:xfrm>
          <a:prstGeom prst="rect">
            <a:avLst/>
          </a:prstGeom>
          <a:noFill/>
        </p:spPr>
        <p:txBody>
          <a:bodyPr wrap="none" rtlCol="0">
            <a:spAutoFit/>
          </a:bodyPr>
          <a:lstStyle/>
          <a:p>
            <a:r>
              <a:rPr lang="en-US" sz="2400" dirty="0"/>
              <a:t>Disaggregation of hardware from software for RAN</a:t>
            </a:r>
          </a:p>
        </p:txBody>
      </p:sp>
      <p:cxnSp>
        <p:nvCxnSpPr>
          <p:cNvPr id="15" name="Straight Arrow Connector 14">
            <a:extLst>
              <a:ext uri="{FF2B5EF4-FFF2-40B4-BE49-F238E27FC236}">
                <a16:creationId xmlns:a16="http://schemas.microsoft.com/office/drawing/2014/main" id="{CA33F832-C52D-994A-A0B1-87C2122FB042}"/>
              </a:ext>
            </a:extLst>
          </p:cNvPr>
          <p:cNvCxnSpPr>
            <a:cxnSpLocks/>
            <a:stCxn id="18" idx="1"/>
          </p:cNvCxnSpPr>
          <p:nvPr/>
        </p:nvCxnSpPr>
        <p:spPr>
          <a:xfrm flipH="1" flipV="1">
            <a:off x="2312447" y="2321303"/>
            <a:ext cx="4393612" cy="696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C346605-A89D-EB40-9C4D-1C054603F105}"/>
              </a:ext>
            </a:extLst>
          </p:cNvPr>
          <p:cNvSpPr txBox="1"/>
          <p:nvPr/>
        </p:nvSpPr>
        <p:spPr>
          <a:xfrm>
            <a:off x="6706059" y="2160120"/>
            <a:ext cx="2047355" cy="461665"/>
          </a:xfrm>
          <a:prstGeom prst="rect">
            <a:avLst/>
          </a:prstGeom>
          <a:noFill/>
        </p:spPr>
        <p:txBody>
          <a:bodyPr wrap="none" rtlCol="0">
            <a:spAutoFit/>
          </a:bodyPr>
          <a:lstStyle/>
          <a:p>
            <a:r>
              <a:rPr lang="en-US" sz="2400" dirty="0"/>
              <a:t>O-RAN Alliance</a:t>
            </a:r>
          </a:p>
        </p:txBody>
      </p:sp>
      <p:cxnSp>
        <p:nvCxnSpPr>
          <p:cNvPr id="20" name="Straight Arrow Connector 19">
            <a:extLst>
              <a:ext uri="{FF2B5EF4-FFF2-40B4-BE49-F238E27FC236}">
                <a16:creationId xmlns:a16="http://schemas.microsoft.com/office/drawing/2014/main" id="{DE3FCACC-473C-084D-87B1-670E81393883}"/>
              </a:ext>
            </a:extLst>
          </p:cNvPr>
          <p:cNvCxnSpPr>
            <a:cxnSpLocks/>
          </p:cNvCxnSpPr>
          <p:nvPr/>
        </p:nvCxnSpPr>
        <p:spPr>
          <a:xfrm flipH="1" flipV="1">
            <a:off x="1892295" y="3300146"/>
            <a:ext cx="4203705" cy="12943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77FB16-CAC1-5844-B547-E94DAFA9DD05}"/>
              </a:ext>
            </a:extLst>
          </p:cNvPr>
          <p:cNvCxnSpPr>
            <a:cxnSpLocks/>
          </p:cNvCxnSpPr>
          <p:nvPr/>
        </p:nvCxnSpPr>
        <p:spPr>
          <a:xfrm flipH="1" flipV="1">
            <a:off x="1892295" y="4294783"/>
            <a:ext cx="4203705" cy="42331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4A060E7-C333-7846-B95F-EC24C4D08707}"/>
              </a:ext>
            </a:extLst>
          </p:cNvPr>
          <p:cNvSpPr txBox="1"/>
          <p:nvPr/>
        </p:nvSpPr>
        <p:spPr>
          <a:xfrm>
            <a:off x="6160571" y="4392240"/>
            <a:ext cx="1462260" cy="461665"/>
          </a:xfrm>
          <a:prstGeom prst="rect">
            <a:avLst/>
          </a:prstGeom>
          <a:noFill/>
        </p:spPr>
        <p:txBody>
          <a:bodyPr wrap="none" rtlCol="0">
            <a:spAutoFit/>
          </a:bodyPr>
          <a:lstStyle/>
          <a:p>
            <a:r>
              <a:rPr lang="en-US" sz="2400" dirty="0"/>
              <a:t>Open RAN</a:t>
            </a:r>
          </a:p>
        </p:txBody>
      </p:sp>
      <p:sp>
        <p:nvSpPr>
          <p:cNvPr id="16" name="TextBox 15">
            <a:extLst>
              <a:ext uri="{FF2B5EF4-FFF2-40B4-BE49-F238E27FC236}">
                <a16:creationId xmlns:a16="http://schemas.microsoft.com/office/drawing/2014/main" id="{DE3AB32B-5031-9540-874D-F61132ACEF3F}"/>
              </a:ext>
            </a:extLst>
          </p:cNvPr>
          <p:cNvSpPr txBox="1"/>
          <p:nvPr/>
        </p:nvSpPr>
        <p:spPr>
          <a:xfrm>
            <a:off x="5657278" y="5390245"/>
            <a:ext cx="2097562" cy="461665"/>
          </a:xfrm>
          <a:prstGeom prst="rect">
            <a:avLst/>
          </a:prstGeom>
          <a:noFill/>
        </p:spPr>
        <p:txBody>
          <a:bodyPr wrap="none" rtlCol="0">
            <a:spAutoFit/>
          </a:bodyPr>
          <a:lstStyle/>
          <a:p>
            <a:r>
              <a:rPr lang="en-US" sz="2400" dirty="0"/>
              <a:t>Virtualized RAN</a:t>
            </a:r>
          </a:p>
        </p:txBody>
      </p:sp>
      <p:cxnSp>
        <p:nvCxnSpPr>
          <p:cNvPr id="17" name="Straight Arrow Connector 16">
            <a:extLst>
              <a:ext uri="{FF2B5EF4-FFF2-40B4-BE49-F238E27FC236}">
                <a16:creationId xmlns:a16="http://schemas.microsoft.com/office/drawing/2014/main" id="{5B95408D-4700-B340-8DE1-F5D644FBB9C0}"/>
              </a:ext>
            </a:extLst>
          </p:cNvPr>
          <p:cNvCxnSpPr>
            <a:cxnSpLocks/>
            <a:stCxn id="16" idx="1"/>
          </p:cNvCxnSpPr>
          <p:nvPr/>
        </p:nvCxnSpPr>
        <p:spPr>
          <a:xfrm flipH="1" flipV="1">
            <a:off x="1821658" y="4718098"/>
            <a:ext cx="3835620" cy="9029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57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A72D-0390-C545-9791-BD44D0040F80}"/>
              </a:ext>
            </a:extLst>
          </p:cNvPr>
          <p:cNvSpPr>
            <a:spLocks noGrp="1"/>
          </p:cNvSpPr>
          <p:nvPr>
            <p:ph type="title"/>
          </p:nvPr>
        </p:nvSpPr>
        <p:spPr/>
        <p:txBody>
          <a:bodyPr/>
          <a:lstStyle/>
          <a:p>
            <a:r>
              <a:rPr lang="en-US" dirty="0"/>
              <a:t>Break for Terminology (Ugh!)</a:t>
            </a:r>
          </a:p>
        </p:txBody>
      </p:sp>
      <p:sp>
        <p:nvSpPr>
          <p:cNvPr id="3" name="Content Placeholder 2">
            <a:extLst>
              <a:ext uri="{FF2B5EF4-FFF2-40B4-BE49-F238E27FC236}">
                <a16:creationId xmlns:a16="http://schemas.microsoft.com/office/drawing/2014/main" id="{BAEB20FC-D4F8-0047-96BE-A5861D7E54C2}"/>
              </a:ext>
            </a:extLst>
          </p:cNvPr>
          <p:cNvSpPr>
            <a:spLocks noGrp="1"/>
          </p:cNvSpPr>
          <p:nvPr>
            <p:ph idx="1"/>
          </p:nvPr>
        </p:nvSpPr>
        <p:spPr>
          <a:xfrm>
            <a:off x="838200" y="1825625"/>
            <a:ext cx="4793974" cy="4351338"/>
          </a:xfrm>
        </p:spPr>
        <p:txBody>
          <a:bodyPr/>
          <a:lstStyle/>
          <a:p>
            <a:r>
              <a:rPr lang="en-US" dirty="0"/>
              <a:t>RAN (Radio Access Network)</a:t>
            </a:r>
          </a:p>
          <a:p>
            <a:r>
              <a:rPr lang="en-US" dirty="0"/>
              <a:t>O-RAN</a:t>
            </a:r>
          </a:p>
          <a:p>
            <a:r>
              <a:rPr lang="en-US" dirty="0"/>
              <a:t>Open RAN</a:t>
            </a:r>
          </a:p>
          <a:p>
            <a:r>
              <a:rPr lang="en-US" dirty="0" err="1"/>
              <a:t>oRAN</a:t>
            </a:r>
            <a:endParaRPr lang="en-US" dirty="0"/>
          </a:p>
          <a:p>
            <a:r>
              <a:rPr lang="en-US" dirty="0" err="1"/>
              <a:t>OpenRAN</a:t>
            </a:r>
            <a:endParaRPr lang="en-US" dirty="0"/>
          </a:p>
          <a:p>
            <a:r>
              <a:rPr lang="en-US" dirty="0"/>
              <a:t>ORAN</a:t>
            </a:r>
          </a:p>
          <a:p>
            <a:r>
              <a:rPr lang="en-US" dirty="0"/>
              <a:t>VRAN</a:t>
            </a:r>
          </a:p>
        </p:txBody>
      </p:sp>
      <p:cxnSp>
        <p:nvCxnSpPr>
          <p:cNvPr id="5" name="Straight Arrow Connector 4">
            <a:extLst>
              <a:ext uri="{FF2B5EF4-FFF2-40B4-BE49-F238E27FC236}">
                <a16:creationId xmlns:a16="http://schemas.microsoft.com/office/drawing/2014/main" id="{7FE25C16-EE53-1745-B5A5-E5B3ECC83CBD}"/>
              </a:ext>
            </a:extLst>
          </p:cNvPr>
          <p:cNvCxnSpPr/>
          <p:nvPr/>
        </p:nvCxnSpPr>
        <p:spPr>
          <a:xfrm flipH="1" flipV="1">
            <a:off x="2822713" y="3087757"/>
            <a:ext cx="3604591" cy="450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2D12FA2-338C-3C4C-B4F4-37F1BE3E2012}"/>
              </a:ext>
            </a:extLst>
          </p:cNvPr>
          <p:cNvCxnSpPr>
            <a:cxnSpLocks/>
          </p:cNvCxnSpPr>
          <p:nvPr/>
        </p:nvCxnSpPr>
        <p:spPr>
          <a:xfrm flipH="1">
            <a:off x="2703443" y="3617844"/>
            <a:ext cx="3723861" cy="450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F481289-8B06-024D-BDFC-F843C3CCCD2D}"/>
              </a:ext>
            </a:extLst>
          </p:cNvPr>
          <p:cNvCxnSpPr>
            <a:cxnSpLocks/>
          </p:cNvCxnSpPr>
          <p:nvPr/>
        </p:nvCxnSpPr>
        <p:spPr>
          <a:xfrm flipH="1">
            <a:off x="2703443" y="4187687"/>
            <a:ext cx="38563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073088-DBBF-8B4B-9500-9FA28FB161F5}"/>
              </a:ext>
            </a:extLst>
          </p:cNvPr>
          <p:cNvSpPr txBox="1"/>
          <p:nvPr/>
        </p:nvSpPr>
        <p:spPr>
          <a:xfrm>
            <a:off x="6559827" y="4000429"/>
            <a:ext cx="2164182" cy="369332"/>
          </a:xfrm>
          <a:prstGeom prst="rect">
            <a:avLst/>
          </a:prstGeom>
          <a:noFill/>
        </p:spPr>
        <p:txBody>
          <a:bodyPr wrap="none" rtlCol="0">
            <a:spAutoFit/>
          </a:bodyPr>
          <a:lstStyle/>
          <a:p>
            <a:r>
              <a:rPr lang="en-US" dirty="0"/>
              <a:t>Telecom Infra Project</a:t>
            </a:r>
          </a:p>
        </p:txBody>
      </p:sp>
      <p:sp>
        <p:nvSpPr>
          <p:cNvPr id="14" name="TextBox 13">
            <a:extLst>
              <a:ext uri="{FF2B5EF4-FFF2-40B4-BE49-F238E27FC236}">
                <a16:creationId xmlns:a16="http://schemas.microsoft.com/office/drawing/2014/main" id="{D14E0C90-7294-9B43-81D2-99E79738F1A7}"/>
              </a:ext>
            </a:extLst>
          </p:cNvPr>
          <p:cNvSpPr txBox="1"/>
          <p:nvPr/>
        </p:nvSpPr>
        <p:spPr>
          <a:xfrm>
            <a:off x="6427304" y="3393421"/>
            <a:ext cx="4939429" cy="369332"/>
          </a:xfrm>
          <a:prstGeom prst="rect">
            <a:avLst/>
          </a:prstGeom>
          <a:noFill/>
        </p:spPr>
        <p:txBody>
          <a:bodyPr wrap="none" rtlCol="0">
            <a:spAutoFit/>
          </a:bodyPr>
          <a:lstStyle/>
          <a:p>
            <a:r>
              <a:rPr lang="en-US" dirty="0"/>
              <a:t>Disaggregation of hardware from software for RAN</a:t>
            </a:r>
          </a:p>
        </p:txBody>
      </p:sp>
      <p:cxnSp>
        <p:nvCxnSpPr>
          <p:cNvPr id="15" name="Straight Arrow Connector 14">
            <a:extLst>
              <a:ext uri="{FF2B5EF4-FFF2-40B4-BE49-F238E27FC236}">
                <a16:creationId xmlns:a16="http://schemas.microsoft.com/office/drawing/2014/main" id="{CA33F832-C52D-994A-A0B1-87C2122FB042}"/>
              </a:ext>
            </a:extLst>
          </p:cNvPr>
          <p:cNvCxnSpPr>
            <a:cxnSpLocks/>
          </p:cNvCxnSpPr>
          <p:nvPr/>
        </p:nvCxnSpPr>
        <p:spPr>
          <a:xfrm flipH="1" flipV="1">
            <a:off x="2305879" y="2623345"/>
            <a:ext cx="4253948" cy="46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C346605-A89D-EB40-9C4D-1C054603F105}"/>
              </a:ext>
            </a:extLst>
          </p:cNvPr>
          <p:cNvSpPr txBox="1"/>
          <p:nvPr/>
        </p:nvSpPr>
        <p:spPr>
          <a:xfrm>
            <a:off x="6692348" y="2547006"/>
            <a:ext cx="1604927" cy="369332"/>
          </a:xfrm>
          <a:prstGeom prst="rect">
            <a:avLst/>
          </a:prstGeom>
          <a:noFill/>
        </p:spPr>
        <p:txBody>
          <a:bodyPr wrap="none" rtlCol="0">
            <a:spAutoFit/>
          </a:bodyPr>
          <a:lstStyle/>
          <a:p>
            <a:r>
              <a:rPr lang="en-US" dirty="0"/>
              <a:t>O-RAN Alliance</a:t>
            </a:r>
          </a:p>
        </p:txBody>
      </p:sp>
      <p:cxnSp>
        <p:nvCxnSpPr>
          <p:cNvPr id="20" name="Straight Arrow Connector 19">
            <a:extLst>
              <a:ext uri="{FF2B5EF4-FFF2-40B4-BE49-F238E27FC236}">
                <a16:creationId xmlns:a16="http://schemas.microsoft.com/office/drawing/2014/main" id="{DE3FCACC-473C-084D-87B1-670E81393883}"/>
              </a:ext>
            </a:extLst>
          </p:cNvPr>
          <p:cNvCxnSpPr>
            <a:cxnSpLocks/>
          </p:cNvCxnSpPr>
          <p:nvPr/>
        </p:nvCxnSpPr>
        <p:spPr>
          <a:xfrm flipH="1" flipV="1">
            <a:off x="2093845" y="3617846"/>
            <a:ext cx="3538329" cy="1339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277FB16-CAC1-5844-B547-E94DAFA9DD05}"/>
              </a:ext>
            </a:extLst>
          </p:cNvPr>
          <p:cNvCxnSpPr>
            <a:cxnSpLocks/>
          </p:cNvCxnSpPr>
          <p:nvPr/>
        </p:nvCxnSpPr>
        <p:spPr>
          <a:xfrm flipH="1" flipV="1">
            <a:off x="2093845" y="4612484"/>
            <a:ext cx="3538329" cy="479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4A060E7-C333-7846-B95F-EC24C4D08707}"/>
              </a:ext>
            </a:extLst>
          </p:cNvPr>
          <p:cNvSpPr txBox="1"/>
          <p:nvPr/>
        </p:nvSpPr>
        <p:spPr>
          <a:xfrm>
            <a:off x="5751443" y="4957039"/>
            <a:ext cx="1156086" cy="369332"/>
          </a:xfrm>
          <a:prstGeom prst="rect">
            <a:avLst/>
          </a:prstGeom>
          <a:noFill/>
        </p:spPr>
        <p:txBody>
          <a:bodyPr wrap="none" rtlCol="0">
            <a:spAutoFit/>
          </a:bodyPr>
          <a:lstStyle/>
          <a:p>
            <a:r>
              <a:rPr lang="en-US" dirty="0"/>
              <a:t>Open RAN</a:t>
            </a:r>
          </a:p>
        </p:txBody>
      </p:sp>
      <p:sp>
        <p:nvSpPr>
          <p:cNvPr id="16" name="TextBox 15">
            <a:extLst>
              <a:ext uri="{FF2B5EF4-FFF2-40B4-BE49-F238E27FC236}">
                <a16:creationId xmlns:a16="http://schemas.microsoft.com/office/drawing/2014/main" id="{DE3AB32B-5031-9540-874D-F61132ACEF3F}"/>
              </a:ext>
            </a:extLst>
          </p:cNvPr>
          <p:cNvSpPr txBox="1"/>
          <p:nvPr/>
        </p:nvSpPr>
        <p:spPr>
          <a:xfrm>
            <a:off x="5632175" y="5451377"/>
            <a:ext cx="1647823" cy="369332"/>
          </a:xfrm>
          <a:prstGeom prst="rect">
            <a:avLst/>
          </a:prstGeom>
          <a:noFill/>
        </p:spPr>
        <p:txBody>
          <a:bodyPr wrap="none" rtlCol="0">
            <a:spAutoFit/>
          </a:bodyPr>
          <a:lstStyle/>
          <a:p>
            <a:r>
              <a:rPr lang="en-US" dirty="0"/>
              <a:t>Virtualized RAN</a:t>
            </a:r>
          </a:p>
        </p:txBody>
      </p:sp>
      <p:cxnSp>
        <p:nvCxnSpPr>
          <p:cNvPr id="17" name="Straight Arrow Connector 16">
            <a:extLst>
              <a:ext uri="{FF2B5EF4-FFF2-40B4-BE49-F238E27FC236}">
                <a16:creationId xmlns:a16="http://schemas.microsoft.com/office/drawing/2014/main" id="{5B95408D-4700-B340-8DE1-F5D644FBB9C0}"/>
              </a:ext>
            </a:extLst>
          </p:cNvPr>
          <p:cNvCxnSpPr>
            <a:cxnSpLocks/>
          </p:cNvCxnSpPr>
          <p:nvPr/>
        </p:nvCxnSpPr>
        <p:spPr>
          <a:xfrm flipH="1" flipV="1">
            <a:off x="2093845" y="5141586"/>
            <a:ext cx="3538329" cy="479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900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1993B-9642-6D49-8231-91B808E79FD9}"/>
              </a:ext>
            </a:extLst>
          </p:cNvPr>
          <p:cNvSpPr/>
          <p:nvPr/>
        </p:nvSpPr>
        <p:spPr>
          <a:xfrm>
            <a:off x="2663785" y="2112169"/>
            <a:ext cx="12573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EPC</a:t>
            </a:r>
          </a:p>
        </p:txBody>
      </p:sp>
      <p:sp>
        <p:nvSpPr>
          <p:cNvPr id="5" name="Oval 4">
            <a:extLst>
              <a:ext uri="{FF2B5EF4-FFF2-40B4-BE49-F238E27FC236}">
                <a16:creationId xmlns:a16="http://schemas.microsoft.com/office/drawing/2014/main" id="{D42137D5-59CC-F64A-9C29-942050674DD7}"/>
              </a:ext>
            </a:extLst>
          </p:cNvPr>
          <p:cNvSpPr/>
          <p:nvPr/>
        </p:nvSpPr>
        <p:spPr>
          <a:xfrm>
            <a:off x="2035134" y="4014787"/>
            <a:ext cx="2057400" cy="87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LTE</a:t>
            </a:r>
          </a:p>
        </p:txBody>
      </p:sp>
      <p:pic>
        <p:nvPicPr>
          <p:cNvPr id="6" name="Picture 5">
            <a:extLst>
              <a:ext uri="{FF2B5EF4-FFF2-40B4-BE49-F238E27FC236}">
                <a16:creationId xmlns:a16="http://schemas.microsoft.com/office/drawing/2014/main" id="{A41909CF-345C-514D-B88C-023120EFE769}"/>
              </a:ext>
            </a:extLst>
          </p:cNvPr>
          <p:cNvPicPr>
            <a:picLocks noChangeAspect="1"/>
          </p:cNvPicPr>
          <p:nvPr/>
        </p:nvPicPr>
        <p:blipFill>
          <a:blip r:embed="rId2"/>
          <a:stretch>
            <a:fillRect/>
          </a:stretch>
        </p:blipFill>
        <p:spPr>
          <a:xfrm>
            <a:off x="1933534" y="5249862"/>
            <a:ext cx="622300" cy="622300"/>
          </a:xfrm>
          <a:prstGeom prst="rect">
            <a:avLst/>
          </a:prstGeom>
        </p:spPr>
      </p:pic>
      <p:pic>
        <p:nvPicPr>
          <p:cNvPr id="7" name="Picture 6">
            <a:extLst>
              <a:ext uri="{FF2B5EF4-FFF2-40B4-BE49-F238E27FC236}">
                <a16:creationId xmlns:a16="http://schemas.microsoft.com/office/drawing/2014/main" id="{96689CE7-92C8-7149-8642-88113550FCDB}"/>
              </a:ext>
            </a:extLst>
          </p:cNvPr>
          <p:cNvPicPr>
            <a:picLocks noChangeAspect="1"/>
          </p:cNvPicPr>
          <p:nvPr/>
        </p:nvPicPr>
        <p:blipFill>
          <a:blip r:embed="rId3"/>
          <a:stretch>
            <a:fillRect/>
          </a:stretch>
        </p:blipFill>
        <p:spPr>
          <a:xfrm>
            <a:off x="2035134" y="3579018"/>
            <a:ext cx="865689" cy="871538"/>
          </a:xfrm>
          <a:prstGeom prst="rect">
            <a:avLst/>
          </a:prstGeom>
        </p:spPr>
      </p:pic>
      <p:cxnSp>
        <p:nvCxnSpPr>
          <p:cNvPr id="9" name="Straight Connector 8">
            <a:extLst>
              <a:ext uri="{FF2B5EF4-FFF2-40B4-BE49-F238E27FC236}">
                <a16:creationId xmlns:a16="http://schemas.microsoft.com/office/drawing/2014/main" id="{1214CE53-A675-E948-8D58-95094344B55B}"/>
              </a:ext>
            </a:extLst>
          </p:cNvPr>
          <p:cNvCxnSpPr>
            <a:stCxn id="4" idx="2"/>
          </p:cNvCxnSpPr>
          <p:nvPr/>
        </p:nvCxnSpPr>
        <p:spPr>
          <a:xfrm>
            <a:off x="3292435" y="2969419"/>
            <a:ext cx="0" cy="10453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F3BAF3-D38E-8D43-9DC4-752B9305C724}"/>
              </a:ext>
            </a:extLst>
          </p:cNvPr>
          <p:cNvCxnSpPr>
            <a:cxnSpLocks/>
          </p:cNvCxnSpPr>
          <p:nvPr/>
        </p:nvCxnSpPr>
        <p:spPr>
          <a:xfrm flipH="1">
            <a:off x="2555834" y="4886325"/>
            <a:ext cx="344989" cy="485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F09348-C61D-3C4F-A93C-8B28D392669E}"/>
              </a:ext>
            </a:extLst>
          </p:cNvPr>
          <p:cNvCxnSpPr>
            <a:cxnSpLocks/>
          </p:cNvCxnSpPr>
          <p:nvPr/>
        </p:nvCxnSpPr>
        <p:spPr>
          <a:xfrm flipH="1">
            <a:off x="2663786" y="4893468"/>
            <a:ext cx="412748" cy="59928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F37EB9-4B36-9F4D-990A-100A253E5D5D}"/>
              </a:ext>
            </a:extLst>
          </p:cNvPr>
          <p:cNvCxnSpPr>
            <a:cxnSpLocks/>
          </p:cNvCxnSpPr>
          <p:nvPr/>
        </p:nvCxnSpPr>
        <p:spPr>
          <a:xfrm>
            <a:off x="3444835" y="2927747"/>
            <a:ext cx="0" cy="10870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FF6F20-8ED0-F744-A8CC-569E76CA1698}"/>
              </a:ext>
            </a:extLst>
          </p:cNvPr>
          <p:cNvSpPr txBox="1"/>
          <p:nvPr/>
        </p:nvSpPr>
        <p:spPr>
          <a:xfrm>
            <a:off x="762845" y="1569085"/>
            <a:ext cx="4845429"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Option 1) Standalone LTE, EPC connected, Legacy</a:t>
            </a:r>
          </a:p>
        </p:txBody>
      </p:sp>
      <p:sp>
        <p:nvSpPr>
          <p:cNvPr id="17" name="Rectangle 16">
            <a:extLst>
              <a:ext uri="{FF2B5EF4-FFF2-40B4-BE49-F238E27FC236}">
                <a16:creationId xmlns:a16="http://schemas.microsoft.com/office/drawing/2014/main" id="{CE5E6A36-183B-BA44-A21D-0DB6240BB4C8}"/>
              </a:ext>
            </a:extLst>
          </p:cNvPr>
          <p:cNvSpPr/>
          <p:nvPr/>
        </p:nvSpPr>
        <p:spPr>
          <a:xfrm>
            <a:off x="9001166" y="2112169"/>
            <a:ext cx="1257300" cy="8572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NGCN</a:t>
            </a:r>
          </a:p>
        </p:txBody>
      </p:sp>
      <p:sp>
        <p:nvSpPr>
          <p:cNvPr id="18" name="Oval 17">
            <a:extLst>
              <a:ext uri="{FF2B5EF4-FFF2-40B4-BE49-F238E27FC236}">
                <a16:creationId xmlns:a16="http://schemas.microsoft.com/office/drawing/2014/main" id="{6918ED23-CF61-F04B-B68D-ACA818903E79}"/>
              </a:ext>
            </a:extLst>
          </p:cNvPr>
          <p:cNvSpPr/>
          <p:nvPr/>
        </p:nvSpPr>
        <p:spPr>
          <a:xfrm>
            <a:off x="8372515" y="4014787"/>
            <a:ext cx="2057400" cy="8715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NR</a:t>
            </a:r>
          </a:p>
        </p:txBody>
      </p:sp>
      <p:pic>
        <p:nvPicPr>
          <p:cNvPr id="19" name="Picture 18">
            <a:extLst>
              <a:ext uri="{FF2B5EF4-FFF2-40B4-BE49-F238E27FC236}">
                <a16:creationId xmlns:a16="http://schemas.microsoft.com/office/drawing/2014/main" id="{7420F4BA-A34F-EF4D-ACC2-2429031C4E00}"/>
              </a:ext>
            </a:extLst>
          </p:cNvPr>
          <p:cNvPicPr>
            <a:picLocks noChangeAspect="1"/>
          </p:cNvPicPr>
          <p:nvPr/>
        </p:nvPicPr>
        <p:blipFill>
          <a:blip r:embed="rId2"/>
          <a:stretch>
            <a:fillRect/>
          </a:stretch>
        </p:blipFill>
        <p:spPr>
          <a:xfrm>
            <a:off x="10118765" y="5372100"/>
            <a:ext cx="622300" cy="622300"/>
          </a:xfrm>
          <a:prstGeom prst="rect">
            <a:avLst/>
          </a:prstGeom>
        </p:spPr>
      </p:pic>
      <p:pic>
        <p:nvPicPr>
          <p:cNvPr id="20" name="Picture 19">
            <a:extLst>
              <a:ext uri="{FF2B5EF4-FFF2-40B4-BE49-F238E27FC236}">
                <a16:creationId xmlns:a16="http://schemas.microsoft.com/office/drawing/2014/main" id="{437F4D96-4CB7-BB49-866E-21D39C97620D}"/>
              </a:ext>
            </a:extLst>
          </p:cNvPr>
          <p:cNvPicPr>
            <a:picLocks noChangeAspect="1"/>
          </p:cNvPicPr>
          <p:nvPr/>
        </p:nvPicPr>
        <p:blipFill>
          <a:blip r:embed="rId3"/>
          <a:stretch>
            <a:fillRect/>
          </a:stretch>
        </p:blipFill>
        <p:spPr>
          <a:xfrm>
            <a:off x="8372515" y="3579018"/>
            <a:ext cx="865689" cy="871538"/>
          </a:xfrm>
          <a:prstGeom prst="rect">
            <a:avLst/>
          </a:prstGeom>
        </p:spPr>
      </p:pic>
      <p:cxnSp>
        <p:nvCxnSpPr>
          <p:cNvPr id="21" name="Straight Connector 20">
            <a:extLst>
              <a:ext uri="{FF2B5EF4-FFF2-40B4-BE49-F238E27FC236}">
                <a16:creationId xmlns:a16="http://schemas.microsoft.com/office/drawing/2014/main" id="{19455CEC-ADB8-394E-A249-F2B2B2744583}"/>
              </a:ext>
            </a:extLst>
          </p:cNvPr>
          <p:cNvCxnSpPr>
            <a:stCxn id="17" idx="2"/>
          </p:cNvCxnSpPr>
          <p:nvPr/>
        </p:nvCxnSpPr>
        <p:spPr>
          <a:xfrm>
            <a:off x="9629816" y="2969419"/>
            <a:ext cx="0" cy="10453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85C012-64AC-1C4E-AC62-DE02477383E8}"/>
              </a:ext>
            </a:extLst>
          </p:cNvPr>
          <p:cNvCxnSpPr>
            <a:cxnSpLocks/>
          </p:cNvCxnSpPr>
          <p:nvPr/>
        </p:nvCxnSpPr>
        <p:spPr>
          <a:xfrm>
            <a:off x="9700709" y="4886325"/>
            <a:ext cx="375236" cy="4857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8D7A0B-4071-6043-B1B6-FF867F0B9E57}"/>
              </a:ext>
            </a:extLst>
          </p:cNvPr>
          <p:cNvCxnSpPr>
            <a:cxnSpLocks/>
          </p:cNvCxnSpPr>
          <p:nvPr/>
        </p:nvCxnSpPr>
        <p:spPr>
          <a:xfrm>
            <a:off x="9900234" y="4865291"/>
            <a:ext cx="358232" cy="50680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559B97-8C02-CF4E-9AF4-58BA35F89B3F}"/>
              </a:ext>
            </a:extLst>
          </p:cNvPr>
          <p:cNvCxnSpPr>
            <a:cxnSpLocks/>
          </p:cNvCxnSpPr>
          <p:nvPr/>
        </p:nvCxnSpPr>
        <p:spPr>
          <a:xfrm>
            <a:off x="9782216" y="2927747"/>
            <a:ext cx="0" cy="108704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094CC77-137A-8543-833A-239D782ECDF3}"/>
              </a:ext>
            </a:extLst>
          </p:cNvPr>
          <p:cNvSpPr txBox="1"/>
          <p:nvPr/>
        </p:nvSpPr>
        <p:spPr>
          <a:xfrm>
            <a:off x="7094379" y="1569085"/>
            <a:ext cx="4287649"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Option 2) Standalone NR, NGCN connected</a:t>
            </a:r>
          </a:p>
        </p:txBody>
      </p:sp>
      <p:sp>
        <p:nvSpPr>
          <p:cNvPr id="2" name="TextBox 1">
            <a:extLst>
              <a:ext uri="{FF2B5EF4-FFF2-40B4-BE49-F238E27FC236}">
                <a16:creationId xmlns:a16="http://schemas.microsoft.com/office/drawing/2014/main" id="{33677251-A7EB-7641-BC8B-54E1B6D7BC61}"/>
              </a:ext>
            </a:extLst>
          </p:cNvPr>
          <p:cNvSpPr txBox="1"/>
          <p:nvPr/>
        </p:nvSpPr>
        <p:spPr>
          <a:xfrm>
            <a:off x="4092534" y="4265890"/>
            <a:ext cx="1630575" cy="369332"/>
          </a:xfrm>
          <a:prstGeom prst="rect">
            <a:avLst/>
          </a:prstGeom>
          <a:noFill/>
        </p:spPr>
        <p:txBody>
          <a:bodyPr wrap="none" rtlCol="0">
            <a:spAutoFit/>
          </a:bodyPr>
          <a:lstStyle/>
          <a:p>
            <a:r>
              <a:rPr lang="en-US" dirty="0" err="1"/>
              <a:t>eNodeB</a:t>
            </a:r>
            <a:r>
              <a:rPr lang="en-US" dirty="0"/>
              <a:t> or </a:t>
            </a:r>
            <a:r>
              <a:rPr lang="en-US" dirty="0" err="1"/>
              <a:t>eNB</a:t>
            </a:r>
            <a:endParaRPr lang="en-US" dirty="0"/>
          </a:p>
        </p:txBody>
      </p:sp>
      <p:sp>
        <p:nvSpPr>
          <p:cNvPr id="25" name="TextBox 24">
            <a:extLst>
              <a:ext uri="{FF2B5EF4-FFF2-40B4-BE49-F238E27FC236}">
                <a16:creationId xmlns:a16="http://schemas.microsoft.com/office/drawing/2014/main" id="{A94A44A3-4D9D-A34B-84E1-F5A7F73F72CD}"/>
              </a:ext>
            </a:extLst>
          </p:cNvPr>
          <p:cNvSpPr txBox="1"/>
          <p:nvPr/>
        </p:nvSpPr>
        <p:spPr>
          <a:xfrm>
            <a:off x="6738407" y="4299108"/>
            <a:ext cx="1630575" cy="369332"/>
          </a:xfrm>
          <a:prstGeom prst="rect">
            <a:avLst/>
          </a:prstGeom>
          <a:noFill/>
        </p:spPr>
        <p:txBody>
          <a:bodyPr wrap="none" rtlCol="0">
            <a:spAutoFit/>
          </a:bodyPr>
          <a:lstStyle/>
          <a:p>
            <a:r>
              <a:rPr lang="en-US" dirty="0" err="1"/>
              <a:t>gNodeB</a:t>
            </a:r>
            <a:r>
              <a:rPr lang="en-US" dirty="0"/>
              <a:t> or </a:t>
            </a:r>
            <a:r>
              <a:rPr lang="en-US" dirty="0" err="1"/>
              <a:t>gNB</a:t>
            </a:r>
            <a:endParaRPr lang="en-US" dirty="0"/>
          </a:p>
        </p:txBody>
      </p:sp>
      <p:sp>
        <p:nvSpPr>
          <p:cNvPr id="11" name="TextBox 10">
            <a:extLst>
              <a:ext uri="{FF2B5EF4-FFF2-40B4-BE49-F238E27FC236}">
                <a16:creationId xmlns:a16="http://schemas.microsoft.com/office/drawing/2014/main" id="{63FD0980-1EF6-2546-BA94-45A24EC3792C}"/>
              </a:ext>
            </a:extLst>
          </p:cNvPr>
          <p:cNvSpPr txBox="1"/>
          <p:nvPr/>
        </p:nvSpPr>
        <p:spPr>
          <a:xfrm>
            <a:off x="4883981" y="2604581"/>
            <a:ext cx="2942087" cy="830997"/>
          </a:xfrm>
          <a:prstGeom prst="rect">
            <a:avLst/>
          </a:prstGeom>
          <a:noFill/>
        </p:spPr>
        <p:txBody>
          <a:bodyPr wrap="none" rtlCol="0">
            <a:spAutoFit/>
          </a:bodyPr>
          <a:lstStyle/>
          <a:p>
            <a:pPr algn="ctr"/>
            <a:r>
              <a:rPr lang="en-US" sz="2400" dirty="0"/>
              <a:t>Radio Access Network</a:t>
            </a:r>
          </a:p>
          <a:p>
            <a:pPr algn="ctr"/>
            <a:r>
              <a:rPr lang="en-US" sz="2400" dirty="0"/>
              <a:t>(RAN)</a:t>
            </a:r>
          </a:p>
        </p:txBody>
      </p:sp>
      <p:cxnSp>
        <p:nvCxnSpPr>
          <p:cNvPr id="15" name="Straight Arrow Connector 14">
            <a:extLst>
              <a:ext uri="{FF2B5EF4-FFF2-40B4-BE49-F238E27FC236}">
                <a16:creationId xmlns:a16="http://schemas.microsoft.com/office/drawing/2014/main" id="{BEF24584-6584-AC49-BCC9-517DC731BF42}"/>
              </a:ext>
            </a:extLst>
          </p:cNvPr>
          <p:cNvCxnSpPr/>
          <p:nvPr/>
        </p:nvCxnSpPr>
        <p:spPr>
          <a:xfrm flipH="1">
            <a:off x="3921085" y="3154017"/>
            <a:ext cx="1247263" cy="96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8916254-BDB7-704C-B745-C34BA7141B6E}"/>
              </a:ext>
            </a:extLst>
          </p:cNvPr>
          <p:cNvCxnSpPr>
            <a:cxnSpLocks/>
          </p:cNvCxnSpPr>
          <p:nvPr/>
        </p:nvCxnSpPr>
        <p:spPr>
          <a:xfrm>
            <a:off x="7231125" y="3153483"/>
            <a:ext cx="1137857" cy="10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A733D1-2C34-6E45-865B-6D274B98B416}"/>
              </a:ext>
            </a:extLst>
          </p:cNvPr>
          <p:cNvSpPr txBox="1"/>
          <p:nvPr/>
        </p:nvSpPr>
        <p:spPr>
          <a:xfrm>
            <a:off x="1226321" y="5856286"/>
            <a:ext cx="2147639" cy="369332"/>
          </a:xfrm>
          <a:prstGeom prst="rect">
            <a:avLst/>
          </a:prstGeom>
          <a:noFill/>
        </p:spPr>
        <p:txBody>
          <a:bodyPr wrap="none" rtlCol="0">
            <a:spAutoFit/>
          </a:bodyPr>
          <a:lstStyle/>
          <a:p>
            <a:r>
              <a:rPr lang="en-US" dirty="0"/>
              <a:t>User Equipment (UE)</a:t>
            </a:r>
          </a:p>
        </p:txBody>
      </p:sp>
      <p:sp>
        <p:nvSpPr>
          <p:cNvPr id="29" name="TextBox 28">
            <a:extLst>
              <a:ext uri="{FF2B5EF4-FFF2-40B4-BE49-F238E27FC236}">
                <a16:creationId xmlns:a16="http://schemas.microsoft.com/office/drawing/2014/main" id="{0E62F69A-E109-CB4C-8797-09D6958DB28A}"/>
              </a:ext>
            </a:extLst>
          </p:cNvPr>
          <p:cNvSpPr txBox="1"/>
          <p:nvPr/>
        </p:nvSpPr>
        <p:spPr>
          <a:xfrm>
            <a:off x="9344438" y="5931693"/>
            <a:ext cx="2147639" cy="369332"/>
          </a:xfrm>
          <a:prstGeom prst="rect">
            <a:avLst/>
          </a:prstGeom>
          <a:noFill/>
        </p:spPr>
        <p:txBody>
          <a:bodyPr wrap="none" rtlCol="0">
            <a:spAutoFit/>
          </a:bodyPr>
          <a:lstStyle/>
          <a:p>
            <a:r>
              <a:rPr lang="en-US" dirty="0"/>
              <a:t>User Equipment (UE)</a:t>
            </a:r>
          </a:p>
        </p:txBody>
      </p:sp>
      <p:sp>
        <p:nvSpPr>
          <p:cNvPr id="30" name="TextBox 29">
            <a:extLst>
              <a:ext uri="{FF2B5EF4-FFF2-40B4-BE49-F238E27FC236}">
                <a16:creationId xmlns:a16="http://schemas.microsoft.com/office/drawing/2014/main" id="{1E537A4C-A358-984E-BD95-2706384CB9CE}"/>
              </a:ext>
            </a:extLst>
          </p:cNvPr>
          <p:cNvSpPr txBox="1"/>
          <p:nvPr/>
        </p:nvSpPr>
        <p:spPr>
          <a:xfrm>
            <a:off x="1325024" y="2195455"/>
            <a:ext cx="1402982" cy="646331"/>
          </a:xfrm>
          <a:prstGeom prst="rect">
            <a:avLst/>
          </a:prstGeom>
          <a:noFill/>
        </p:spPr>
        <p:txBody>
          <a:bodyPr wrap="square" rtlCol="0">
            <a:spAutoFit/>
          </a:bodyPr>
          <a:lstStyle/>
          <a:p>
            <a:r>
              <a:rPr lang="en-US" dirty="0"/>
              <a:t>Evolved Packet Core</a:t>
            </a:r>
          </a:p>
        </p:txBody>
      </p:sp>
      <p:sp>
        <p:nvSpPr>
          <p:cNvPr id="31" name="TextBox 30">
            <a:extLst>
              <a:ext uri="{FF2B5EF4-FFF2-40B4-BE49-F238E27FC236}">
                <a16:creationId xmlns:a16="http://schemas.microsoft.com/office/drawing/2014/main" id="{6C440B43-B365-1542-AA07-9D29D0BDBDA4}"/>
              </a:ext>
            </a:extLst>
          </p:cNvPr>
          <p:cNvSpPr txBox="1"/>
          <p:nvPr/>
        </p:nvSpPr>
        <p:spPr>
          <a:xfrm>
            <a:off x="10258466" y="2195455"/>
            <a:ext cx="1765680" cy="646331"/>
          </a:xfrm>
          <a:prstGeom prst="rect">
            <a:avLst/>
          </a:prstGeom>
          <a:noFill/>
        </p:spPr>
        <p:txBody>
          <a:bodyPr wrap="square" rtlCol="0">
            <a:spAutoFit/>
          </a:bodyPr>
          <a:lstStyle/>
          <a:p>
            <a:r>
              <a:rPr lang="en-US" dirty="0"/>
              <a:t>Next Generation Core Network</a:t>
            </a:r>
          </a:p>
        </p:txBody>
      </p:sp>
      <p:sp>
        <p:nvSpPr>
          <p:cNvPr id="3" name="Title 2">
            <a:extLst>
              <a:ext uri="{FF2B5EF4-FFF2-40B4-BE49-F238E27FC236}">
                <a16:creationId xmlns:a16="http://schemas.microsoft.com/office/drawing/2014/main" id="{BFFF0137-96A6-44A5-909B-C83CE2C9C824}"/>
              </a:ext>
            </a:extLst>
          </p:cNvPr>
          <p:cNvSpPr>
            <a:spLocks noGrp="1"/>
          </p:cNvSpPr>
          <p:nvPr>
            <p:ph type="title"/>
          </p:nvPr>
        </p:nvSpPr>
        <p:spPr/>
        <p:txBody>
          <a:bodyPr/>
          <a:lstStyle/>
          <a:p>
            <a:r>
              <a:rPr lang="en-US" dirty="0"/>
              <a:t>Take a Quick Step Back</a:t>
            </a:r>
          </a:p>
        </p:txBody>
      </p:sp>
    </p:spTree>
    <p:extLst>
      <p:ext uri="{BB962C8B-B14F-4D97-AF65-F5344CB8AC3E}">
        <p14:creationId xmlns:p14="http://schemas.microsoft.com/office/powerpoint/2010/main" val="39633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0C5F18-AF48-4368-80E2-9BB74BA8462A}"/>
              </a:ext>
            </a:extLst>
          </p:cNvPr>
          <p:cNvSpPr>
            <a:spLocks noGrp="1"/>
          </p:cNvSpPr>
          <p:nvPr>
            <p:ph type="title"/>
          </p:nvPr>
        </p:nvSpPr>
        <p:spPr/>
        <p:txBody>
          <a:bodyPr>
            <a:normAutofit/>
          </a:bodyPr>
          <a:lstStyle/>
          <a:p>
            <a:r>
              <a:rPr lang="en-US" dirty="0"/>
              <a:t>Agenda</a:t>
            </a:r>
          </a:p>
        </p:txBody>
      </p:sp>
      <p:sp>
        <p:nvSpPr>
          <p:cNvPr id="8" name="Content Placeholder 7">
            <a:extLst>
              <a:ext uri="{FF2B5EF4-FFF2-40B4-BE49-F238E27FC236}">
                <a16:creationId xmlns:a16="http://schemas.microsoft.com/office/drawing/2014/main" id="{AEE64B34-2015-AB48-91BE-53D7A845417E}"/>
              </a:ext>
            </a:extLst>
          </p:cNvPr>
          <p:cNvSpPr>
            <a:spLocks noGrp="1"/>
          </p:cNvSpPr>
          <p:nvPr>
            <p:ph idx="1"/>
          </p:nvPr>
        </p:nvSpPr>
        <p:spPr>
          <a:xfrm>
            <a:off x="381000" y="1663859"/>
            <a:ext cx="11430000" cy="4391644"/>
          </a:xfrm>
        </p:spPr>
        <p:txBody>
          <a:bodyPr>
            <a:normAutofit/>
          </a:bodyPr>
          <a:lstStyle/>
          <a:p>
            <a:r>
              <a:rPr lang="en-US" dirty="0"/>
              <a:t>5G Primer</a:t>
            </a:r>
          </a:p>
          <a:p>
            <a:r>
              <a:rPr lang="en-US" dirty="0"/>
              <a:t>3rd Generation Partnership Project (3GPP)</a:t>
            </a:r>
          </a:p>
          <a:p>
            <a:r>
              <a:rPr lang="en-US" dirty="0"/>
              <a:t>Traditional, Virtualized, and Open Radio Access Networks</a:t>
            </a:r>
          </a:p>
          <a:p>
            <a:r>
              <a:rPr lang="en-US" dirty="0"/>
              <a:t>NTIA’s Efforts in 5G Vendor Diversity</a:t>
            </a:r>
          </a:p>
        </p:txBody>
      </p:sp>
    </p:spTree>
    <p:extLst>
      <p:ext uri="{BB962C8B-B14F-4D97-AF65-F5344CB8AC3E}">
        <p14:creationId xmlns:p14="http://schemas.microsoft.com/office/powerpoint/2010/main" val="62739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E2F4-CA37-FC4D-951B-8E79359CEE5C}"/>
              </a:ext>
            </a:extLst>
          </p:cNvPr>
          <p:cNvSpPr>
            <a:spLocks noGrp="1"/>
          </p:cNvSpPr>
          <p:nvPr>
            <p:ph type="title"/>
          </p:nvPr>
        </p:nvSpPr>
        <p:spPr/>
        <p:txBody>
          <a:bodyPr/>
          <a:lstStyle/>
          <a:p>
            <a:r>
              <a:rPr lang="en-US" dirty="0"/>
              <a:t>Traditional Radio Access Network</a:t>
            </a:r>
          </a:p>
        </p:txBody>
      </p:sp>
      <p:pic>
        <p:nvPicPr>
          <p:cNvPr id="1028" name="Picture 4">
            <a:extLst>
              <a:ext uri="{FF2B5EF4-FFF2-40B4-BE49-F238E27FC236}">
                <a16:creationId xmlns:a16="http://schemas.microsoft.com/office/drawing/2014/main" id="{0F50BFBD-F4A1-A149-8054-4F24D500B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89" y="2062370"/>
            <a:ext cx="70231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81C83F-FE95-1A4F-AC77-1AEB3ABD42C3}"/>
              </a:ext>
            </a:extLst>
          </p:cNvPr>
          <p:cNvSpPr txBox="1"/>
          <p:nvPr/>
        </p:nvSpPr>
        <p:spPr>
          <a:xfrm>
            <a:off x="2012045" y="2628044"/>
            <a:ext cx="1633524" cy="307777"/>
          </a:xfrm>
          <a:prstGeom prst="rect">
            <a:avLst/>
          </a:prstGeom>
          <a:noFill/>
        </p:spPr>
        <p:txBody>
          <a:bodyPr wrap="none" rtlCol="0">
            <a:spAutoFit/>
          </a:bodyPr>
          <a:lstStyle/>
          <a:p>
            <a:r>
              <a:rPr lang="en-US" sz="1400" dirty="0"/>
              <a:t>Remote Radio Head</a:t>
            </a:r>
          </a:p>
        </p:txBody>
      </p:sp>
      <p:sp>
        <p:nvSpPr>
          <p:cNvPr id="7" name="TextBox 6">
            <a:extLst>
              <a:ext uri="{FF2B5EF4-FFF2-40B4-BE49-F238E27FC236}">
                <a16:creationId xmlns:a16="http://schemas.microsoft.com/office/drawing/2014/main" id="{A9701159-A5CA-C94B-9DF6-3E7FD479EBCD}"/>
              </a:ext>
            </a:extLst>
          </p:cNvPr>
          <p:cNvSpPr txBox="1"/>
          <p:nvPr/>
        </p:nvSpPr>
        <p:spPr>
          <a:xfrm>
            <a:off x="5644055" y="2510628"/>
            <a:ext cx="4706738" cy="369332"/>
          </a:xfrm>
          <a:prstGeom prst="rect">
            <a:avLst/>
          </a:prstGeom>
          <a:noFill/>
        </p:spPr>
        <p:txBody>
          <a:bodyPr wrap="none" rtlCol="0">
            <a:spAutoFit/>
          </a:bodyPr>
          <a:lstStyle/>
          <a:p>
            <a:r>
              <a:rPr lang="en-US" b="1" dirty="0">
                <a:solidFill>
                  <a:srgbClr val="FF0000"/>
                </a:solidFill>
              </a:rPr>
              <a:t>Proprietary Hardware, Software, and Interfaces</a:t>
            </a:r>
          </a:p>
        </p:txBody>
      </p:sp>
      <p:cxnSp>
        <p:nvCxnSpPr>
          <p:cNvPr id="9" name="Straight Arrow Connector 8">
            <a:extLst>
              <a:ext uri="{FF2B5EF4-FFF2-40B4-BE49-F238E27FC236}">
                <a16:creationId xmlns:a16="http://schemas.microsoft.com/office/drawing/2014/main" id="{7ED902DB-E89F-5B48-91ED-ACB65A477611}"/>
              </a:ext>
            </a:extLst>
          </p:cNvPr>
          <p:cNvCxnSpPr>
            <a:cxnSpLocks/>
            <a:stCxn id="7" idx="1"/>
          </p:cNvCxnSpPr>
          <p:nvPr/>
        </p:nvCxnSpPr>
        <p:spPr>
          <a:xfrm flipH="1">
            <a:off x="3731173" y="2695294"/>
            <a:ext cx="1912882" cy="866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2033281-D2DD-EB49-B1AE-84C52DA72A3B}"/>
              </a:ext>
            </a:extLst>
          </p:cNvPr>
          <p:cNvCxnSpPr>
            <a:cxnSpLocks/>
            <a:stCxn id="7" idx="1"/>
          </p:cNvCxnSpPr>
          <p:nvPr/>
        </p:nvCxnSpPr>
        <p:spPr>
          <a:xfrm flipH="1">
            <a:off x="4172609" y="2695294"/>
            <a:ext cx="1471446" cy="23181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968E59-80DF-AB4A-83B7-FADE1238ED7B}"/>
              </a:ext>
            </a:extLst>
          </p:cNvPr>
          <p:cNvCxnSpPr>
            <a:cxnSpLocks/>
            <a:stCxn id="7" idx="1"/>
          </p:cNvCxnSpPr>
          <p:nvPr/>
        </p:nvCxnSpPr>
        <p:spPr>
          <a:xfrm flipH="1">
            <a:off x="2112581" y="2695294"/>
            <a:ext cx="3531474" cy="15403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54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E2F4-CA37-FC4D-951B-8E79359CEE5C}"/>
              </a:ext>
            </a:extLst>
          </p:cNvPr>
          <p:cNvSpPr>
            <a:spLocks noGrp="1"/>
          </p:cNvSpPr>
          <p:nvPr>
            <p:ph type="title"/>
          </p:nvPr>
        </p:nvSpPr>
        <p:spPr/>
        <p:txBody>
          <a:bodyPr/>
          <a:lstStyle/>
          <a:p>
            <a:r>
              <a:rPr lang="en-US" dirty="0"/>
              <a:t>Virtualized Radio Access Network</a:t>
            </a:r>
          </a:p>
        </p:txBody>
      </p:sp>
      <p:pic>
        <p:nvPicPr>
          <p:cNvPr id="1028" name="Picture 4">
            <a:extLst>
              <a:ext uri="{FF2B5EF4-FFF2-40B4-BE49-F238E27FC236}">
                <a16:creationId xmlns:a16="http://schemas.microsoft.com/office/drawing/2014/main" id="{0F50BFBD-F4A1-A149-8054-4F24D500B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89" y="2062370"/>
            <a:ext cx="70231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81C83F-FE95-1A4F-AC77-1AEB3ABD42C3}"/>
              </a:ext>
            </a:extLst>
          </p:cNvPr>
          <p:cNvSpPr txBox="1"/>
          <p:nvPr/>
        </p:nvSpPr>
        <p:spPr>
          <a:xfrm>
            <a:off x="2012045" y="2628044"/>
            <a:ext cx="1633524" cy="307777"/>
          </a:xfrm>
          <a:prstGeom prst="rect">
            <a:avLst/>
          </a:prstGeom>
          <a:noFill/>
        </p:spPr>
        <p:txBody>
          <a:bodyPr wrap="none" rtlCol="0">
            <a:spAutoFit/>
          </a:bodyPr>
          <a:lstStyle/>
          <a:p>
            <a:r>
              <a:rPr lang="en-US" sz="1400" dirty="0"/>
              <a:t>Remote Radio Head</a:t>
            </a:r>
          </a:p>
        </p:txBody>
      </p:sp>
      <p:sp>
        <p:nvSpPr>
          <p:cNvPr id="7" name="TextBox 6">
            <a:extLst>
              <a:ext uri="{FF2B5EF4-FFF2-40B4-BE49-F238E27FC236}">
                <a16:creationId xmlns:a16="http://schemas.microsoft.com/office/drawing/2014/main" id="{A9701159-A5CA-C94B-9DF6-3E7FD479EBCD}"/>
              </a:ext>
            </a:extLst>
          </p:cNvPr>
          <p:cNvSpPr txBox="1"/>
          <p:nvPr/>
        </p:nvSpPr>
        <p:spPr>
          <a:xfrm>
            <a:off x="5703466" y="2597266"/>
            <a:ext cx="3671454" cy="369332"/>
          </a:xfrm>
          <a:prstGeom prst="rect">
            <a:avLst/>
          </a:prstGeom>
          <a:noFill/>
        </p:spPr>
        <p:txBody>
          <a:bodyPr wrap="none" rtlCol="0">
            <a:spAutoFit/>
          </a:bodyPr>
          <a:lstStyle/>
          <a:p>
            <a:r>
              <a:rPr lang="en-US" b="1" dirty="0">
                <a:solidFill>
                  <a:srgbClr val="FF0000"/>
                </a:solidFill>
              </a:rPr>
              <a:t>Proprietary Hardware and Interfaces</a:t>
            </a:r>
          </a:p>
        </p:txBody>
      </p:sp>
      <p:cxnSp>
        <p:nvCxnSpPr>
          <p:cNvPr id="9" name="Straight Arrow Connector 8">
            <a:extLst>
              <a:ext uri="{FF2B5EF4-FFF2-40B4-BE49-F238E27FC236}">
                <a16:creationId xmlns:a16="http://schemas.microsoft.com/office/drawing/2014/main" id="{7ED902DB-E89F-5B48-91ED-ACB65A477611}"/>
              </a:ext>
            </a:extLst>
          </p:cNvPr>
          <p:cNvCxnSpPr>
            <a:cxnSpLocks/>
            <a:stCxn id="7" idx="1"/>
          </p:cNvCxnSpPr>
          <p:nvPr/>
        </p:nvCxnSpPr>
        <p:spPr>
          <a:xfrm flipH="1">
            <a:off x="3731176" y="2781932"/>
            <a:ext cx="197229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968E59-80DF-AB4A-83B7-FADE1238ED7B}"/>
              </a:ext>
            </a:extLst>
          </p:cNvPr>
          <p:cNvCxnSpPr>
            <a:cxnSpLocks/>
            <a:stCxn id="7" idx="1"/>
          </p:cNvCxnSpPr>
          <p:nvPr/>
        </p:nvCxnSpPr>
        <p:spPr>
          <a:xfrm flipH="1">
            <a:off x="2112582" y="2781932"/>
            <a:ext cx="3590884" cy="14537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4B9E84-A303-0245-9511-AAB7D41FB07C}"/>
              </a:ext>
            </a:extLst>
          </p:cNvPr>
          <p:cNvSpPr txBox="1"/>
          <p:nvPr/>
        </p:nvSpPr>
        <p:spPr>
          <a:xfrm>
            <a:off x="5644055" y="3244334"/>
            <a:ext cx="4963475" cy="369332"/>
          </a:xfrm>
          <a:prstGeom prst="rect">
            <a:avLst/>
          </a:prstGeom>
          <a:noFill/>
        </p:spPr>
        <p:txBody>
          <a:bodyPr wrap="none" rtlCol="0">
            <a:spAutoFit/>
          </a:bodyPr>
          <a:lstStyle/>
          <a:p>
            <a:r>
              <a:rPr lang="en-US" b="1" dirty="0">
                <a:solidFill>
                  <a:srgbClr val="FF0000"/>
                </a:solidFill>
              </a:rPr>
              <a:t>Proprietary Software w/virtualization of functions</a:t>
            </a:r>
          </a:p>
        </p:txBody>
      </p:sp>
      <p:cxnSp>
        <p:nvCxnSpPr>
          <p:cNvPr id="11" name="Straight Arrow Connector 10">
            <a:extLst>
              <a:ext uri="{FF2B5EF4-FFF2-40B4-BE49-F238E27FC236}">
                <a16:creationId xmlns:a16="http://schemas.microsoft.com/office/drawing/2014/main" id="{37151B78-EEF7-BD45-8D14-8BA7EB34FF5F}"/>
              </a:ext>
            </a:extLst>
          </p:cNvPr>
          <p:cNvCxnSpPr>
            <a:cxnSpLocks/>
            <a:stCxn id="10" idx="1"/>
          </p:cNvCxnSpPr>
          <p:nvPr/>
        </p:nvCxnSpPr>
        <p:spPr>
          <a:xfrm flipH="1">
            <a:off x="3812941" y="3429000"/>
            <a:ext cx="1831114" cy="15462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765DCE-F029-3541-941B-8FB344E1C218}"/>
              </a:ext>
            </a:extLst>
          </p:cNvPr>
          <p:cNvSpPr txBox="1"/>
          <p:nvPr/>
        </p:nvSpPr>
        <p:spPr>
          <a:xfrm>
            <a:off x="6035542" y="3871592"/>
            <a:ext cx="3605539" cy="369332"/>
          </a:xfrm>
          <a:prstGeom prst="rect">
            <a:avLst/>
          </a:prstGeom>
          <a:noFill/>
        </p:spPr>
        <p:txBody>
          <a:bodyPr wrap="none" rtlCol="0">
            <a:spAutoFit/>
          </a:bodyPr>
          <a:lstStyle/>
          <a:p>
            <a:r>
              <a:rPr lang="en-US" b="1" dirty="0">
                <a:solidFill>
                  <a:srgbClr val="00B050"/>
                </a:solidFill>
              </a:rPr>
              <a:t>Commercial Off The Shelf Hardware</a:t>
            </a:r>
          </a:p>
        </p:txBody>
      </p:sp>
      <p:cxnSp>
        <p:nvCxnSpPr>
          <p:cNvPr id="14" name="Straight Arrow Connector 13">
            <a:extLst>
              <a:ext uri="{FF2B5EF4-FFF2-40B4-BE49-F238E27FC236}">
                <a16:creationId xmlns:a16="http://schemas.microsoft.com/office/drawing/2014/main" id="{9175CC29-CCA9-7A48-ABDD-2EB64F6D40C9}"/>
              </a:ext>
            </a:extLst>
          </p:cNvPr>
          <p:cNvCxnSpPr>
            <a:cxnSpLocks/>
            <a:stCxn id="12" idx="1"/>
          </p:cNvCxnSpPr>
          <p:nvPr/>
        </p:nvCxnSpPr>
        <p:spPr>
          <a:xfrm flipH="1">
            <a:off x="4624838" y="4056258"/>
            <a:ext cx="1410704" cy="102995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11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E2F4-CA37-FC4D-951B-8E79359CEE5C}"/>
              </a:ext>
            </a:extLst>
          </p:cNvPr>
          <p:cNvSpPr>
            <a:spLocks noGrp="1"/>
          </p:cNvSpPr>
          <p:nvPr>
            <p:ph type="title"/>
          </p:nvPr>
        </p:nvSpPr>
        <p:spPr/>
        <p:txBody>
          <a:bodyPr/>
          <a:lstStyle/>
          <a:p>
            <a:r>
              <a:rPr lang="en-US" dirty="0"/>
              <a:t>Open Radio Access Network</a:t>
            </a:r>
          </a:p>
        </p:txBody>
      </p:sp>
      <p:pic>
        <p:nvPicPr>
          <p:cNvPr id="1028" name="Picture 4">
            <a:extLst>
              <a:ext uri="{FF2B5EF4-FFF2-40B4-BE49-F238E27FC236}">
                <a16:creationId xmlns:a16="http://schemas.microsoft.com/office/drawing/2014/main" id="{0F50BFBD-F4A1-A149-8054-4F24D500B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89" y="2062370"/>
            <a:ext cx="70231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81C83F-FE95-1A4F-AC77-1AEB3ABD42C3}"/>
              </a:ext>
            </a:extLst>
          </p:cNvPr>
          <p:cNvSpPr txBox="1"/>
          <p:nvPr/>
        </p:nvSpPr>
        <p:spPr>
          <a:xfrm>
            <a:off x="2012045" y="2628044"/>
            <a:ext cx="1633524" cy="307777"/>
          </a:xfrm>
          <a:prstGeom prst="rect">
            <a:avLst/>
          </a:prstGeom>
          <a:noFill/>
        </p:spPr>
        <p:txBody>
          <a:bodyPr wrap="none" rtlCol="0">
            <a:spAutoFit/>
          </a:bodyPr>
          <a:lstStyle/>
          <a:p>
            <a:r>
              <a:rPr lang="en-US" sz="1400" dirty="0"/>
              <a:t>Remote Radio Head</a:t>
            </a:r>
          </a:p>
        </p:txBody>
      </p:sp>
      <p:sp>
        <p:nvSpPr>
          <p:cNvPr id="7" name="TextBox 6">
            <a:extLst>
              <a:ext uri="{FF2B5EF4-FFF2-40B4-BE49-F238E27FC236}">
                <a16:creationId xmlns:a16="http://schemas.microsoft.com/office/drawing/2014/main" id="{A9701159-A5CA-C94B-9DF6-3E7FD479EBCD}"/>
              </a:ext>
            </a:extLst>
          </p:cNvPr>
          <p:cNvSpPr txBox="1"/>
          <p:nvPr/>
        </p:nvSpPr>
        <p:spPr>
          <a:xfrm>
            <a:off x="5644055" y="2510628"/>
            <a:ext cx="3799695" cy="369332"/>
          </a:xfrm>
          <a:prstGeom prst="rect">
            <a:avLst/>
          </a:prstGeom>
          <a:noFill/>
        </p:spPr>
        <p:txBody>
          <a:bodyPr wrap="none" rtlCol="0">
            <a:spAutoFit/>
          </a:bodyPr>
          <a:lstStyle/>
          <a:p>
            <a:r>
              <a:rPr lang="en-US" b="1" dirty="0">
                <a:solidFill>
                  <a:srgbClr val="00B050"/>
                </a:solidFill>
              </a:rPr>
              <a:t>General Purpose Processing hardware</a:t>
            </a:r>
          </a:p>
        </p:txBody>
      </p:sp>
      <p:cxnSp>
        <p:nvCxnSpPr>
          <p:cNvPr id="9" name="Straight Arrow Connector 8">
            <a:extLst>
              <a:ext uri="{FF2B5EF4-FFF2-40B4-BE49-F238E27FC236}">
                <a16:creationId xmlns:a16="http://schemas.microsoft.com/office/drawing/2014/main" id="{7ED902DB-E89F-5B48-91ED-ACB65A477611}"/>
              </a:ext>
            </a:extLst>
          </p:cNvPr>
          <p:cNvCxnSpPr>
            <a:cxnSpLocks/>
            <a:stCxn id="7" idx="1"/>
          </p:cNvCxnSpPr>
          <p:nvPr/>
        </p:nvCxnSpPr>
        <p:spPr>
          <a:xfrm flipH="1">
            <a:off x="3688371" y="2695294"/>
            <a:ext cx="1955684" cy="8663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968E59-80DF-AB4A-83B7-FADE1238ED7B}"/>
              </a:ext>
            </a:extLst>
          </p:cNvPr>
          <p:cNvCxnSpPr>
            <a:cxnSpLocks/>
            <a:stCxn id="13" idx="1"/>
          </p:cNvCxnSpPr>
          <p:nvPr/>
        </p:nvCxnSpPr>
        <p:spPr>
          <a:xfrm flipH="1">
            <a:off x="2112582" y="3453838"/>
            <a:ext cx="1538462" cy="78183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4B9E84-A303-0245-9511-AAB7D41FB07C}"/>
              </a:ext>
            </a:extLst>
          </p:cNvPr>
          <p:cNvSpPr txBox="1"/>
          <p:nvPr/>
        </p:nvSpPr>
        <p:spPr>
          <a:xfrm>
            <a:off x="6096000" y="3265679"/>
            <a:ext cx="4963475" cy="369332"/>
          </a:xfrm>
          <a:prstGeom prst="rect">
            <a:avLst/>
          </a:prstGeom>
          <a:noFill/>
        </p:spPr>
        <p:txBody>
          <a:bodyPr wrap="none" rtlCol="0">
            <a:spAutoFit/>
          </a:bodyPr>
          <a:lstStyle/>
          <a:p>
            <a:r>
              <a:rPr lang="en-US" b="1" dirty="0">
                <a:solidFill>
                  <a:srgbClr val="FF0000"/>
                </a:solidFill>
              </a:rPr>
              <a:t>Proprietary Software w/virtualization of functions</a:t>
            </a:r>
          </a:p>
        </p:txBody>
      </p:sp>
      <p:cxnSp>
        <p:nvCxnSpPr>
          <p:cNvPr id="11" name="Straight Arrow Connector 10">
            <a:extLst>
              <a:ext uri="{FF2B5EF4-FFF2-40B4-BE49-F238E27FC236}">
                <a16:creationId xmlns:a16="http://schemas.microsoft.com/office/drawing/2014/main" id="{37151B78-EEF7-BD45-8D14-8BA7EB34FF5F}"/>
              </a:ext>
            </a:extLst>
          </p:cNvPr>
          <p:cNvCxnSpPr>
            <a:cxnSpLocks/>
            <a:stCxn id="10" idx="1"/>
          </p:cNvCxnSpPr>
          <p:nvPr/>
        </p:nvCxnSpPr>
        <p:spPr>
          <a:xfrm flipH="1">
            <a:off x="3812942" y="3450345"/>
            <a:ext cx="2283058" cy="15248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765DCE-F029-3541-941B-8FB344E1C218}"/>
              </a:ext>
            </a:extLst>
          </p:cNvPr>
          <p:cNvSpPr txBox="1"/>
          <p:nvPr/>
        </p:nvSpPr>
        <p:spPr>
          <a:xfrm>
            <a:off x="6121109" y="3866337"/>
            <a:ext cx="3605539" cy="369332"/>
          </a:xfrm>
          <a:prstGeom prst="rect">
            <a:avLst/>
          </a:prstGeom>
          <a:noFill/>
        </p:spPr>
        <p:txBody>
          <a:bodyPr wrap="none" rtlCol="0">
            <a:spAutoFit/>
          </a:bodyPr>
          <a:lstStyle/>
          <a:p>
            <a:r>
              <a:rPr lang="en-US" b="1" dirty="0">
                <a:solidFill>
                  <a:srgbClr val="00B050"/>
                </a:solidFill>
              </a:rPr>
              <a:t>Commercial Off The Shelf Hardware</a:t>
            </a:r>
          </a:p>
        </p:txBody>
      </p:sp>
      <p:cxnSp>
        <p:nvCxnSpPr>
          <p:cNvPr id="14" name="Straight Arrow Connector 13">
            <a:extLst>
              <a:ext uri="{FF2B5EF4-FFF2-40B4-BE49-F238E27FC236}">
                <a16:creationId xmlns:a16="http://schemas.microsoft.com/office/drawing/2014/main" id="{9175CC29-CCA9-7A48-ABDD-2EB64F6D40C9}"/>
              </a:ext>
            </a:extLst>
          </p:cNvPr>
          <p:cNvCxnSpPr>
            <a:cxnSpLocks/>
            <a:stCxn id="12" idx="1"/>
          </p:cNvCxnSpPr>
          <p:nvPr/>
        </p:nvCxnSpPr>
        <p:spPr>
          <a:xfrm flipH="1">
            <a:off x="4624839" y="4051003"/>
            <a:ext cx="1496270" cy="103521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75D76E4-B378-1749-9EF6-D41A94ED6B62}"/>
              </a:ext>
            </a:extLst>
          </p:cNvPr>
          <p:cNvSpPr txBox="1"/>
          <p:nvPr/>
        </p:nvSpPr>
        <p:spPr>
          <a:xfrm>
            <a:off x="3651044" y="3269172"/>
            <a:ext cx="1602683" cy="369332"/>
          </a:xfrm>
          <a:prstGeom prst="rect">
            <a:avLst/>
          </a:prstGeom>
          <a:noFill/>
        </p:spPr>
        <p:txBody>
          <a:bodyPr wrap="none" rtlCol="0">
            <a:spAutoFit/>
          </a:bodyPr>
          <a:lstStyle/>
          <a:p>
            <a:r>
              <a:rPr lang="en-US" b="1" dirty="0">
                <a:solidFill>
                  <a:srgbClr val="00B050"/>
                </a:solidFill>
              </a:rPr>
              <a:t>Open interface</a:t>
            </a:r>
          </a:p>
        </p:txBody>
      </p:sp>
      <p:sp>
        <p:nvSpPr>
          <p:cNvPr id="5" name="TextBox 4">
            <a:extLst>
              <a:ext uri="{FF2B5EF4-FFF2-40B4-BE49-F238E27FC236}">
                <a16:creationId xmlns:a16="http://schemas.microsoft.com/office/drawing/2014/main" id="{4F48B422-7C94-2247-B2A2-91190040F898}"/>
              </a:ext>
            </a:extLst>
          </p:cNvPr>
          <p:cNvSpPr txBox="1"/>
          <p:nvPr/>
        </p:nvSpPr>
        <p:spPr>
          <a:xfrm>
            <a:off x="6209308" y="1616813"/>
            <a:ext cx="4363567" cy="461665"/>
          </a:xfrm>
          <a:prstGeom prst="rect">
            <a:avLst/>
          </a:prstGeom>
          <a:noFill/>
        </p:spPr>
        <p:txBody>
          <a:bodyPr wrap="none" rtlCol="0">
            <a:spAutoFit/>
          </a:bodyPr>
          <a:lstStyle/>
          <a:p>
            <a:r>
              <a:rPr lang="en-US" sz="2400" b="1" i="1" dirty="0"/>
              <a:t>Let’s not forget open-source code!</a:t>
            </a:r>
          </a:p>
        </p:txBody>
      </p:sp>
    </p:spTree>
    <p:extLst>
      <p:ext uri="{BB962C8B-B14F-4D97-AF65-F5344CB8AC3E}">
        <p14:creationId xmlns:p14="http://schemas.microsoft.com/office/powerpoint/2010/main" val="256219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FCAEC-E85D-5042-9F51-A856F2FB297D}"/>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latin typeface="+mj-lt"/>
                <a:ea typeface="+mj-ea"/>
                <a:cs typeface="+mj-cs"/>
              </a:rPr>
              <a:t>What is NTIA up to around 5G and vendor diversity?</a:t>
            </a:r>
          </a:p>
        </p:txBody>
      </p:sp>
    </p:spTree>
    <p:extLst>
      <p:ext uri="{BB962C8B-B14F-4D97-AF65-F5344CB8AC3E}">
        <p14:creationId xmlns:p14="http://schemas.microsoft.com/office/powerpoint/2010/main" val="37584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540F-9B62-1B48-8E2F-1A1AC469CA04}"/>
              </a:ext>
            </a:extLst>
          </p:cNvPr>
          <p:cNvSpPr>
            <a:spLocks noGrp="1"/>
          </p:cNvSpPr>
          <p:nvPr>
            <p:ph type="title"/>
          </p:nvPr>
        </p:nvSpPr>
        <p:spPr>
          <a:xfrm>
            <a:off x="381000" y="854789"/>
            <a:ext cx="11430000" cy="685800"/>
          </a:xfrm>
        </p:spPr>
        <p:txBody>
          <a:bodyPr/>
          <a:lstStyle/>
          <a:p>
            <a:r>
              <a:rPr lang="en-US" dirty="0"/>
              <a:t>5G Testbed</a:t>
            </a:r>
          </a:p>
        </p:txBody>
      </p:sp>
      <p:sp>
        <p:nvSpPr>
          <p:cNvPr id="3" name="Content Placeholder 2">
            <a:extLst>
              <a:ext uri="{FF2B5EF4-FFF2-40B4-BE49-F238E27FC236}">
                <a16:creationId xmlns:a16="http://schemas.microsoft.com/office/drawing/2014/main" id="{E276D87C-3CB5-8143-963A-8088F92B6B5A}"/>
              </a:ext>
            </a:extLst>
          </p:cNvPr>
          <p:cNvSpPr>
            <a:spLocks noGrp="1"/>
          </p:cNvSpPr>
          <p:nvPr>
            <p:ph idx="1"/>
          </p:nvPr>
        </p:nvSpPr>
        <p:spPr>
          <a:xfrm>
            <a:off x="381000" y="1663859"/>
            <a:ext cx="11430000" cy="4391644"/>
          </a:xfrm>
        </p:spPr>
        <p:txBody>
          <a:bodyPr>
            <a:normAutofit/>
          </a:bodyPr>
          <a:lstStyle/>
          <a:p>
            <a:r>
              <a:rPr lang="en-US" dirty="0"/>
              <a:t>NTIA’s Institute for Telecommunication Sciences is extending its LTE testbed to 5G with a focus on</a:t>
            </a:r>
          </a:p>
          <a:p>
            <a:pPr lvl="1"/>
            <a:r>
              <a:rPr lang="en-US" dirty="0"/>
              <a:t>Test and evaluation of the integration of open radio access network solutions to determine level of difficulty</a:t>
            </a:r>
          </a:p>
          <a:p>
            <a:pPr lvl="1"/>
            <a:r>
              <a:rPr lang="en-US" dirty="0"/>
              <a:t>Test and evaluation of the interoperability of open radio access network solutions to determine level of performance with different ORAN builds</a:t>
            </a:r>
          </a:p>
          <a:p>
            <a:pPr lvl="1"/>
            <a:r>
              <a:rPr lang="en-US" dirty="0"/>
              <a:t>Test and evaluation of virtualized radio access network capabilities and intersection to ORAN</a:t>
            </a:r>
          </a:p>
          <a:p>
            <a:pPr lvl="1"/>
            <a:r>
              <a:rPr lang="en-US" dirty="0"/>
              <a:t>Integration of NTIA’s Software Bill of Materials (SBOM) goals and objectives based on significant focus of ORAN on open-source capabilities</a:t>
            </a:r>
          </a:p>
          <a:p>
            <a:r>
              <a:rPr lang="en-US" dirty="0"/>
              <a:t>Can/will coordinate with State Dept to leverage unique capability to work with other laboratories to travel to/from to share knowledge engineer to engineer</a:t>
            </a:r>
          </a:p>
        </p:txBody>
      </p:sp>
    </p:spTree>
    <p:extLst>
      <p:ext uri="{BB962C8B-B14F-4D97-AF65-F5344CB8AC3E}">
        <p14:creationId xmlns:p14="http://schemas.microsoft.com/office/powerpoint/2010/main" val="67196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2540F-9B62-1B48-8E2F-1A1AC469CA04}"/>
              </a:ext>
            </a:extLst>
          </p:cNvPr>
          <p:cNvSpPr>
            <a:spLocks noGrp="1"/>
          </p:cNvSpPr>
          <p:nvPr>
            <p:ph type="title"/>
          </p:nvPr>
        </p:nvSpPr>
        <p:spPr>
          <a:xfrm>
            <a:off x="381000" y="854789"/>
            <a:ext cx="11430000" cy="685800"/>
          </a:xfrm>
        </p:spPr>
        <p:txBody>
          <a:bodyPr/>
          <a:lstStyle/>
          <a:p>
            <a:r>
              <a:rPr lang="en-US" dirty="0"/>
              <a:t>5G Challenge</a:t>
            </a:r>
          </a:p>
        </p:txBody>
      </p:sp>
      <p:sp>
        <p:nvSpPr>
          <p:cNvPr id="3" name="Content Placeholder 2">
            <a:extLst>
              <a:ext uri="{FF2B5EF4-FFF2-40B4-BE49-F238E27FC236}">
                <a16:creationId xmlns:a16="http://schemas.microsoft.com/office/drawing/2014/main" id="{E276D87C-3CB5-8143-963A-8088F92B6B5A}"/>
              </a:ext>
            </a:extLst>
          </p:cNvPr>
          <p:cNvSpPr>
            <a:spLocks noGrp="1"/>
          </p:cNvSpPr>
          <p:nvPr>
            <p:ph idx="1"/>
          </p:nvPr>
        </p:nvSpPr>
        <p:spPr>
          <a:xfrm>
            <a:off x="381000" y="1663859"/>
            <a:ext cx="11430000" cy="4391644"/>
          </a:xfrm>
        </p:spPr>
        <p:txBody>
          <a:bodyPr>
            <a:normAutofit lnSpcReduction="10000"/>
          </a:bodyPr>
          <a:lstStyle/>
          <a:p>
            <a:r>
              <a:rPr lang="en-US" dirty="0"/>
              <a:t>NTIA’s Institute for Telecommunication Sciences is partnering with Dept of Defense to explore creation of a challenge to develop open source 5G protocol stacks that support DOD’s mission</a:t>
            </a:r>
          </a:p>
          <a:p>
            <a:r>
              <a:rPr lang="en-US" dirty="0"/>
              <a:t>Published a Notice of Inquiry in the Federal Register to explore the parameters of the challenge</a:t>
            </a:r>
          </a:p>
          <a:p>
            <a:pPr lvl="1"/>
            <a:r>
              <a:rPr lang="en-US" dirty="0">
                <a:hlinkClick r:id="rId2"/>
              </a:rPr>
              <a:t>https://www.federalregister.gov/documents/2021/01/11/2021-00202/5g-challenge-notice-of-inquiry</a:t>
            </a:r>
            <a:r>
              <a:rPr lang="en-US" dirty="0"/>
              <a:t> </a:t>
            </a:r>
          </a:p>
          <a:p>
            <a:r>
              <a:rPr lang="en-US" dirty="0"/>
              <a:t>Comments close February 10, 2021</a:t>
            </a:r>
          </a:p>
          <a:p>
            <a:r>
              <a:rPr lang="en-US" dirty="0"/>
              <a:t>Details to search</a:t>
            </a:r>
          </a:p>
          <a:p>
            <a:pPr lvl="1"/>
            <a:r>
              <a:rPr lang="en-US" dirty="0"/>
              <a:t>5G Challenge</a:t>
            </a:r>
          </a:p>
          <a:p>
            <a:pPr lvl="1"/>
            <a:r>
              <a:rPr lang="en-US" dirty="0"/>
              <a:t>[Docket No. 210105–0001] </a:t>
            </a:r>
          </a:p>
          <a:p>
            <a:pPr lvl="1"/>
            <a:r>
              <a:rPr lang="en-US" dirty="0"/>
              <a:t>RIN 0660–XC049 </a:t>
            </a:r>
          </a:p>
          <a:p>
            <a:endParaRPr lang="en-US" dirty="0"/>
          </a:p>
        </p:txBody>
      </p:sp>
    </p:spTree>
    <p:extLst>
      <p:ext uri="{BB962C8B-B14F-4D97-AF65-F5344CB8AC3E}">
        <p14:creationId xmlns:p14="http://schemas.microsoft.com/office/powerpoint/2010/main" val="2048659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493D-5C6F-D64E-AB53-DDD9D9B38D7A}"/>
              </a:ext>
            </a:extLst>
          </p:cNvPr>
          <p:cNvSpPr>
            <a:spLocks noGrp="1"/>
          </p:cNvSpPr>
          <p:nvPr>
            <p:ph type="title"/>
          </p:nvPr>
        </p:nvSpPr>
        <p:spPr>
          <a:xfrm>
            <a:off x="381000" y="854789"/>
            <a:ext cx="11430000" cy="685800"/>
          </a:xfrm>
        </p:spPr>
        <p:txBody>
          <a:bodyPr/>
          <a:lstStyle/>
          <a:p>
            <a:r>
              <a:rPr lang="en-US" dirty="0"/>
              <a:t>Wireless Supply Chain Innovation &amp; Multilateral Security</a:t>
            </a:r>
          </a:p>
        </p:txBody>
      </p:sp>
      <p:sp>
        <p:nvSpPr>
          <p:cNvPr id="3" name="Content Placeholder 2">
            <a:extLst>
              <a:ext uri="{FF2B5EF4-FFF2-40B4-BE49-F238E27FC236}">
                <a16:creationId xmlns:a16="http://schemas.microsoft.com/office/drawing/2014/main" id="{9B39F2E0-0E1C-3144-9552-6F47BDE99B08}"/>
              </a:ext>
            </a:extLst>
          </p:cNvPr>
          <p:cNvSpPr>
            <a:spLocks noGrp="1"/>
          </p:cNvSpPr>
          <p:nvPr>
            <p:ph idx="1"/>
          </p:nvPr>
        </p:nvSpPr>
        <p:spPr>
          <a:xfrm>
            <a:off x="381000" y="1663859"/>
            <a:ext cx="11430000" cy="4391644"/>
          </a:xfrm>
        </p:spPr>
        <p:txBody>
          <a:bodyPr>
            <a:noAutofit/>
          </a:bodyPr>
          <a:lstStyle/>
          <a:p>
            <a:pPr marL="0" indent="0">
              <a:buNone/>
            </a:pPr>
            <a:r>
              <a:rPr lang="en-US" sz="2200" dirty="0"/>
              <a:t>The Public Wireless Supply Chain Innovation Fund to be established and administered by NTIA:</a:t>
            </a:r>
          </a:p>
          <a:p>
            <a:r>
              <a:rPr lang="en-US" sz="2000" dirty="0"/>
              <a:t>Promote and deploy technology that will enhance competitiveness for 5G based on open and interoperable radio access networks</a:t>
            </a:r>
          </a:p>
          <a:p>
            <a:r>
              <a:rPr lang="en-US" sz="2000" dirty="0"/>
              <a:t>Accelerate deployment of open interface standards-based radio access network solutions</a:t>
            </a:r>
          </a:p>
          <a:p>
            <a:r>
              <a:rPr lang="en-US" sz="2000" dirty="0"/>
              <a:t>Promote and deploy compatible equipment between new 5G equipment with future open standards based interoperable networks</a:t>
            </a:r>
          </a:p>
          <a:p>
            <a:r>
              <a:rPr lang="en-US" sz="2000" dirty="0"/>
              <a:t>Manage integration of multi-vendor network environments</a:t>
            </a:r>
          </a:p>
          <a:p>
            <a:r>
              <a:rPr lang="en-US" sz="2000" dirty="0"/>
              <a:t>Identify criteria to define equipment as based on open standards for multi-vendor network equipment for interoperability</a:t>
            </a:r>
          </a:p>
          <a:p>
            <a:r>
              <a:rPr lang="en-US" sz="2000" dirty="0"/>
              <a:t>Promote and deploy security features aimed at enhancing the above</a:t>
            </a:r>
          </a:p>
          <a:p>
            <a:r>
              <a:rPr lang="en-US" sz="2000" dirty="0"/>
              <a:t>Promote and deploy network function virtualization to facilitate multi-vendor interoperability and a more diverse vendor market</a:t>
            </a:r>
          </a:p>
        </p:txBody>
      </p:sp>
    </p:spTree>
    <p:extLst>
      <p:ext uri="{BB962C8B-B14F-4D97-AF65-F5344CB8AC3E}">
        <p14:creationId xmlns:p14="http://schemas.microsoft.com/office/powerpoint/2010/main" val="183456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B1AD-EBC4-4A46-BE3F-D5A76FA3EE92}"/>
              </a:ext>
            </a:extLst>
          </p:cNvPr>
          <p:cNvSpPr>
            <a:spLocks noGrp="1"/>
          </p:cNvSpPr>
          <p:nvPr>
            <p:ph type="title"/>
          </p:nvPr>
        </p:nvSpPr>
        <p:spPr/>
        <p:txBody>
          <a:bodyPr/>
          <a:lstStyle/>
          <a:p>
            <a:r>
              <a:rPr lang="en-US"/>
              <a:t>Vendor Diversity</a:t>
            </a:r>
            <a:endParaRPr lang="en-US" dirty="0"/>
          </a:p>
        </p:txBody>
      </p:sp>
      <p:sp>
        <p:nvSpPr>
          <p:cNvPr id="3" name="Content Placeholder 2">
            <a:extLst>
              <a:ext uri="{FF2B5EF4-FFF2-40B4-BE49-F238E27FC236}">
                <a16:creationId xmlns:a16="http://schemas.microsoft.com/office/drawing/2014/main" id="{12489599-78E9-6B4B-97A6-42273FD23284}"/>
              </a:ext>
            </a:extLst>
          </p:cNvPr>
          <p:cNvSpPr>
            <a:spLocks noGrp="1"/>
          </p:cNvSpPr>
          <p:nvPr>
            <p:ph idx="1"/>
          </p:nvPr>
        </p:nvSpPr>
        <p:spPr/>
        <p:txBody>
          <a:bodyPr>
            <a:normAutofit/>
          </a:bodyPr>
          <a:lstStyle/>
          <a:p>
            <a:r>
              <a:rPr lang="en-US" u="sng">
                <a:effectLst/>
                <a:ea typeface="Calibri" panose="020F0502020204030204" pitchFamily="34" charset="0"/>
                <a:cs typeface="Times New Roman" panose="02020603050405020304" pitchFamily="18" charset="0"/>
              </a:rPr>
              <a:t>Challenge:</a:t>
            </a:r>
            <a:r>
              <a:rPr lang="en-US">
                <a:effectLst/>
                <a:ea typeface="Calibri" panose="020F0502020204030204" pitchFamily="34" charset="0"/>
                <a:cs typeface="Times New Roman" panose="02020603050405020304" pitchFamily="18" charset="0"/>
              </a:rPr>
              <a:t> Limited options when selecting vendors to develop and deploy 5G and earlier generation wireless networks</a:t>
            </a:r>
            <a:endParaRPr lang="en-US" u="sng"/>
          </a:p>
          <a:p>
            <a:r>
              <a:rPr lang="en-US" u="sng"/>
              <a:t>Goal:</a:t>
            </a:r>
            <a:r>
              <a:rPr lang="en-US"/>
              <a:t> </a:t>
            </a:r>
            <a:r>
              <a:rPr lang="en-US">
                <a:effectLst/>
                <a:ea typeface="Calibri" panose="020F0502020204030204" pitchFamily="34" charset="0"/>
              </a:rPr>
              <a:t>Unleash the innovative power of the </a:t>
            </a:r>
            <a:r>
              <a:rPr lang="en-US"/>
              <a:t>private</a:t>
            </a:r>
            <a:r>
              <a:rPr lang="en-US">
                <a:effectLst/>
                <a:ea typeface="Calibri" panose="020F0502020204030204" pitchFamily="34" charset="0"/>
              </a:rPr>
              <a:t> sector and competition </a:t>
            </a:r>
          </a:p>
          <a:p>
            <a:r>
              <a:rPr lang="en-US" u="sng"/>
              <a:t>Opportunity:</a:t>
            </a:r>
            <a:r>
              <a:rPr lang="en-US"/>
              <a:t> Lower barriers to entry in the telecommunications equipment market would unlock economic opportunities</a:t>
            </a:r>
          </a:p>
          <a:p>
            <a:endParaRPr lang="en-US"/>
          </a:p>
          <a:p>
            <a:pPr marL="0" indent="0" algn="ctr">
              <a:buNone/>
            </a:pPr>
            <a:r>
              <a:rPr lang="en-US" i="1"/>
              <a:t>Therefore, NTIA is supporting the industry-led development of open, interoperable networks.</a:t>
            </a:r>
          </a:p>
          <a:p>
            <a:endParaRPr lang="en-US" sz="3000" dirty="0"/>
          </a:p>
        </p:txBody>
      </p:sp>
    </p:spTree>
    <p:extLst>
      <p:ext uri="{BB962C8B-B14F-4D97-AF65-F5344CB8AC3E}">
        <p14:creationId xmlns:p14="http://schemas.microsoft.com/office/powerpoint/2010/main" val="37532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C81C-3F29-4C72-AD4C-42B5936AA032}"/>
              </a:ext>
            </a:extLst>
          </p:cNvPr>
          <p:cNvSpPr>
            <a:spLocks noGrp="1"/>
          </p:cNvSpPr>
          <p:nvPr>
            <p:ph type="title"/>
          </p:nvPr>
        </p:nvSpPr>
        <p:spPr>
          <a:xfrm>
            <a:off x="381000" y="854789"/>
            <a:ext cx="11430000" cy="685800"/>
          </a:xfrm>
        </p:spPr>
        <p:txBody>
          <a:bodyPr/>
          <a:lstStyle/>
          <a:p>
            <a:r>
              <a:rPr lang="en-US" dirty="0"/>
              <a:t>Vendor Diversity</a:t>
            </a:r>
          </a:p>
        </p:txBody>
      </p:sp>
      <p:sp>
        <p:nvSpPr>
          <p:cNvPr id="3" name="Content Placeholder 2">
            <a:extLst>
              <a:ext uri="{FF2B5EF4-FFF2-40B4-BE49-F238E27FC236}">
                <a16:creationId xmlns:a16="http://schemas.microsoft.com/office/drawing/2014/main" id="{718677DA-9522-4B10-B108-D74C153853C4}"/>
              </a:ext>
            </a:extLst>
          </p:cNvPr>
          <p:cNvSpPr>
            <a:spLocks noGrp="1"/>
          </p:cNvSpPr>
          <p:nvPr>
            <p:ph idx="1"/>
          </p:nvPr>
        </p:nvSpPr>
        <p:spPr>
          <a:xfrm>
            <a:off x="381000" y="1663859"/>
            <a:ext cx="11430000" cy="4391644"/>
          </a:xfrm>
        </p:spPr>
        <p:txBody>
          <a:bodyPr>
            <a:normAutofit/>
          </a:bodyPr>
          <a:lstStyle/>
          <a:p>
            <a:r>
              <a:rPr lang="en-US" dirty="0"/>
              <a:t>Promoting the transition toward open and interoperable in a range of multilateral fora, like the Prague 5G Security Conference, OECD, and G7</a:t>
            </a:r>
          </a:p>
          <a:p>
            <a:r>
              <a:rPr lang="en-US" dirty="0"/>
              <a:t>Engaging directly with foreign governments </a:t>
            </a:r>
          </a:p>
          <a:p>
            <a:r>
              <a:rPr lang="en-US" dirty="0"/>
              <a:t>Driving U.S. engagement on common international principles on open and interoperable network architectures</a:t>
            </a:r>
          </a:p>
          <a:p>
            <a:r>
              <a:rPr lang="en-US" dirty="0"/>
              <a:t>Contributing to activities like USTTI and other relevant efforts</a:t>
            </a:r>
          </a:p>
          <a:p>
            <a:pPr lvl="1"/>
            <a:endParaRPr lang="en-US" dirty="0"/>
          </a:p>
          <a:p>
            <a:pPr marL="0" indent="0" algn="ctr">
              <a:buNone/>
            </a:pPr>
            <a:r>
              <a:rPr lang="en-US" i="1" dirty="0"/>
              <a:t>We want to hear from you!</a:t>
            </a:r>
          </a:p>
        </p:txBody>
      </p:sp>
    </p:spTree>
    <p:extLst>
      <p:ext uri="{BB962C8B-B14F-4D97-AF65-F5344CB8AC3E}">
        <p14:creationId xmlns:p14="http://schemas.microsoft.com/office/powerpoint/2010/main" val="155751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86F7E3-B473-0D4E-BF31-ECBF2D58D927}"/>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latin typeface="+mj-lt"/>
                <a:ea typeface="+mj-ea"/>
                <a:cs typeface="+mj-cs"/>
              </a:rPr>
              <a:t>5G Primer</a:t>
            </a:r>
          </a:p>
        </p:txBody>
      </p:sp>
    </p:spTree>
    <p:extLst>
      <p:ext uri="{BB962C8B-B14F-4D97-AF65-F5344CB8AC3E}">
        <p14:creationId xmlns:p14="http://schemas.microsoft.com/office/powerpoint/2010/main" val="3563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0BEEBD94-D706-7C44-8AC0-108EC7848EE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b="8559"/>
          <a:stretch/>
        </p:blipFill>
        <p:spPr bwMode="auto">
          <a:xfrm>
            <a:off x="2372139" y="1948797"/>
            <a:ext cx="6849648" cy="44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F006989E-07FD-4581-A6E1-5C42E3B395C7}"/>
              </a:ext>
            </a:extLst>
          </p:cNvPr>
          <p:cNvSpPr txBox="1">
            <a:spLocks/>
          </p:cNvSpPr>
          <p:nvPr/>
        </p:nvSpPr>
        <p:spPr bwMode="auto">
          <a:xfrm>
            <a:off x="6935924" y="2280962"/>
            <a:ext cx="357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200" algn="ctr" rtl="0" eaLnBrk="0" fontAlgn="base" hangingPunct="0">
              <a:spcBef>
                <a:spcPct val="0"/>
              </a:spcBef>
              <a:spcAft>
                <a:spcPct val="0"/>
              </a:spcAft>
              <a:defRPr sz="3200">
                <a:solidFill>
                  <a:srgbClr val="FF0000"/>
                </a:solidFill>
                <a:latin typeface="Calibri" pitchFamily="34" charset="0"/>
              </a:defRPr>
            </a:lvl6pPr>
            <a:lvl7pPr marL="914400" algn="ctr" rtl="0" eaLnBrk="0" fontAlgn="base" hangingPunct="0">
              <a:spcBef>
                <a:spcPct val="0"/>
              </a:spcBef>
              <a:spcAft>
                <a:spcPct val="0"/>
              </a:spcAft>
              <a:defRPr sz="3200">
                <a:solidFill>
                  <a:srgbClr val="FF0000"/>
                </a:solidFill>
                <a:latin typeface="Calibri" pitchFamily="34" charset="0"/>
              </a:defRPr>
            </a:lvl7pPr>
            <a:lvl8pPr marL="1371600" algn="ctr" rtl="0" eaLnBrk="0" fontAlgn="base" hangingPunct="0">
              <a:spcBef>
                <a:spcPct val="0"/>
              </a:spcBef>
              <a:spcAft>
                <a:spcPct val="0"/>
              </a:spcAft>
              <a:defRPr sz="3200">
                <a:solidFill>
                  <a:srgbClr val="FF0000"/>
                </a:solidFill>
                <a:latin typeface="Calibri" pitchFamily="34" charset="0"/>
              </a:defRPr>
            </a:lvl8pPr>
            <a:lvl9pPr marL="1828800" algn="ctr" rtl="0" eaLnBrk="0" fontAlgn="base" hangingPunct="0">
              <a:spcBef>
                <a:spcPct val="0"/>
              </a:spcBef>
              <a:spcAft>
                <a:spcPct val="0"/>
              </a:spcAft>
              <a:defRPr sz="3200">
                <a:solidFill>
                  <a:srgbClr val="FF0000"/>
                </a:solidFill>
                <a:latin typeface="Calibri" pitchFamily="34" charset="0"/>
              </a:defRPr>
            </a:lvl9pPr>
          </a:lstStyle>
          <a:p>
            <a:pPr algn="l">
              <a:defRPr/>
            </a:pPr>
            <a:r>
              <a:rPr lang="en-GB"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Gbps </a:t>
            </a:r>
            <a:r>
              <a:rPr lang="en-US" altLang="en-US" sz="14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bandwidth</a:t>
            </a:r>
          </a:p>
          <a:p>
            <a:pPr algn="l">
              <a:defRPr/>
            </a:pPr>
            <a:r>
              <a:rPr lang="en-US"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10 </a:t>
            </a:r>
            <a:r>
              <a:rPr lang="en-US" altLang="en-US" sz="1800" b="1" i="1" dirty="0" err="1">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Mbps</a:t>
            </a:r>
            <a:r>
              <a:rPr lang="en-US"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/m2</a:t>
            </a:r>
            <a:r>
              <a:rPr lang="en-US" altLang="en-US" sz="14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traffic </a:t>
            </a:r>
          </a:p>
          <a:p>
            <a:pPr algn="l">
              <a:defRPr/>
            </a:pPr>
            <a:r>
              <a:rPr lang="en-US" altLang="en-US" sz="14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density</a:t>
            </a:r>
            <a:endParaRPr lang="en-GB" altLang="en-US" sz="14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id="{C6497835-6E3C-4DF0-BE5C-94D7831FEE09}"/>
              </a:ext>
            </a:extLst>
          </p:cNvPr>
          <p:cNvSpPr txBox="1">
            <a:spLocks/>
          </p:cNvSpPr>
          <p:nvPr/>
        </p:nvSpPr>
        <p:spPr bwMode="auto">
          <a:xfrm>
            <a:off x="1848679" y="5504517"/>
            <a:ext cx="2747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200" algn="ctr" rtl="0" eaLnBrk="0" fontAlgn="base" hangingPunct="0">
              <a:spcBef>
                <a:spcPct val="0"/>
              </a:spcBef>
              <a:spcAft>
                <a:spcPct val="0"/>
              </a:spcAft>
              <a:defRPr sz="3200">
                <a:solidFill>
                  <a:srgbClr val="FF0000"/>
                </a:solidFill>
                <a:latin typeface="Calibri" pitchFamily="34" charset="0"/>
              </a:defRPr>
            </a:lvl6pPr>
            <a:lvl7pPr marL="914400" algn="ctr" rtl="0" eaLnBrk="0" fontAlgn="base" hangingPunct="0">
              <a:spcBef>
                <a:spcPct val="0"/>
              </a:spcBef>
              <a:spcAft>
                <a:spcPct val="0"/>
              </a:spcAft>
              <a:defRPr sz="3200">
                <a:solidFill>
                  <a:srgbClr val="FF0000"/>
                </a:solidFill>
                <a:latin typeface="Calibri" pitchFamily="34" charset="0"/>
              </a:defRPr>
            </a:lvl7pPr>
            <a:lvl8pPr marL="1371600" algn="ctr" rtl="0" eaLnBrk="0" fontAlgn="base" hangingPunct="0">
              <a:spcBef>
                <a:spcPct val="0"/>
              </a:spcBef>
              <a:spcAft>
                <a:spcPct val="0"/>
              </a:spcAft>
              <a:defRPr sz="3200">
                <a:solidFill>
                  <a:srgbClr val="FF0000"/>
                </a:solidFill>
                <a:latin typeface="Calibri" pitchFamily="34" charset="0"/>
              </a:defRPr>
            </a:lvl8pPr>
            <a:lvl9pPr marL="1828800" algn="ctr" rtl="0" eaLnBrk="0" fontAlgn="base" hangingPunct="0">
              <a:spcBef>
                <a:spcPct val="0"/>
              </a:spcBef>
              <a:spcAft>
                <a:spcPct val="0"/>
              </a:spcAft>
              <a:defRPr sz="3200">
                <a:solidFill>
                  <a:srgbClr val="FF0000"/>
                </a:solidFill>
                <a:latin typeface="Calibri" pitchFamily="34" charset="0"/>
              </a:defRPr>
            </a:lvl9pPr>
          </a:lstStyle>
          <a:p>
            <a:pPr algn="l">
              <a:defRPr/>
            </a:pPr>
            <a:r>
              <a:rPr lang="en-GB"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 million</a:t>
            </a:r>
            <a:r>
              <a:rPr lang="hu-HU"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p>
          <a:p>
            <a:pPr algn="l">
              <a:defRPr/>
            </a:pPr>
            <a:r>
              <a:rPr lang="en-US"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devices/km2</a:t>
            </a:r>
            <a:endParaRPr lang="en-GB" altLang="en-US" sz="14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9EC86F5D-8854-4B5A-A389-58836C6446B9}"/>
              </a:ext>
            </a:extLst>
          </p:cNvPr>
          <p:cNvSpPr txBox="1">
            <a:spLocks/>
          </p:cNvSpPr>
          <p:nvPr/>
        </p:nvSpPr>
        <p:spPr bwMode="auto">
          <a:xfrm>
            <a:off x="9081259" y="5961061"/>
            <a:ext cx="2528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a:solidFill>
                  <a:srgbClr val="FF0000"/>
                </a:solidFill>
                <a:latin typeface="+mj-lt"/>
                <a:ea typeface="+mj-ea"/>
                <a:cs typeface="+mj-cs"/>
              </a:defRPr>
            </a:lvl1pPr>
            <a:lvl2pPr algn="ctr" rtl="0" eaLnBrk="0" fontAlgn="base" hangingPunct="0">
              <a:spcBef>
                <a:spcPct val="0"/>
              </a:spcBef>
              <a:spcAft>
                <a:spcPct val="0"/>
              </a:spcAft>
              <a:defRPr sz="3200">
                <a:solidFill>
                  <a:srgbClr val="FF0000"/>
                </a:solidFill>
                <a:latin typeface="Calibri" pitchFamily="34" charset="0"/>
              </a:defRPr>
            </a:lvl2pPr>
            <a:lvl3pPr algn="ctr" rtl="0" eaLnBrk="0" fontAlgn="base" hangingPunct="0">
              <a:spcBef>
                <a:spcPct val="0"/>
              </a:spcBef>
              <a:spcAft>
                <a:spcPct val="0"/>
              </a:spcAft>
              <a:defRPr sz="3200">
                <a:solidFill>
                  <a:srgbClr val="FF0000"/>
                </a:solidFill>
                <a:latin typeface="Calibri" pitchFamily="34" charset="0"/>
              </a:defRPr>
            </a:lvl3pPr>
            <a:lvl4pPr algn="ctr" rtl="0" eaLnBrk="0" fontAlgn="base" hangingPunct="0">
              <a:spcBef>
                <a:spcPct val="0"/>
              </a:spcBef>
              <a:spcAft>
                <a:spcPct val="0"/>
              </a:spcAft>
              <a:defRPr sz="3200">
                <a:solidFill>
                  <a:srgbClr val="FF0000"/>
                </a:solidFill>
                <a:latin typeface="Calibri" pitchFamily="34" charset="0"/>
              </a:defRPr>
            </a:lvl4pPr>
            <a:lvl5pPr algn="ctr" rtl="0" eaLnBrk="0" fontAlgn="base" hangingPunct="0">
              <a:spcBef>
                <a:spcPct val="0"/>
              </a:spcBef>
              <a:spcAft>
                <a:spcPct val="0"/>
              </a:spcAft>
              <a:defRPr sz="3200">
                <a:solidFill>
                  <a:srgbClr val="FF0000"/>
                </a:solidFill>
                <a:latin typeface="Calibri" pitchFamily="34" charset="0"/>
              </a:defRPr>
            </a:lvl5pPr>
            <a:lvl6pPr marL="457200" algn="ctr" rtl="0" eaLnBrk="0" fontAlgn="base" hangingPunct="0">
              <a:spcBef>
                <a:spcPct val="0"/>
              </a:spcBef>
              <a:spcAft>
                <a:spcPct val="0"/>
              </a:spcAft>
              <a:defRPr sz="3200">
                <a:solidFill>
                  <a:srgbClr val="FF0000"/>
                </a:solidFill>
                <a:latin typeface="Calibri" pitchFamily="34" charset="0"/>
              </a:defRPr>
            </a:lvl6pPr>
            <a:lvl7pPr marL="914400" algn="ctr" rtl="0" eaLnBrk="0" fontAlgn="base" hangingPunct="0">
              <a:spcBef>
                <a:spcPct val="0"/>
              </a:spcBef>
              <a:spcAft>
                <a:spcPct val="0"/>
              </a:spcAft>
              <a:defRPr sz="3200">
                <a:solidFill>
                  <a:srgbClr val="FF0000"/>
                </a:solidFill>
                <a:latin typeface="Calibri" pitchFamily="34" charset="0"/>
              </a:defRPr>
            </a:lvl7pPr>
            <a:lvl8pPr marL="1371600" algn="ctr" rtl="0" eaLnBrk="0" fontAlgn="base" hangingPunct="0">
              <a:spcBef>
                <a:spcPct val="0"/>
              </a:spcBef>
              <a:spcAft>
                <a:spcPct val="0"/>
              </a:spcAft>
              <a:defRPr sz="3200">
                <a:solidFill>
                  <a:srgbClr val="FF0000"/>
                </a:solidFill>
                <a:latin typeface="Calibri" pitchFamily="34" charset="0"/>
              </a:defRPr>
            </a:lvl8pPr>
            <a:lvl9pPr marL="1828800" algn="ctr" rtl="0" eaLnBrk="0" fontAlgn="base" hangingPunct="0">
              <a:spcBef>
                <a:spcPct val="0"/>
              </a:spcBef>
              <a:spcAft>
                <a:spcPct val="0"/>
              </a:spcAft>
              <a:defRPr sz="3200">
                <a:solidFill>
                  <a:srgbClr val="FF0000"/>
                </a:solidFill>
                <a:latin typeface="Calibri" pitchFamily="34" charset="0"/>
              </a:defRPr>
            </a:lvl9pPr>
          </a:lstStyle>
          <a:p>
            <a:pPr algn="l">
              <a:defRPr/>
            </a:pPr>
            <a:r>
              <a:rPr lang="en-GB"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True </a:t>
            </a:r>
            <a:r>
              <a:rPr lang="en-GB" altLang="en-US" sz="1800" b="1" i="1" dirty="0" err="1">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ms</a:t>
            </a:r>
            <a:r>
              <a:rPr lang="en-GB"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latency</a:t>
            </a:r>
          </a:p>
          <a:p>
            <a:pPr algn="l">
              <a:defRPr/>
            </a:pPr>
            <a:r>
              <a:rPr lang="en-GB"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99,999% </a:t>
            </a:r>
            <a:r>
              <a:rPr lang="en-US" alt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reliability</a:t>
            </a:r>
            <a:endParaRPr lang="en-GB" altLang="en-US" sz="1400" b="1" i="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0B0E9F8D-01B4-426F-BA0A-EFB3447B5D26}"/>
              </a:ext>
            </a:extLst>
          </p:cNvPr>
          <p:cNvSpPr>
            <a:spLocks noGrp="1"/>
          </p:cNvSpPr>
          <p:nvPr>
            <p:ph type="title"/>
          </p:nvPr>
        </p:nvSpPr>
        <p:spPr/>
        <p:txBody>
          <a:bodyPr/>
          <a:lstStyle/>
          <a:p>
            <a:r>
              <a:rPr lang="en-US" dirty="0"/>
              <a:t>5G Vision — at the Outset</a:t>
            </a:r>
          </a:p>
        </p:txBody>
      </p:sp>
    </p:spTree>
    <p:extLst>
      <p:ext uri="{BB962C8B-B14F-4D97-AF65-F5344CB8AC3E}">
        <p14:creationId xmlns:p14="http://schemas.microsoft.com/office/powerpoint/2010/main" val="234832878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E0E4-826F-F243-86C3-DB5A24F2A994}"/>
              </a:ext>
            </a:extLst>
          </p:cNvPr>
          <p:cNvSpPr>
            <a:spLocks noGrp="1"/>
          </p:cNvSpPr>
          <p:nvPr>
            <p:ph type="title"/>
          </p:nvPr>
        </p:nvSpPr>
        <p:spPr/>
        <p:txBody>
          <a:bodyPr/>
          <a:lstStyle/>
          <a:p>
            <a:r>
              <a:rPr lang="en-US" dirty="0"/>
              <a:t>What spectrum?</a:t>
            </a:r>
          </a:p>
        </p:txBody>
      </p:sp>
      <p:grpSp>
        <p:nvGrpSpPr>
          <p:cNvPr id="13" name="Group 12">
            <a:extLst>
              <a:ext uri="{FF2B5EF4-FFF2-40B4-BE49-F238E27FC236}">
                <a16:creationId xmlns:a16="http://schemas.microsoft.com/office/drawing/2014/main" id="{35F9C546-1A84-5F49-9695-628C0D83EDB3}"/>
              </a:ext>
            </a:extLst>
          </p:cNvPr>
          <p:cNvGrpSpPr/>
          <p:nvPr/>
        </p:nvGrpSpPr>
        <p:grpSpPr>
          <a:xfrm>
            <a:off x="1745923" y="1985963"/>
            <a:ext cx="2630822" cy="1600200"/>
            <a:chOff x="1000125" y="1985963"/>
            <a:chExt cx="1914526" cy="1600200"/>
          </a:xfrm>
        </p:grpSpPr>
        <p:cxnSp>
          <p:nvCxnSpPr>
            <p:cNvPr id="5" name="Straight Connector 4">
              <a:extLst>
                <a:ext uri="{FF2B5EF4-FFF2-40B4-BE49-F238E27FC236}">
                  <a16:creationId xmlns:a16="http://schemas.microsoft.com/office/drawing/2014/main" id="{5197B51A-24A3-6C4C-9B7D-26DC1B8F3D2E}"/>
                </a:ext>
              </a:extLst>
            </p:cNvPr>
            <p:cNvCxnSpPr/>
            <p:nvPr/>
          </p:nvCxnSpPr>
          <p:spPr>
            <a:xfrm>
              <a:off x="1000125" y="3586163"/>
              <a:ext cx="19145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B6544D-9602-6F43-A39C-BE4F7E19B3AF}"/>
                </a:ext>
              </a:extLst>
            </p:cNvPr>
            <p:cNvCxnSpPr>
              <a:cxnSpLocks/>
            </p:cNvCxnSpPr>
            <p:nvPr/>
          </p:nvCxnSpPr>
          <p:spPr>
            <a:xfrm flipH="1" flipV="1">
              <a:off x="2914650" y="1985963"/>
              <a:ext cx="1" cy="16002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964F182-C3FC-6142-8D49-79BC95FDFCB8}"/>
              </a:ext>
            </a:extLst>
          </p:cNvPr>
          <p:cNvGrpSpPr/>
          <p:nvPr/>
        </p:nvGrpSpPr>
        <p:grpSpPr>
          <a:xfrm flipV="1">
            <a:off x="1745923" y="3776664"/>
            <a:ext cx="2630821" cy="1600200"/>
            <a:chOff x="1152525" y="2138363"/>
            <a:chExt cx="1914526" cy="1600200"/>
          </a:xfrm>
        </p:grpSpPr>
        <p:cxnSp>
          <p:nvCxnSpPr>
            <p:cNvPr id="10" name="Straight Connector 9">
              <a:extLst>
                <a:ext uri="{FF2B5EF4-FFF2-40B4-BE49-F238E27FC236}">
                  <a16:creationId xmlns:a16="http://schemas.microsoft.com/office/drawing/2014/main" id="{33A4CE66-30A1-1A4C-A2F7-49EA738270EC}"/>
                </a:ext>
              </a:extLst>
            </p:cNvPr>
            <p:cNvCxnSpPr>
              <a:cxnSpLocks/>
            </p:cNvCxnSpPr>
            <p:nvPr/>
          </p:nvCxnSpPr>
          <p:spPr>
            <a:xfrm flipV="1">
              <a:off x="1152525" y="3738563"/>
              <a:ext cx="19145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BA935C8-17FB-8141-AB68-ED9F2759F87D}"/>
                </a:ext>
              </a:extLst>
            </p:cNvPr>
            <p:cNvCxnSpPr>
              <a:cxnSpLocks/>
            </p:cNvCxnSpPr>
            <p:nvPr/>
          </p:nvCxnSpPr>
          <p:spPr>
            <a:xfrm flipH="1">
              <a:off x="3067050" y="2138363"/>
              <a:ext cx="1" cy="16002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164A540-BFF5-A84A-9DB8-6B2554A93714}"/>
              </a:ext>
            </a:extLst>
          </p:cNvPr>
          <p:cNvSpPr txBox="1"/>
          <p:nvPr/>
        </p:nvSpPr>
        <p:spPr>
          <a:xfrm>
            <a:off x="3152784" y="3799998"/>
            <a:ext cx="1186543" cy="400110"/>
          </a:xfrm>
          <a:prstGeom prst="rect">
            <a:avLst/>
          </a:prstGeom>
          <a:noFill/>
        </p:spPr>
        <p:txBody>
          <a:bodyPr wrap="none" rtlCol="0">
            <a:spAutoFit/>
          </a:bodyPr>
          <a:lstStyle/>
          <a:p>
            <a:r>
              <a:rPr lang="en-US" sz="2000" dirty="0"/>
              <a:t>7.125GHz</a:t>
            </a:r>
          </a:p>
        </p:txBody>
      </p:sp>
      <p:sp>
        <p:nvSpPr>
          <p:cNvPr id="19" name="TextBox 18">
            <a:extLst>
              <a:ext uri="{FF2B5EF4-FFF2-40B4-BE49-F238E27FC236}">
                <a16:creationId xmlns:a16="http://schemas.microsoft.com/office/drawing/2014/main" id="{1BBA86FC-5748-7549-BEEB-98EEFB6CFE76}"/>
              </a:ext>
            </a:extLst>
          </p:cNvPr>
          <p:cNvSpPr txBox="1"/>
          <p:nvPr/>
        </p:nvSpPr>
        <p:spPr>
          <a:xfrm>
            <a:off x="3151427" y="3198853"/>
            <a:ext cx="1186543" cy="400110"/>
          </a:xfrm>
          <a:prstGeom prst="rect">
            <a:avLst/>
          </a:prstGeom>
          <a:noFill/>
        </p:spPr>
        <p:txBody>
          <a:bodyPr wrap="none" rtlCol="0">
            <a:spAutoFit/>
          </a:bodyPr>
          <a:lstStyle/>
          <a:p>
            <a:r>
              <a:rPr lang="en-US" sz="2000" dirty="0"/>
              <a:t>24.25GHz</a:t>
            </a:r>
          </a:p>
        </p:txBody>
      </p:sp>
      <p:sp>
        <p:nvSpPr>
          <p:cNvPr id="20" name="TextBox 19">
            <a:extLst>
              <a:ext uri="{FF2B5EF4-FFF2-40B4-BE49-F238E27FC236}">
                <a16:creationId xmlns:a16="http://schemas.microsoft.com/office/drawing/2014/main" id="{5B82E55C-0D14-774A-9C5D-6EE22E209766}"/>
              </a:ext>
            </a:extLst>
          </p:cNvPr>
          <p:cNvSpPr txBox="1"/>
          <p:nvPr/>
        </p:nvSpPr>
        <p:spPr>
          <a:xfrm>
            <a:off x="3268446" y="1890772"/>
            <a:ext cx="1056700" cy="400110"/>
          </a:xfrm>
          <a:prstGeom prst="rect">
            <a:avLst/>
          </a:prstGeom>
          <a:noFill/>
        </p:spPr>
        <p:txBody>
          <a:bodyPr wrap="none" rtlCol="0">
            <a:spAutoFit/>
          </a:bodyPr>
          <a:lstStyle/>
          <a:p>
            <a:r>
              <a:rPr lang="en-US" sz="2000" dirty="0"/>
              <a:t>52.6GHz</a:t>
            </a:r>
          </a:p>
        </p:txBody>
      </p:sp>
      <p:cxnSp>
        <p:nvCxnSpPr>
          <p:cNvPr id="22" name="Straight Arrow Connector 21">
            <a:extLst>
              <a:ext uri="{FF2B5EF4-FFF2-40B4-BE49-F238E27FC236}">
                <a16:creationId xmlns:a16="http://schemas.microsoft.com/office/drawing/2014/main" id="{21B0CE0A-33BB-DF48-8FCE-CE2F31B1A7D6}"/>
              </a:ext>
            </a:extLst>
          </p:cNvPr>
          <p:cNvCxnSpPr/>
          <p:nvPr/>
        </p:nvCxnSpPr>
        <p:spPr>
          <a:xfrm flipV="1">
            <a:off x="3787489" y="2260104"/>
            <a:ext cx="0" cy="93874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747B37F-65DB-F241-A373-4437943D6833}"/>
              </a:ext>
            </a:extLst>
          </p:cNvPr>
          <p:cNvSpPr txBox="1"/>
          <p:nvPr/>
        </p:nvSpPr>
        <p:spPr>
          <a:xfrm>
            <a:off x="3264375" y="5064198"/>
            <a:ext cx="1050288" cy="400110"/>
          </a:xfrm>
          <a:prstGeom prst="rect">
            <a:avLst/>
          </a:prstGeom>
          <a:noFill/>
        </p:spPr>
        <p:txBody>
          <a:bodyPr wrap="none" rtlCol="0">
            <a:spAutoFit/>
          </a:bodyPr>
          <a:lstStyle/>
          <a:p>
            <a:r>
              <a:rPr lang="en-US" sz="2000" dirty="0"/>
              <a:t>410MHz</a:t>
            </a:r>
          </a:p>
        </p:txBody>
      </p:sp>
      <p:cxnSp>
        <p:nvCxnSpPr>
          <p:cNvPr id="24" name="Straight Arrow Connector 23">
            <a:extLst>
              <a:ext uri="{FF2B5EF4-FFF2-40B4-BE49-F238E27FC236}">
                <a16:creationId xmlns:a16="http://schemas.microsoft.com/office/drawing/2014/main" id="{CDF48904-A18A-5B4B-B1B5-A0B6C02DBB65}"/>
              </a:ext>
            </a:extLst>
          </p:cNvPr>
          <p:cNvCxnSpPr/>
          <p:nvPr/>
        </p:nvCxnSpPr>
        <p:spPr>
          <a:xfrm flipV="1">
            <a:off x="3769734" y="4138615"/>
            <a:ext cx="0" cy="93874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B6C35A0-C1A7-474F-9316-558A0ED34018}"/>
              </a:ext>
            </a:extLst>
          </p:cNvPr>
          <p:cNvSpPr txBox="1"/>
          <p:nvPr/>
        </p:nvSpPr>
        <p:spPr>
          <a:xfrm>
            <a:off x="1612573" y="3777325"/>
            <a:ext cx="1262910" cy="707886"/>
          </a:xfrm>
          <a:prstGeom prst="rect">
            <a:avLst/>
          </a:prstGeom>
          <a:noFill/>
        </p:spPr>
        <p:txBody>
          <a:bodyPr wrap="none" rtlCol="0">
            <a:spAutoFit/>
          </a:bodyPr>
          <a:lstStyle/>
          <a:p>
            <a:r>
              <a:rPr lang="en-US" sz="2000" dirty="0"/>
              <a:t>Frequency</a:t>
            </a:r>
          </a:p>
          <a:p>
            <a:r>
              <a:rPr lang="en-US" sz="2000" dirty="0"/>
              <a:t>Range 1</a:t>
            </a:r>
          </a:p>
        </p:txBody>
      </p:sp>
      <p:sp>
        <p:nvSpPr>
          <p:cNvPr id="26" name="TextBox 25">
            <a:extLst>
              <a:ext uri="{FF2B5EF4-FFF2-40B4-BE49-F238E27FC236}">
                <a16:creationId xmlns:a16="http://schemas.microsoft.com/office/drawing/2014/main" id="{C56EF0AC-C1AE-2949-979A-AD629D1B2D93}"/>
              </a:ext>
            </a:extLst>
          </p:cNvPr>
          <p:cNvSpPr txBox="1"/>
          <p:nvPr/>
        </p:nvSpPr>
        <p:spPr>
          <a:xfrm>
            <a:off x="1628343" y="2899186"/>
            <a:ext cx="1262910" cy="707886"/>
          </a:xfrm>
          <a:prstGeom prst="rect">
            <a:avLst/>
          </a:prstGeom>
          <a:noFill/>
        </p:spPr>
        <p:txBody>
          <a:bodyPr wrap="none" rtlCol="0">
            <a:spAutoFit/>
          </a:bodyPr>
          <a:lstStyle/>
          <a:p>
            <a:r>
              <a:rPr lang="en-US" sz="2000" dirty="0"/>
              <a:t>Frequency</a:t>
            </a:r>
          </a:p>
          <a:p>
            <a:r>
              <a:rPr lang="en-US" sz="2000" dirty="0"/>
              <a:t>Range 2</a:t>
            </a:r>
          </a:p>
        </p:txBody>
      </p:sp>
      <p:cxnSp>
        <p:nvCxnSpPr>
          <p:cNvPr id="28" name="Straight Arrow Connector 27">
            <a:extLst>
              <a:ext uri="{FF2B5EF4-FFF2-40B4-BE49-F238E27FC236}">
                <a16:creationId xmlns:a16="http://schemas.microsoft.com/office/drawing/2014/main" id="{3DB01666-6973-1943-8244-B70BB67D07DC}"/>
              </a:ext>
            </a:extLst>
          </p:cNvPr>
          <p:cNvCxnSpPr>
            <a:cxnSpLocks/>
          </p:cNvCxnSpPr>
          <p:nvPr/>
        </p:nvCxnSpPr>
        <p:spPr>
          <a:xfrm flipH="1" flipV="1">
            <a:off x="4600582" y="4576764"/>
            <a:ext cx="2628900" cy="50060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DE37624-A77B-8646-A0AC-4A0F8EFF1429}"/>
              </a:ext>
            </a:extLst>
          </p:cNvPr>
          <p:cNvCxnSpPr>
            <a:cxnSpLocks/>
          </p:cNvCxnSpPr>
          <p:nvPr/>
        </p:nvCxnSpPr>
        <p:spPr>
          <a:xfrm flipH="1">
            <a:off x="4600582" y="2332852"/>
            <a:ext cx="2628900" cy="46512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B79126-512A-8543-988B-9AF55C8CC251}"/>
              </a:ext>
            </a:extLst>
          </p:cNvPr>
          <p:cNvSpPr txBox="1"/>
          <p:nvPr/>
        </p:nvSpPr>
        <p:spPr>
          <a:xfrm>
            <a:off x="7359656" y="4892697"/>
            <a:ext cx="4400541" cy="830997"/>
          </a:xfrm>
          <a:prstGeom prst="rect">
            <a:avLst/>
          </a:prstGeom>
          <a:noFill/>
        </p:spPr>
        <p:txBody>
          <a:bodyPr wrap="square" rtlCol="0">
            <a:spAutoFit/>
          </a:bodyPr>
          <a:lstStyle/>
          <a:p>
            <a:r>
              <a:rPr lang="en-US" sz="2400" dirty="0"/>
              <a:t>Similar to LTE but with more capacity based on larger channels</a:t>
            </a:r>
          </a:p>
        </p:txBody>
      </p:sp>
      <p:sp>
        <p:nvSpPr>
          <p:cNvPr id="33" name="TextBox 32">
            <a:extLst>
              <a:ext uri="{FF2B5EF4-FFF2-40B4-BE49-F238E27FC236}">
                <a16:creationId xmlns:a16="http://schemas.microsoft.com/office/drawing/2014/main" id="{1E389C2E-2D7F-6F44-9CE7-D2E83DC15149}"/>
              </a:ext>
            </a:extLst>
          </p:cNvPr>
          <p:cNvSpPr txBox="1"/>
          <p:nvPr/>
        </p:nvSpPr>
        <p:spPr>
          <a:xfrm>
            <a:off x="7360709" y="2088707"/>
            <a:ext cx="4141370" cy="461665"/>
          </a:xfrm>
          <a:prstGeom prst="rect">
            <a:avLst/>
          </a:prstGeom>
          <a:noFill/>
        </p:spPr>
        <p:txBody>
          <a:bodyPr wrap="square" rtlCol="0">
            <a:spAutoFit/>
          </a:bodyPr>
          <a:lstStyle/>
          <a:p>
            <a:r>
              <a:rPr lang="en-US" sz="2400" dirty="0"/>
              <a:t>Where things are new/different</a:t>
            </a:r>
          </a:p>
        </p:txBody>
      </p:sp>
      <p:sp>
        <p:nvSpPr>
          <p:cNvPr id="34" name="TextBox 33">
            <a:extLst>
              <a:ext uri="{FF2B5EF4-FFF2-40B4-BE49-F238E27FC236}">
                <a16:creationId xmlns:a16="http://schemas.microsoft.com/office/drawing/2014/main" id="{92911381-AA24-D645-B162-AF5E1BB28AFC}"/>
              </a:ext>
            </a:extLst>
          </p:cNvPr>
          <p:cNvSpPr txBox="1"/>
          <p:nvPr/>
        </p:nvSpPr>
        <p:spPr>
          <a:xfrm>
            <a:off x="6291580" y="3105922"/>
            <a:ext cx="3205367" cy="1077218"/>
          </a:xfrm>
          <a:prstGeom prst="rect">
            <a:avLst/>
          </a:prstGeom>
          <a:noFill/>
        </p:spPr>
        <p:txBody>
          <a:bodyPr wrap="square" rtlCol="0">
            <a:spAutoFit/>
          </a:bodyPr>
          <a:lstStyle/>
          <a:p>
            <a:r>
              <a:rPr lang="en-US" sz="3200" dirty="0"/>
              <a:t>What are the use cases for each?</a:t>
            </a:r>
          </a:p>
        </p:txBody>
      </p:sp>
    </p:spTree>
    <p:extLst>
      <p:ext uri="{BB962C8B-B14F-4D97-AF65-F5344CB8AC3E}">
        <p14:creationId xmlns:p14="http://schemas.microsoft.com/office/powerpoint/2010/main" val="267958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CE5CFD-1311-4884-B732-C4B9560E915C}"/>
              </a:ext>
            </a:extLst>
          </p:cNvPr>
          <p:cNvSpPr>
            <a:spLocks noGrp="1"/>
          </p:cNvSpPr>
          <p:nvPr>
            <p:ph type="title"/>
          </p:nvPr>
        </p:nvSpPr>
        <p:spPr/>
        <p:txBody>
          <a:bodyPr/>
          <a:lstStyle/>
          <a:p>
            <a:r>
              <a:rPr lang="en-US" dirty="0"/>
              <a:t>Architecture</a:t>
            </a:r>
          </a:p>
        </p:txBody>
      </p:sp>
      <p:sp>
        <p:nvSpPr>
          <p:cNvPr id="8" name="Content Placeholder 7">
            <a:extLst>
              <a:ext uri="{FF2B5EF4-FFF2-40B4-BE49-F238E27FC236}">
                <a16:creationId xmlns:a16="http://schemas.microsoft.com/office/drawing/2014/main" id="{AEE64B34-2015-AB48-91BE-53D7A845417E}"/>
              </a:ext>
            </a:extLst>
          </p:cNvPr>
          <p:cNvSpPr>
            <a:spLocks noGrp="1"/>
          </p:cNvSpPr>
          <p:nvPr>
            <p:ph idx="1"/>
          </p:nvPr>
        </p:nvSpPr>
        <p:spPr>
          <a:xfrm>
            <a:off x="381000" y="1663859"/>
            <a:ext cx="11430000" cy="4391644"/>
          </a:xfrm>
        </p:spPr>
        <p:txBody>
          <a:bodyPr>
            <a:normAutofit/>
          </a:bodyPr>
          <a:lstStyle/>
          <a:p>
            <a:pPr marL="0" indent="0">
              <a:buNone/>
            </a:pPr>
            <a:r>
              <a:rPr lang="en-US" dirty="0"/>
              <a:t>Architecture options for 5G based on acceleration: </a:t>
            </a:r>
          </a:p>
          <a:p>
            <a:r>
              <a:rPr lang="en-US" dirty="0"/>
              <a:t>Two radio technologies</a:t>
            </a:r>
          </a:p>
          <a:p>
            <a:pPr lvl="1"/>
            <a:r>
              <a:rPr lang="en-US" dirty="0"/>
              <a:t>LTE </a:t>
            </a:r>
          </a:p>
          <a:p>
            <a:pPr lvl="1"/>
            <a:r>
              <a:rPr lang="en-US" dirty="0"/>
              <a:t>Next Generation Radio (NR)</a:t>
            </a:r>
          </a:p>
          <a:p>
            <a:r>
              <a:rPr lang="en-US" dirty="0"/>
              <a:t>Radio level aggregation for both variants</a:t>
            </a:r>
          </a:p>
          <a:p>
            <a:r>
              <a:rPr lang="en-US" dirty="0"/>
              <a:t>Two core networks</a:t>
            </a:r>
          </a:p>
          <a:p>
            <a:pPr lvl="1"/>
            <a:r>
              <a:rPr lang="en-US" dirty="0"/>
              <a:t>Evolved Packet Core (EPC – with potential evolutions)</a:t>
            </a:r>
          </a:p>
          <a:p>
            <a:pPr lvl="1"/>
            <a:r>
              <a:rPr lang="en-US" dirty="0"/>
              <a:t>Next Generation Core Network (NGCN)</a:t>
            </a:r>
          </a:p>
          <a:p>
            <a:r>
              <a:rPr lang="en-US" dirty="0"/>
              <a:t>This creates 12 options</a:t>
            </a:r>
          </a:p>
        </p:txBody>
      </p:sp>
    </p:spTree>
    <p:extLst>
      <p:ext uri="{BB962C8B-B14F-4D97-AF65-F5344CB8AC3E}">
        <p14:creationId xmlns:p14="http://schemas.microsoft.com/office/powerpoint/2010/main" val="292343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1993B-9642-6D49-8231-91B808E79FD9}"/>
              </a:ext>
            </a:extLst>
          </p:cNvPr>
          <p:cNvSpPr/>
          <p:nvPr/>
        </p:nvSpPr>
        <p:spPr>
          <a:xfrm>
            <a:off x="2663785" y="2112169"/>
            <a:ext cx="12573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EPC</a:t>
            </a:r>
          </a:p>
        </p:txBody>
      </p:sp>
      <p:sp>
        <p:nvSpPr>
          <p:cNvPr id="5" name="Oval 4">
            <a:extLst>
              <a:ext uri="{FF2B5EF4-FFF2-40B4-BE49-F238E27FC236}">
                <a16:creationId xmlns:a16="http://schemas.microsoft.com/office/drawing/2014/main" id="{D42137D5-59CC-F64A-9C29-942050674DD7}"/>
              </a:ext>
            </a:extLst>
          </p:cNvPr>
          <p:cNvSpPr/>
          <p:nvPr/>
        </p:nvSpPr>
        <p:spPr>
          <a:xfrm>
            <a:off x="2035134" y="4014787"/>
            <a:ext cx="2057400" cy="87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LTE</a:t>
            </a:r>
          </a:p>
        </p:txBody>
      </p:sp>
      <p:pic>
        <p:nvPicPr>
          <p:cNvPr id="6" name="Picture 5">
            <a:extLst>
              <a:ext uri="{FF2B5EF4-FFF2-40B4-BE49-F238E27FC236}">
                <a16:creationId xmlns:a16="http://schemas.microsoft.com/office/drawing/2014/main" id="{A41909CF-345C-514D-B88C-023120EFE769}"/>
              </a:ext>
            </a:extLst>
          </p:cNvPr>
          <p:cNvPicPr>
            <a:picLocks noChangeAspect="1"/>
          </p:cNvPicPr>
          <p:nvPr/>
        </p:nvPicPr>
        <p:blipFill>
          <a:blip r:embed="rId2"/>
          <a:stretch>
            <a:fillRect/>
          </a:stretch>
        </p:blipFill>
        <p:spPr>
          <a:xfrm>
            <a:off x="1933534" y="5249862"/>
            <a:ext cx="622300" cy="622300"/>
          </a:xfrm>
          <a:prstGeom prst="rect">
            <a:avLst/>
          </a:prstGeom>
        </p:spPr>
      </p:pic>
      <p:pic>
        <p:nvPicPr>
          <p:cNvPr id="7" name="Picture 6">
            <a:extLst>
              <a:ext uri="{FF2B5EF4-FFF2-40B4-BE49-F238E27FC236}">
                <a16:creationId xmlns:a16="http://schemas.microsoft.com/office/drawing/2014/main" id="{96689CE7-92C8-7149-8642-88113550FCDB}"/>
              </a:ext>
            </a:extLst>
          </p:cNvPr>
          <p:cNvPicPr>
            <a:picLocks noChangeAspect="1"/>
          </p:cNvPicPr>
          <p:nvPr/>
        </p:nvPicPr>
        <p:blipFill>
          <a:blip r:embed="rId3"/>
          <a:stretch>
            <a:fillRect/>
          </a:stretch>
        </p:blipFill>
        <p:spPr>
          <a:xfrm>
            <a:off x="2035134" y="3579018"/>
            <a:ext cx="865689" cy="871538"/>
          </a:xfrm>
          <a:prstGeom prst="rect">
            <a:avLst/>
          </a:prstGeom>
        </p:spPr>
      </p:pic>
      <p:cxnSp>
        <p:nvCxnSpPr>
          <p:cNvPr id="9" name="Straight Connector 8">
            <a:extLst>
              <a:ext uri="{FF2B5EF4-FFF2-40B4-BE49-F238E27FC236}">
                <a16:creationId xmlns:a16="http://schemas.microsoft.com/office/drawing/2014/main" id="{1214CE53-A675-E948-8D58-95094344B55B}"/>
              </a:ext>
            </a:extLst>
          </p:cNvPr>
          <p:cNvCxnSpPr>
            <a:stCxn id="4" idx="2"/>
          </p:cNvCxnSpPr>
          <p:nvPr/>
        </p:nvCxnSpPr>
        <p:spPr>
          <a:xfrm>
            <a:off x="3292435" y="2969419"/>
            <a:ext cx="0" cy="10453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F3BAF3-D38E-8D43-9DC4-752B9305C724}"/>
              </a:ext>
            </a:extLst>
          </p:cNvPr>
          <p:cNvCxnSpPr>
            <a:cxnSpLocks/>
          </p:cNvCxnSpPr>
          <p:nvPr/>
        </p:nvCxnSpPr>
        <p:spPr>
          <a:xfrm flipH="1">
            <a:off x="2555834" y="4886325"/>
            <a:ext cx="344989" cy="485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F09348-C61D-3C4F-A93C-8B28D392669E}"/>
              </a:ext>
            </a:extLst>
          </p:cNvPr>
          <p:cNvCxnSpPr>
            <a:cxnSpLocks/>
          </p:cNvCxnSpPr>
          <p:nvPr/>
        </p:nvCxnSpPr>
        <p:spPr>
          <a:xfrm flipH="1">
            <a:off x="2663786" y="4893468"/>
            <a:ext cx="412748" cy="59928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F37EB9-4B36-9F4D-990A-100A253E5D5D}"/>
              </a:ext>
            </a:extLst>
          </p:cNvPr>
          <p:cNvCxnSpPr>
            <a:cxnSpLocks/>
          </p:cNvCxnSpPr>
          <p:nvPr/>
        </p:nvCxnSpPr>
        <p:spPr>
          <a:xfrm>
            <a:off x="3444835" y="2927747"/>
            <a:ext cx="0" cy="10870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FF6F20-8ED0-F744-A8CC-569E76CA1698}"/>
              </a:ext>
            </a:extLst>
          </p:cNvPr>
          <p:cNvSpPr txBox="1"/>
          <p:nvPr/>
        </p:nvSpPr>
        <p:spPr>
          <a:xfrm>
            <a:off x="793880" y="1088891"/>
            <a:ext cx="4845429"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Option 1) Standalone LTE, EPC connected, Legacy</a:t>
            </a:r>
          </a:p>
        </p:txBody>
      </p:sp>
      <p:sp>
        <p:nvSpPr>
          <p:cNvPr id="17" name="Rectangle 16">
            <a:extLst>
              <a:ext uri="{FF2B5EF4-FFF2-40B4-BE49-F238E27FC236}">
                <a16:creationId xmlns:a16="http://schemas.microsoft.com/office/drawing/2014/main" id="{CE5E6A36-183B-BA44-A21D-0DB6240BB4C8}"/>
              </a:ext>
            </a:extLst>
          </p:cNvPr>
          <p:cNvSpPr/>
          <p:nvPr/>
        </p:nvSpPr>
        <p:spPr>
          <a:xfrm>
            <a:off x="9001166" y="2112169"/>
            <a:ext cx="1257300" cy="8572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NGCN</a:t>
            </a:r>
          </a:p>
        </p:txBody>
      </p:sp>
      <p:sp>
        <p:nvSpPr>
          <p:cNvPr id="18" name="Oval 17">
            <a:extLst>
              <a:ext uri="{FF2B5EF4-FFF2-40B4-BE49-F238E27FC236}">
                <a16:creationId xmlns:a16="http://schemas.microsoft.com/office/drawing/2014/main" id="{6918ED23-CF61-F04B-B68D-ACA818903E79}"/>
              </a:ext>
            </a:extLst>
          </p:cNvPr>
          <p:cNvSpPr/>
          <p:nvPr/>
        </p:nvSpPr>
        <p:spPr>
          <a:xfrm>
            <a:off x="8372515" y="4014787"/>
            <a:ext cx="2057400" cy="8715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NR</a:t>
            </a:r>
          </a:p>
        </p:txBody>
      </p:sp>
      <p:pic>
        <p:nvPicPr>
          <p:cNvPr id="19" name="Picture 18">
            <a:extLst>
              <a:ext uri="{FF2B5EF4-FFF2-40B4-BE49-F238E27FC236}">
                <a16:creationId xmlns:a16="http://schemas.microsoft.com/office/drawing/2014/main" id="{7420F4BA-A34F-EF4D-ACC2-2429031C4E00}"/>
              </a:ext>
            </a:extLst>
          </p:cNvPr>
          <p:cNvPicPr>
            <a:picLocks noChangeAspect="1"/>
          </p:cNvPicPr>
          <p:nvPr/>
        </p:nvPicPr>
        <p:blipFill>
          <a:blip r:embed="rId2"/>
          <a:stretch>
            <a:fillRect/>
          </a:stretch>
        </p:blipFill>
        <p:spPr>
          <a:xfrm>
            <a:off x="10118765" y="5372100"/>
            <a:ext cx="622300" cy="622300"/>
          </a:xfrm>
          <a:prstGeom prst="rect">
            <a:avLst/>
          </a:prstGeom>
        </p:spPr>
      </p:pic>
      <p:pic>
        <p:nvPicPr>
          <p:cNvPr id="20" name="Picture 19">
            <a:extLst>
              <a:ext uri="{FF2B5EF4-FFF2-40B4-BE49-F238E27FC236}">
                <a16:creationId xmlns:a16="http://schemas.microsoft.com/office/drawing/2014/main" id="{437F4D96-4CB7-BB49-866E-21D39C97620D}"/>
              </a:ext>
            </a:extLst>
          </p:cNvPr>
          <p:cNvPicPr>
            <a:picLocks noChangeAspect="1"/>
          </p:cNvPicPr>
          <p:nvPr/>
        </p:nvPicPr>
        <p:blipFill>
          <a:blip r:embed="rId3"/>
          <a:stretch>
            <a:fillRect/>
          </a:stretch>
        </p:blipFill>
        <p:spPr>
          <a:xfrm>
            <a:off x="8372515" y="3579018"/>
            <a:ext cx="865689" cy="871538"/>
          </a:xfrm>
          <a:prstGeom prst="rect">
            <a:avLst/>
          </a:prstGeom>
        </p:spPr>
      </p:pic>
      <p:cxnSp>
        <p:nvCxnSpPr>
          <p:cNvPr id="21" name="Straight Connector 20">
            <a:extLst>
              <a:ext uri="{FF2B5EF4-FFF2-40B4-BE49-F238E27FC236}">
                <a16:creationId xmlns:a16="http://schemas.microsoft.com/office/drawing/2014/main" id="{19455CEC-ADB8-394E-A249-F2B2B2744583}"/>
              </a:ext>
            </a:extLst>
          </p:cNvPr>
          <p:cNvCxnSpPr>
            <a:stCxn id="17" idx="2"/>
          </p:cNvCxnSpPr>
          <p:nvPr/>
        </p:nvCxnSpPr>
        <p:spPr>
          <a:xfrm>
            <a:off x="9629816" y="2969419"/>
            <a:ext cx="0" cy="104536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85C012-64AC-1C4E-AC62-DE02477383E8}"/>
              </a:ext>
            </a:extLst>
          </p:cNvPr>
          <p:cNvCxnSpPr>
            <a:cxnSpLocks/>
          </p:cNvCxnSpPr>
          <p:nvPr/>
        </p:nvCxnSpPr>
        <p:spPr>
          <a:xfrm>
            <a:off x="9700709" y="4886325"/>
            <a:ext cx="375236" cy="4857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8D7A0B-4071-6043-B1B6-FF867F0B9E57}"/>
              </a:ext>
            </a:extLst>
          </p:cNvPr>
          <p:cNvCxnSpPr>
            <a:cxnSpLocks/>
          </p:cNvCxnSpPr>
          <p:nvPr/>
        </p:nvCxnSpPr>
        <p:spPr>
          <a:xfrm>
            <a:off x="9900234" y="4865291"/>
            <a:ext cx="358232" cy="506809"/>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559B97-8C02-CF4E-9AF4-58BA35F89B3F}"/>
              </a:ext>
            </a:extLst>
          </p:cNvPr>
          <p:cNvCxnSpPr>
            <a:cxnSpLocks/>
          </p:cNvCxnSpPr>
          <p:nvPr/>
        </p:nvCxnSpPr>
        <p:spPr>
          <a:xfrm>
            <a:off x="9782216" y="2927747"/>
            <a:ext cx="0" cy="108704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094CC77-137A-8543-833A-239D782ECDF3}"/>
              </a:ext>
            </a:extLst>
          </p:cNvPr>
          <p:cNvSpPr txBox="1"/>
          <p:nvPr/>
        </p:nvSpPr>
        <p:spPr>
          <a:xfrm>
            <a:off x="7125414" y="1088891"/>
            <a:ext cx="4287649"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Option 2) Standalone NR, NGCN connected</a:t>
            </a:r>
          </a:p>
        </p:txBody>
      </p:sp>
      <p:sp>
        <p:nvSpPr>
          <p:cNvPr id="2" name="TextBox 1">
            <a:extLst>
              <a:ext uri="{FF2B5EF4-FFF2-40B4-BE49-F238E27FC236}">
                <a16:creationId xmlns:a16="http://schemas.microsoft.com/office/drawing/2014/main" id="{33677251-A7EB-7641-BC8B-54E1B6D7BC61}"/>
              </a:ext>
            </a:extLst>
          </p:cNvPr>
          <p:cNvSpPr txBox="1"/>
          <p:nvPr/>
        </p:nvSpPr>
        <p:spPr>
          <a:xfrm>
            <a:off x="4092534" y="4265890"/>
            <a:ext cx="1630575" cy="369332"/>
          </a:xfrm>
          <a:prstGeom prst="rect">
            <a:avLst/>
          </a:prstGeom>
          <a:noFill/>
        </p:spPr>
        <p:txBody>
          <a:bodyPr wrap="none" rtlCol="0">
            <a:spAutoFit/>
          </a:bodyPr>
          <a:lstStyle/>
          <a:p>
            <a:r>
              <a:rPr lang="en-US" dirty="0" err="1"/>
              <a:t>eNodeB</a:t>
            </a:r>
            <a:r>
              <a:rPr lang="en-US" dirty="0"/>
              <a:t> or </a:t>
            </a:r>
            <a:r>
              <a:rPr lang="en-US" dirty="0" err="1"/>
              <a:t>eNB</a:t>
            </a:r>
            <a:endParaRPr lang="en-US" dirty="0"/>
          </a:p>
        </p:txBody>
      </p:sp>
      <p:sp>
        <p:nvSpPr>
          <p:cNvPr id="25" name="TextBox 24">
            <a:extLst>
              <a:ext uri="{FF2B5EF4-FFF2-40B4-BE49-F238E27FC236}">
                <a16:creationId xmlns:a16="http://schemas.microsoft.com/office/drawing/2014/main" id="{A94A44A3-4D9D-A34B-84E1-F5A7F73F72CD}"/>
              </a:ext>
            </a:extLst>
          </p:cNvPr>
          <p:cNvSpPr txBox="1"/>
          <p:nvPr/>
        </p:nvSpPr>
        <p:spPr>
          <a:xfrm>
            <a:off x="6738407" y="4299108"/>
            <a:ext cx="1630575" cy="369332"/>
          </a:xfrm>
          <a:prstGeom prst="rect">
            <a:avLst/>
          </a:prstGeom>
          <a:noFill/>
        </p:spPr>
        <p:txBody>
          <a:bodyPr wrap="none" rtlCol="0">
            <a:spAutoFit/>
          </a:bodyPr>
          <a:lstStyle/>
          <a:p>
            <a:r>
              <a:rPr lang="en-US" dirty="0" err="1"/>
              <a:t>gNodeB</a:t>
            </a:r>
            <a:r>
              <a:rPr lang="en-US" dirty="0"/>
              <a:t> or </a:t>
            </a:r>
            <a:r>
              <a:rPr lang="en-US" dirty="0" err="1"/>
              <a:t>gNB</a:t>
            </a:r>
            <a:endParaRPr lang="en-US" dirty="0"/>
          </a:p>
        </p:txBody>
      </p:sp>
      <p:sp>
        <p:nvSpPr>
          <p:cNvPr id="11" name="TextBox 10">
            <a:extLst>
              <a:ext uri="{FF2B5EF4-FFF2-40B4-BE49-F238E27FC236}">
                <a16:creationId xmlns:a16="http://schemas.microsoft.com/office/drawing/2014/main" id="{63FD0980-1EF6-2546-BA94-45A24EC3792C}"/>
              </a:ext>
            </a:extLst>
          </p:cNvPr>
          <p:cNvSpPr txBox="1"/>
          <p:nvPr/>
        </p:nvSpPr>
        <p:spPr>
          <a:xfrm>
            <a:off x="4883981" y="2604581"/>
            <a:ext cx="2942087" cy="830997"/>
          </a:xfrm>
          <a:prstGeom prst="rect">
            <a:avLst/>
          </a:prstGeom>
          <a:noFill/>
        </p:spPr>
        <p:txBody>
          <a:bodyPr wrap="none" rtlCol="0">
            <a:spAutoFit/>
          </a:bodyPr>
          <a:lstStyle/>
          <a:p>
            <a:pPr algn="ctr"/>
            <a:r>
              <a:rPr lang="en-US" sz="2400" dirty="0"/>
              <a:t>Radio Access Network</a:t>
            </a:r>
          </a:p>
          <a:p>
            <a:pPr algn="ctr"/>
            <a:r>
              <a:rPr lang="en-US" sz="2400" dirty="0"/>
              <a:t>(RAN)</a:t>
            </a:r>
          </a:p>
        </p:txBody>
      </p:sp>
      <p:cxnSp>
        <p:nvCxnSpPr>
          <p:cNvPr id="15" name="Straight Arrow Connector 14">
            <a:extLst>
              <a:ext uri="{FF2B5EF4-FFF2-40B4-BE49-F238E27FC236}">
                <a16:creationId xmlns:a16="http://schemas.microsoft.com/office/drawing/2014/main" id="{BEF24584-6584-AC49-BCC9-517DC731BF42}"/>
              </a:ext>
            </a:extLst>
          </p:cNvPr>
          <p:cNvCxnSpPr/>
          <p:nvPr/>
        </p:nvCxnSpPr>
        <p:spPr>
          <a:xfrm flipH="1">
            <a:off x="3921085" y="3154017"/>
            <a:ext cx="1247263" cy="967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8916254-BDB7-704C-B745-C34BA7141B6E}"/>
              </a:ext>
            </a:extLst>
          </p:cNvPr>
          <p:cNvCxnSpPr>
            <a:cxnSpLocks/>
          </p:cNvCxnSpPr>
          <p:nvPr/>
        </p:nvCxnSpPr>
        <p:spPr>
          <a:xfrm>
            <a:off x="7231125" y="3153483"/>
            <a:ext cx="1137857" cy="1017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A733D1-2C34-6E45-865B-6D274B98B416}"/>
              </a:ext>
            </a:extLst>
          </p:cNvPr>
          <p:cNvSpPr txBox="1"/>
          <p:nvPr/>
        </p:nvSpPr>
        <p:spPr>
          <a:xfrm>
            <a:off x="1226321" y="5856286"/>
            <a:ext cx="2147639" cy="369332"/>
          </a:xfrm>
          <a:prstGeom prst="rect">
            <a:avLst/>
          </a:prstGeom>
          <a:noFill/>
        </p:spPr>
        <p:txBody>
          <a:bodyPr wrap="none" rtlCol="0">
            <a:spAutoFit/>
          </a:bodyPr>
          <a:lstStyle/>
          <a:p>
            <a:r>
              <a:rPr lang="en-US" dirty="0"/>
              <a:t>User Equipment (UE)</a:t>
            </a:r>
          </a:p>
        </p:txBody>
      </p:sp>
      <p:sp>
        <p:nvSpPr>
          <p:cNvPr id="29" name="TextBox 28">
            <a:extLst>
              <a:ext uri="{FF2B5EF4-FFF2-40B4-BE49-F238E27FC236}">
                <a16:creationId xmlns:a16="http://schemas.microsoft.com/office/drawing/2014/main" id="{0E62F69A-E109-CB4C-8797-09D6958DB28A}"/>
              </a:ext>
            </a:extLst>
          </p:cNvPr>
          <p:cNvSpPr txBox="1"/>
          <p:nvPr/>
        </p:nvSpPr>
        <p:spPr>
          <a:xfrm>
            <a:off x="9344438" y="5931693"/>
            <a:ext cx="2147639" cy="369332"/>
          </a:xfrm>
          <a:prstGeom prst="rect">
            <a:avLst/>
          </a:prstGeom>
          <a:noFill/>
        </p:spPr>
        <p:txBody>
          <a:bodyPr wrap="none" rtlCol="0">
            <a:spAutoFit/>
          </a:bodyPr>
          <a:lstStyle/>
          <a:p>
            <a:r>
              <a:rPr lang="en-US" dirty="0"/>
              <a:t>User Equipment (UE)</a:t>
            </a:r>
          </a:p>
        </p:txBody>
      </p:sp>
      <p:sp>
        <p:nvSpPr>
          <p:cNvPr id="30" name="TextBox 29">
            <a:extLst>
              <a:ext uri="{FF2B5EF4-FFF2-40B4-BE49-F238E27FC236}">
                <a16:creationId xmlns:a16="http://schemas.microsoft.com/office/drawing/2014/main" id="{1E537A4C-A358-984E-BD95-2706384CB9CE}"/>
              </a:ext>
            </a:extLst>
          </p:cNvPr>
          <p:cNvSpPr txBox="1"/>
          <p:nvPr/>
        </p:nvSpPr>
        <p:spPr>
          <a:xfrm>
            <a:off x="1325024" y="2195455"/>
            <a:ext cx="1402982" cy="646331"/>
          </a:xfrm>
          <a:prstGeom prst="rect">
            <a:avLst/>
          </a:prstGeom>
          <a:noFill/>
        </p:spPr>
        <p:txBody>
          <a:bodyPr wrap="square" rtlCol="0">
            <a:spAutoFit/>
          </a:bodyPr>
          <a:lstStyle/>
          <a:p>
            <a:r>
              <a:rPr lang="en-US" dirty="0"/>
              <a:t>Evolved Packet Core</a:t>
            </a:r>
          </a:p>
        </p:txBody>
      </p:sp>
      <p:sp>
        <p:nvSpPr>
          <p:cNvPr id="31" name="TextBox 30">
            <a:extLst>
              <a:ext uri="{FF2B5EF4-FFF2-40B4-BE49-F238E27FC236}">
                <a16:creationId xmlns:a16="http://schemas.microsoft.com/office/drawing/2014/main" id="{6C440B43-B365-1542-AA07-9D29D0BDBDA4}"/>
              </a:ext>
            </a:extLst>
          </p:cNvPr>
          <p:cNvSpPr txBox="1"/>
          <p:nvPr/>
        </p:nvSpPr>
        <p:spPr>
          <a:xfrm>
            <a:off x="10258466" y="2195455"/>
            <a:ext cx="1765680" cy="646331"/>
          </a:xfrm>
          <a:prstGeom prst="rect">
            <a:avLst/>
          </a:prstGeom>
          <a:noFill/>
        </p:spPr>
        <p:txBody>
          <a:bodyPr wrap="square" rtlCol="0">
            <a:spAutoFit/>
          </a:bodyPr>
          <a:lstStyle/>
          <a:p>
            <a:r>
              <a:rPr lang="en-US" dirty="0"/>
              <a:t>Next Generation Core Network</a:t>
            </a:r>
          </a:p>
        </p:txBody>
      </p:sp>
    </p:spTree>
    <p:extLst>
      <p:ext uri="{BB962C8B-B14F-4D97-AF65-F5344CB8AC3E}">
        <p14:creationId xmlns:p14="http://schemas.microsoft.com/office/powerpoint/2010/main" val="410512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1993B-9642-6D49-8231-91B808E79FD9}"/>
              </a:ext>
            </a:extLst>
          </p:cNvPr>
          <p:cNvSpPr/>
          <p:nvPr/>
        </p:nvSpPr>
        <p:spPr>
          <a:xfrm>
            <a:off x="1163592" y="2197894"/>
            <a:ext cx="12573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EPC</a:t>
            </a:r>
          </a:p>
        </p:txBody>
      </p:sp>
      <p:sp>
        <p:nvSpPr>
          <p:cNvPr id="5" name="Oval 4">
            <a:extLst>
              <a:ext uri="{FF2B5EF4-FFF2-40B4-BE49-F238E27FC236}">
                <a16:creationId xmlns:a16="http://schemas.microsoft.com/office/drawing/2014/main" id="{D42137D5-59CC-F64A-9C29-942050674DD7}"/>
              </a:ext>
            </a:extLst>
          </p:cNvPr>
          <p:cNvSpPr/>
          <p:nvPr/>
        </p:nvSpPr>
        <p:spPr>
          <a:xfrm>
            <a:off x="534941" y="4100512"/>
            <a:ext cx="2057400" cy="87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LTE</a:t>
            </a:r>
          </a:p>
        </p:txBody>
      </p:sp>
      <p:pic>
        <p:nvPicPr>
          <p:cNvPr id="6" name="Picture 5">
            <a:extLst>
              <a:ext uri="{FF2B5EF4-FFF2-40B4-BE49-F238E27FC236}">
                <a16:creationId xmlns:a16="http://schemas.microsoft.com/office/drawing/2014/main" id="{A41909CF-345C-514D-B88C-023120EFE769}"/>
              </a:ext>
            </a:extLst>
          </p:cNvPr>
          <p:cNvPicPr>
            <a:picLocks noChangeAspect="1"/>
          </p:cNvPicPr>
          <p:nvPr/>
        </p:nvPicPr>
        <p:blipFill>
          <a:blip r:embed="rId2"/>
          <a:stretch>
            <a:fillRect/>
          </a:stretch>
        </p:blipFill>
        <p:spPr>
          <a:xfrm>
            <a:off x="2558148" y="5299469"/>
            <a:ext cx="622300" cy="622300"/>
          </a:xfrm>
          <a:prstGeom prst="rect">
            <a:avLst/>
          </a:prstGeom>
        </p:spPr>
      </p:pic>
      <p:pic>
        <p:nvPicPr>
          <p:cNvPr id="7" name="Picture 6">
            <a:extLst>
              <a:ext uri="{FF2B5EF4-FFF2-40B4-BE49-F238E27FC236}">
                <a16:creationId xmlns:a16="http://schemas.microsoft.com/office/drawing/2014/main" id="{96689CE7-92C8-7149-8642-88113550FCDB}"/>
              </a:ext>
            </a:extLst>
          </p:cNvPr>
          <p:cNvPicPr>
            <a:picLocks noChangeAspect="1"/>
          </p:cNvPicPr>
          <p:nvPr/>
        </p:nvPicPr>
        <p:blipFill>
          <a:blip r:embed="rId3"/>
          <a:stretch>
            <a:fillRect/>
          </a:stretch>
        </p:blipFill>
        <p:spPr>
          <a:xfrm>
            <a:off x="534941" y="3664743"/>
            <a:ext cx="865689" cy="871538"/>
          </a:xfrm>
          <a:prstGeom prst="rect">
            <a:avLst/>
          </a:prstGeom>
        </p:spPr>
      </p:pic>
      <p:cxnSp>
        <p:nvCxnSpPr>
          <p:cNvPr id="9" name="Straight Connector 8">
            <a:extLst>
              <a:ext uri="{FF2B5EF4-FFF2-40B4-BE49-F238E27FC236}">
                <a16:creationId xmlns:a16="http://schemas.microsoft.com/office/drawing/2014/main" id="{1214CE53-A675-E948-8D58-95094344B55B}"/>
              </a:ext>
            </a:extLst>
          </p:cNvPr>
          <p:cNvCxnSpPr>
            <a:stCxn id="4" idx="2"/>
          </p:cNvCxnSpPr>
          <p:nvPr/>
        </p:nvCxnSpPr>
        <p:spPr>
          <a:xfrm>
            <a:off x="1792242" y="3055144"/>
            <a:ext cx="0" cy="10453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F3BAF3-D38E-8D43-9DC4-752B9305C724}"/>
              </a:ext>
            </a:extLst>
          </p:cNvPr>
          <p:cNvCxnSpPr>
            <a:cxnSpLocks/>
          </p:cNvCxnSpPr>
          <p:nvPr/>
        </p:nvCxnSpPr>
        <p:spPr>
          <a:xfrm>
            <a:off x="1912025" y="4957762"/>
            <a:ext cx="593546" cy="5000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F09348-C61D-3C4F-A93C-8B28D392669E}"/>
              </a:ext>
            </a:extLst>
          </p:cNvPr>
          <p:cNvCxnSpPr>
            <a:cxnSpLocks/>
          </p:cNvCxnSpPr>
          <p:nvPr/>
        </p:nvCxnSpPr>
        <p:spPr>
          <a:xfrm>
            <a:off x="2086878" y="4900770"/>
            <a:ext cx="466550" cy="39869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F37EB9-4B36-9F4D-990A-100A253E5D5D}"/>
              </a:ext>
            </a:extLst>
          </p:cNvPr>
          <p:cNvCxnSpPr>
            <a:cxnSpLocks/>
          </p:cNvCxnSpPr>
          <p:nvPr/>
        </p:nvCxnSpPr>
        <p:spPr>
          <a:xfrm>
            <a:off x="1944642" y="3013472"/>
            <a:ext cx="0" cy="10870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CFF6F20-8ED0-F744-A8CC-569E76CA1698}"/>
              </a:ext>
            </a:extLst>
          </p:cNvPr>
          <p:cNvSpPr txBox="1"/>
          <p:nvPr/>
        </p:nvSpPr>
        <p:spPr>
          <a:xfrm>
            <a:off x="228596" y="1088136"/>
            <a:ext cx="5602688"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Option 3) Non-Standalone/”LTE assisted”, EPC connected</a:t>
            </a:r>
          </a:p>
        </p:txBody>
      </p:sp>
      <p:sp>
        <p:nvSpPr>
          <p:cNvPr id="17" name="Rectangle 16">
            <a:extLst>
              <a:ext uri="{FF2B5EF4-FFF2-40B4-BE49-F238E27FC236}">
                <a16:creationId xmlns:a16="http://schemas.microsoft.com/office/drawing/2014/main" id="{CE5E6A36-183B-BA44-A21D-0DB6240BB4C8}"/>
              </a:ext>
            </a:extLst>
          </p:cNvPr>
          <p:cNvSpPr/>
          <p:nvPr/>
        </p:nvSpPr>
        <p:spPr>
          <a:xfrm>
            <a:off x="3213010" y="2197894"/>
            <a:ext cx="1257300" cy="8572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NGCN</a:t>
            </a:r>
          </a:p>
        </p:txBody>
      </p:sp>
      <p:sp>
        <p:nvSpPr>
          <p:cNvPr id="18" name="Oval 17">
            <a:extLst>
              <a:ext uri="{FF2B5EF4-FFF2-40B4-BE49-F238E27FC236}">
                <a16:creationId xmlns:a16="http://schemas.microsoft.com/office/drawing/2014/main" id="{6918ED23-CF61-F04B-B68D-ACA818903E79}"/>
              </a:ext>
            </a:extLst>
          </p:cNvPr>
          <p:cNvSpPr/>
          <p:nvPr/>
        </p:nvSpPr>
        <p:spPr>
          <a:xfrm>
            <a:off x="2927263" y="4100512"/>
            <a:ext cx="2057400" cy="8715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NR</a:t>
            </a:r>
          </a:p>
        </p:txBody>
      </p:sp>
      <p:pic>
        <p:nvPicPr>
          <p:cNvPr id="20" name="Picture 19">
            <a:extLst>
              <a:ext uri="{FF2B5EF4-FFF2-40B4-BE49-F238E27FC236}">
                <a16:creationId xmlns:a16="http://schemas.microsoft.com/office/drawing/2014/main" id="{437F4D96-4CB7-BB49-866E-21D39C97620D}"/>
              </a:ext>
            </a:extLst>
          </p:cNvPr>
          <p:cNvPicPr>
            <a:picLocks noChangeAspect="1"/>
          </p:cNvPicPr>
          <p:nvPr/>
        </p:nvPicPr>
        <p:blipFill>
          <a:blip r:embed="rId3"/>
          <a:stretch>
            <a:fillRect/>
          </a:stretch>
        </p:blipFill>
        <p:spPr>
          <a:xfrm>
            <a:off x="4118974" y="3664743"/>
            <a:ext cx="865689" cy="871538"/>
          </a:xfrm>
          <a:prstGeom prst="rect">
            <a:avLst/>
          </a:prstGeom>
        </p:spPr>
      </p:pic>
      <p:cxnSp>
        <p:nvCxnSpPr>
          <p:cNvPr id="22" name="Straight Connector 21">
            <a:extLst>
              <a:ext uri="{FF2B5EF4-FFF2-40B4-BE49-F238E27FC236}">
                <a16:creationId xmlns:a16="http://schemas.microsoft.com/office/drawing/2014/main" id="{5385C012-64AC-1C4E-AC62-DE02477383E8}"/>
              </a:ext>
            </a:extLst>
          </p:cNvPr>
          <p:cNvCxnSpPr>
            <a:cxnSpLocks/>
          </p:cNvCxnSpPr>
          <p:nvPr/>
        </p:nvCxnSpPr>
        <p:spPr>
          <a:xfrm flipH="1">
            <a:off x="3168039" y="4957762"/>
            <a:ext cx="446098" cy="4857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094CC77-137A-8543-833A-239D782ECDF3}"/>
              </a:ext>
            </a:extLst>
          </p:cNvPr>
          <p:cNvSpPr txBox="1"/>
          <p:nvPr/>
        </p:nvSpPr>
        <p:spPr>
          <a:xfrm>
            <a:off x="6266524" y="1088136"/>
            <a:ext cx="5716501"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Option 3a) Non-Standalone/”LTE assisted”, EPC connected</a:t>
            </a:r>
          </a:p>
        </p:txBody>
      </p:sp>
      <p:cxnSp>
        <p:nvCxnSpPr>
          <p:cNvPr id="25" name="Straight Connector 24">
            <a:extLst>
              <a:ext uri="{FF2B5EF4-FFF2-40B4-BE49-F238E27FC236}">
                <a16:creationId xmlns:a16="http://schemas.microsoft.com/office/drawing/2014/main" id="{74118154-7128-524B-A56C-4A8BB69C9490}"/>
              </a:ext>
            </a:extLst>
          </p:cNvPr>
          <p:cNvCxnSpPr>
            <a:cxnSpLocks/>
            <a:stCxn id="5" idx="6"/>
            <a:endCxn id="18" idx="2"/>
          </p:cNvCxnSpPr>
          <p:nvPr/>
        </p:nvCxnSpPr>
        <p:spPr>
          <a:xfrm>
            <a:off x="2592341" y="4536281"/>
            <a:ext cx="33492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0EA2A33-4AE8-714B-BF4B-95EDA0008F07}"/>
              </a:ext>
            </a:extLst>
          </p:cNvPr>
          <p:cNvSpPr/>
          <p:nvPr/>
        </p:nvSpPr>
        <p:spPr>
          <a:xfrm>
            <a:off x="7678825" y="2197894"/>
            <a:ext cx="1257300"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EPC</a:t>
            </a:r>
          </a:p>
        </p:txBody>
      </p:sp>
      <p:sp>
        <p:nvSpPr>
          <p:cNvPr id="28" name="Oval 27">
            <a:extLst>
              <a:ext uri="{FF2B5EF4-FFF2-40B4-BE49-F238E27FC236}">
                <a16:creationId xmlns:a16="http://schemas.microsoft.com/office/drawing/2014/main" id="{E8DA475C-ECE6-604E-992B-1E07861CEB09}"/>
              </a:ext>
            </a:extLst>
          </p:cNvPr>
          <p:cNvSpPr/>
          <p:nvPr/>
        </p:nvSpPr>
        <p:spPr>
          <a:xfrm>
            <a:off x="7050174" y="4100512"/>
            <a:ext cx="2057400" cy="87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LTE</a:t>
            </a:r>
          </a:p>
        </p:txBody>
      </p:sp>
      <p:pic>
        <p:nvPicPr>
          <p:cNvPr id="29" name="Picture 28">
            <a:extLst>
              <a:ext uri="{FF2B5EF4-FFF2-40B4-BE49-F238E27FC236}">
                <a16:creationId xmlns:a16="http://schemas.microsoft.com/office/drawing/2014/main" id="{473A6CBC-AB74-284A-9CC6-8B5986A201B3}"/>
              </a:ext>
            </a:extLst>
          </p:cNvPr>
          <p:cNvPicPr>
            <a:picLocks noChangeAspect="1"/>
          </p:cNvPicPr>
          <p:nvPr/>
        </p:nvPicPr>
        <p:blipFill>
          <a:blip r:embed="rId2"/>
          <a:stretch>
            <a:fillRect/>
          </a:stretch>
        </p:blipFill>
        <p:spPr>
          <a:xfrm>
            <a:off x="9073381" y="5299469"/>
            <a:ext cx="622300" cy="622300"/>
          </a:xfrm>
          <a:prstGeom prst="rect">
            <a:avLst/>
          </a:prstGeom>
        </p:spPr>
      </p:pic>
      <p:pic>
        <p:nvPicPr>
          <p:cNvPr id="30" name="Picture 29">
            <a:extLst>
              <a:ext uri="{FF2B5EF4-FFF2-40B4-BE49-F238E27FC236}">
                <a16:creationId xmlns:a16="http://schemas.microsoft.com/office/drawing/2014/main" id="{F9158A2E-E3B6-7B41-A3B7-98E5A083BBF5}"/>
              </a:ext>
            </a:extLst>
          </p:cNvPr>
          <p:cNvPicPr>
            <a:picLocks noChangeAspect="1"/>
          </p:cNvPicPr>
          <p:nvPr/>
        </p:nvPicPr>
        <p:blipFill>
          <a:blip r:embed="rId3"/>
          <a:stretch>
            <a:fillRect/>
          </a:stretch>
        </p:blipFill>
        <p:spPr>
          <a:xfrm>
            <a:off x="7050174" y="3664743"/>
            <a:ext cx="865689" cy="871538"/>
          </a:xfrm>
          <a:prstGeom prst="rect">
            <a:avLst/>
          </a:prstGeom>
        </p:spPr>
      </p:pic>
      <p:cxnSp>
        <p:nvCxnSpPr>
          <p:cNvPr id="31" name="Straight Connector 30">
            <a:extLst>
              <a:ext uri="{FF2B5EF4-FFF2-40B4-BE49-F238E27FC236}">
                <a16:creationId xmlns:a16="http://schemas.microsoft.com/office/drawing/2014/main" id="{2D8A3CBE-F80B-3246-8C17-70A7913E2C06}"/>
              </a:ext>
            </a:extLst>
          </p:cNvPr>
          <p:cNvCxnSpPr>
            <a:stCxn id="26" idx="2"/>
          </p:cNvCxnSpPr>
          <p:nvPr/>
        </p:nvCxnSpPr>
        <p:spPr>
          <a:xfrm>
            <a:off x="8307475" y="3055144"/>
            <a:ext cx="0" cy="10453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36475C-10E1-DA43-B496-1B7D53E7B174}"/>
              </a:ext>
            </a:extLst>
          </p:cNvPr>
          <p:cNvCxnSpPr>
            <a:cxnSpLocks/>
          </p:cNvCxnSpPr>
          <p:nvPr/>
        </p:nvCxnSpPr>
        <p:spPr>
          <a:xfrm>
            <a:off x="8427258" y="4957762"/>
            <a:ext cx="593546" cy="5000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6990F37-3F01-6E4A-A99E-882EE8B5A927}"/>
              </a:ext>
            </a:extLst>
          </p:cNvPr>
          <p:cNvCxnSpPr>
            <a:cxnSpLocks/>
          </p:cNvCxnSpPr>
          <p:nvPr/>
        </p:nvCxnSpPr>
        <p:spPr>
          <a:xfrm>
            <a:off x="8602111" y="4900770"/>
            <a:ext cx="466550" cy="398699"/>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A7E0DD1-0FC5-D34A-85BF-9CDE7D7CAFD0}"/>
              </a:ext>
            </a:extLst>
          </p:cNvPr>
          <p:cNvCxnSpPr>
            <a:cxnSpLocks/>
          </p:cNvCxnSpPr>
          <p:nvPr/>
        </p:nvCxnSpPr>
        <p:spPr>
          <a:xfrm>
            <a:off x="8459875" y="3013472"/>
            <a:ext cx="0" cy="108704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0B636851-3E74-9148-8237-90ACD506156B}"/>
              </a:ext>
            </a:extLst>
          </p:cNvPr>
          <p:cNvSpPr/>
          <p:nvPr/>
        </p:nvSpPr>
        <p:spPr>
          <a:xfrm>
            <a:off x="9728243" y="2197894"/>
            <a:ext cx="1257300" cy="8572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NGCN</a:t>
            </a:r>
          </a:p>
        </p:txBody>
      </p:sp>
      <p:sp>
        <p:nvSpPr>
          <p:cNvPr id="36" name="Oval 35">
            <a:extLst>
              <a:ext uri="{FF2B5EF4-FFF2-40B4-BE49-F238E27FC236}">
                <a16:creationId xmlns:a16="http://schemas.microsoft.com/office/drawing/2014/main" id="{63694A9C-87EA-584B-AE98-7E5483C98432}"/>
              </a:ext>
            </a:extLst>
          </p:cNvPr>
          <p:cNvSpPr/>
          <p:nvPr/>
        </p:nvSpPr>
        <p:spPr>
          <a:xfrm>
            <a:off x="9442496" y="4100512"/>
            <a:ext cx="2057400" cy="8715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NR</a:t>
            </a:r>
          </a:p>
        </p:txBody>
      </p:sp>
      <p:pic>
        <p:nvPicPr>
          <p:cNvPr id="37" name="Picture 36">
            <a:extLst>
              <a:ext uri="{FF2B5EF4-FFF2-40B4-BE49-F238E27FC236}">
                <a16:creationId xmlns:a16="http://schemas.microsoft.com/office/drawing/2014/main" id="{6F9C04EA-E124-BF4B-BCCD-E753B1D229ED}"/>
              </a:ext>
            </a:extLst>
          </p:cNvPr>
          <p:cNvPicPr>
            <a:picLocks noChangeAspect="1"/>
          </p:cNvPicPr>
          <p:nvPr/>
        </p:nvPicPr>
        <p:blipFill>
          <a:blip r:embed="rId3"/>
          <a:stretch>
            <a:fillRect/>
          </a:stretch>
        </p:blipFill>
        <p:spPr>
          <a:xfrm>
            <a:off x="10634207" y="3664743"/>
            <a:ext cx="865689" cy="871538"/>
          </a:xfrm>
          <a:prstGeom prst="rect">
            <a:avLst/>
          </a:prstGeom>
        </p:spPr>
      </p:pic>
      <p:cxnSp>
        <p:nvCxnSpPr>
          <p:cNvPr id="38" name="Straight Connector 37">
            <a:extLst>
              <a:ext uri="{FF2B5EF4-FFF2-40B4-BE49-F238E27FC236}">
                <a16:creationId xmlns:a16="http://schemas.microsoft.com/office/drawing/2014/main" id="{C984B191-8543-4B48-8D81-BA5DDA2468D2}"/>
              </a:ext>
            </a:extLst>
          </p:cNvPr>
          <p:cNvCxnSpPr>
            <a:cxnSpLocks/>
          </p:cNvCxnSpPr>
          <p:nvPr/>
        </p:nvCxnSpPr>
        <p:spPr>
          <a:xfrm flipH="1">
            <a:off x="9683272" y="4957762"/>
            <a:ext cx="446098" cy="4857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87D51C-14DB-CE4B-A55C-53B0C655C345}"/>
              </a:ext>
            </a:extLst>
          </p:cNvPr>
          <p:cNvCxnSpPr>
            <a:cxnSpLocks/>
            <a:endCxn id="36" idx="1"/>
          </p:cNvCxnSpPr>
          <p:nvPr/>
        </p:nvCxnSpPr>
        <p:spPr>
          <a:xfrm>
            <a:off x="8743950" y="3055144"/>
            <a:ext cx="999845" cy="117300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EF0CF92-F7E3-C44C-A662-E3C2220FC457}"/>
              </a:ext>
            </a:extLst>
          </p:cNvPr>
          <p:cNvSpPr txBox="1"/>
          <p:nvPr/>
        </p:nvSpPr>
        <p:spPr>
          <a:xfrm>
            <a:off x="9240926" y="3403761"/>
            <a:ext cx="412292" cy="369332"/>
          </a:xfrm>
          <a:prstGeom prst="rect">
            <a:avLst/>
          </a:prstGeom>
          <a:noFill/>
        </p:spPr>
        <p:txBody>
          <a:bodyPr wrap="none" rtlCol="0">
            <a:spAutoFit/>
          </a:bodyPr>
          <a:lstStyle/>
          <a:p>
            <a:r>
              <a:rPr lang="en-US" dirty="0">
                <a:solidFill>
                  <a:schemeClr val="accent1">
                    <a:lumMod val="75000"/>
                  </a:schemeClr>
                </a:solidFill>
              </a:rPr>
              <a:t>1a</a:t>
            </a:r>
          </a:p>
        </p:txBody>
      </p:sp>
    </p:spTree>
    <p:extLst>
      <p:ext uri="{BB962C8B-B14F-4D97-AF65-F5344CB8AC3E}">
        <p14:creationId xmlns:p14="http://schemas.microsoft.com/office/powerpoint/2010/main" val="4515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89B8-C4DF-0349-AA5D-582A8201B8CB}"/>
              </a:ext>
            </a:extLst>
          </p:cNvPr>
          <p:cNvSpPr>
            <a:spLocks noGrp="1"/>
          </p:cNvSpPr>
          <p:nvPr>
            <p:ph type="title"/>
          </p:nvPr>
        </p:nvSpPr>
        <p:spPr>
          <a:xfrm>
            <a:off x="381000" y="854789"/>
            <a:ext cx="11430000" cy="685800"/>
          </a:xfrm>
        </p:spPr>
        <p:txBody>
          <a:bodyPr/>
          <a:lstStyle/>
          <a:p>
            <a:r>
              <a:rPr lang="en-US" dirty="0"/>
              <a:t>5G Non-</a:t>
            </a:r>
            <a:r>
              <a:rPr lang="en-US" dirty="0" err="1"/>
              <a:t>StandAlone</a:t>
            </a:r>
            <a:r>
              <a:rPr lang="en-US" dirty="0"/>
              <a:t> (5G NSA)</a:t>
            </a:r>
          </a:p>
        </p:txBody>
      </p:sp>
      <p:sp>
        <p:nvSpPr>
          <p:cNvPr id="3" name="Content Placeholder 2">
            <a:extLst>
              <a:ext uri="{FF2B5EF4-FFF2-40B4-BE49-F238E27FC236}">
                <a16:creationId xmlns:a16="http://schemas.microsoft.com/office/drawing/2014/main" id="{31165F1D-BAED-D246-8834-C8DACF826635}"/>
              </a:ext>
            </a:extLst>
          </p:cNvPr>
          <p:cNvSpPr>
            <a:spLocks noGrp="1"/>
          </p:cNvSpPr>
          <p:nvPr>
            <p:ph idx="1"/>
          </p:nvPr>
        </p:nvSpPr>
        <p:spPr>
          <a:xfrm>
            <a:off x="381000" y="1663859"/>
            <a:ext cx="11430000" cy="4391644"/>
          </a:xfrm>
        </p:spPr>
        <p:txBody>
          <a:bodyPr/>
          <a:lstStyle/>
          <a:p>
            <a:r>
              <a:rPr lang="en-US" dirty="0"/>
              <a:t>Quick deployment of 5G radio</a:t>
            </a:r>
          </a:p>
          <a:p>
            <a:r>
              <a:rPr lang="en-US" dirty="0"/>
              <a:t>Leverage of existing LTE footprint</a:t>
            </a:r>
          </a:p>
          <a:p>
            <a:r>
              <a:rPr lang="en-US" dirty="0"/>
              <a:t>Uses LTE radio for all signaling between the UE and the core network</a:t>
            </a:r>
          </a:p>
          <a:p>
            <a:r>
              <a:rPr lang="en-US" dirty="0"/>
              <a:t>High user throughput</a:t>
            </a:r>
          </a:p>
          <a:p>
            <a:r>
              <a:rPr lang="en-US" dirty="0"/>
              <a:t>Primarily mid-band spectrum for enhanced mobile broadband</a:t>
            </a:r>
          </a:p>
          <a:p>
            <a:endParaRPr lang="en-US" dirty="0"/>
          </a:p>
        </p:txBody>
      </p:sp>
    </p:spTree>
    <p:extLst>
      <p:ext uri="{BB962C8B-B14F-4D97-AF65-F5344CB8AC3E}">
        <p14:creationId xmlns:p14="http://schemas.microsoft.com/office/powerpoint/2010/main" val="1557901203"/>
      </p:ext>
    </p:extLst>
  </p:cSld>
  <p:clrMapOvr>
    <a:masterClrMapping/>
  </p:clrMapOvr>
</p:sld>
</file>

<file path=ppt/theme/theme1.xml><?xml version="1.0" encoding="utf-8"?>
<a:theme xmlns:a="http://schemas.openxmlformats.org/drawingml/2006/main" name="Office Theme">
  <a:themeElements>
    <a:clrScheme name="ITS">
      <a:dk1>
        <a:sysClr val="windowText" lastClr="000000"/>
      </a:dk1>
      <a:lt1>
        <a:sysClr val="window" lastClr="FFFFFF"/>
      </a:lt1>
      <a:dk2>
        <a:srgbClr val="173662"/>
      </a:dk2>
      <a:lt2>
        <a:srgbClr val="F8F8F8"/>
      </a:lt2>
      <a:accent1>
        <a:srgbClr val="275D90"/>
      </a:accent1>
      <a:accent2>
        <a:srgbClr val="E90025"/>
      </a:accent2>
      <a:accent3>
        <a:srgbClr val="A4BADC"/>
      </a:accent3>
      <a:accent4>
        <a:srgbClr val="E76F83"/>
      </a:accent4>
      <a:accent5>
        <a:srgbClr val="3D73A6"/>
      </a:accent5>
      <a:accent6>
        <a:srgbClr val="DCDCDC"/>
      </a:accent6>
      <a:hlink>
        <a:srgbClr val="275D90"/>
      </a:hlink>
      <a:folHlink>
        <a:srgbClr val="7A0014"/>
      </a:folHlink>
    </a:clrScheme>
    <a:fontScheme name="ITS PPT">
      <a:majorFont>
        <a:latin typeface="Palatino Linotype"/>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BE48320-8ACF-4893-BCBA-CCE6A2AA1FA0}" vid="{00B06E78-5F84-4694-A087-3E4F22B83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1744</Words>
  <Application>Microsoft Macintosh PowerPoint</Application>
  <PresentationFormat>Widescreen</PresentationFormat>
  <Paragraphs>270</Paragraphs>
  <Slides>28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Nokia Pure Text Light</vt:lpstr>
      <vt:lpstr>Palatino Linotype</vt:lpstr>
      <vt:lpstr>Times New Roman</vt:lpstr>
      <vt:lpstr>Wingdings</vt:lpstr>
      <vt:lpstr>Office Theme</vt:lpstr>
      <vt:lpstr>5G, Open Radio, and Vendor Diversity</vt:lpstr>
      <vt:lpstr>Agenda</vt:lpstr>
      <vt:lpstr>5G Primer</vt:lpstr>
      <vt:lpstr>5G Vision — at the Outset</vt:lpstr>
      <vt:lpstr>What spectrum?</vt:lpstr>
      <vt:lpstr>Architecture</vt:lpstr>
      <vt:lpstr>PowerPoint Presentation</vt:lpstr>
      <vt:lpstr>PowerPoint Presentation</vt:lpstr>
      <vt:lpstr>5G Non-StandAlone (5G NSA)</vt:lpstr>
      <vt:lpstr>5G StandAlone (5G SA)</vt:lpstr>
      <vt:lpstr>PowerPoint Presentation</vt:lpstr>
      <vt:lpstr>3GPP</vt:lpstr>
      <vt:lpstr>What is the 3rd Generation Partnership Project (3GPP)?</vt:lpstr>
      <vt:lpstr>3GPP Original 5G Timeline</vt:lpstr>
      <vt:lpstr>3GPP Current Timeline</vt:lpstr>
      <vt:lpstr>T/V/O Radio Access Networks</vt:lpstr>
      <vt:lpstr>Break for Terminology (Ugh!)</vt:lpstr>
      <vt:lpstr>Break for Terminology (Ugh!)</vt:lpstr>
      <vt:lpstr>Take a Quick Step Back</vt:lpstr>
      <vt:lpstr>Traditional Radio Access Network</vt:lpstr>
      <vt:lpstr>Virtualized Radio Access Network</vt:lpstr>
      <vt:lpstr>Open Radio Access Network</vt:lpstr>
      <vt:lpstr>What is NTIA up to around 5G and vendor diversity?</vt:lpstr>
      <vt:lpstr>5G Testbed</vt:lpstr>
      <vt:lpstr>5G Challenge</vt:lpstr>
      <vt:lpstr>Wireless Supply Chain Innovation &amp; Multilateral Security</vt:lpstr>
      <vt:lpstr>Vendor Diversity</vt:lpstr>
      <vt:lpstr>Vendor Diversity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Open Radio, and Vendor Divesity</dc:title>
  <dc:creator>Thiessen, Andy</dc:creator>
  <cp:lastModifiedBy>Thiessen, Andy</cp:lastModifiedBy>
  <cp:revision>13</cp:revision>
  <dcterms:created xsi:type="dcterms:W3CDTF">2021-01-11T22:27:08Z</dcterms:created>
  <dcterms:modified xsi:type="dcterms:W3CDTF">2021-01-13T16:54:44Z</dcterms:modified>
</cp:coreProperties>
</file>