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  <p:sldMasterId id="2147483766" r:id="rId5"/>
  </p:sldMasterIdLst>
  <p:notesMasterIdLst>
    <p:notesMasterId r:id="rId18"/>
  </p:notesMasterIdLst>
  <p:sldIdLst>
    <p:sldId id="1341" r:id="rId6"/>
    <p:sldId id="1280" r:id="rId7"/>
    <p:sldId id="1287" r:id="rId8"/>
    <p:sldId id="1358" r:id="rId9"/>
    <p:sldId id="319" r:id="rId10"/>
    <p:sldId id="1294" r:id="rId11"/>
    <p:sldId id="1283" r:id="rId12"/>
    <p:sldId id="1408" r:id="rId13"/>
    <p:sldId id="1404" r:id="rId14"/>
    <p:sldId id="1405" r:id="rId15"/>
    <p:sldId id="1406" r:id="rId16"/>
    <p:sldId id="387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Johnston" initials="WJ" lastIdx="1" clrIdx="0"/>
  <p:cmAuthor id="2" name="Thomas Sullivan" initials="TS" lastIdx="1" clrIdx="1">
    <p:extLst>
      <p:ext uri="{19B8F6BF-5375-455C-9EA6-DF929625EA0E}">
        <p15:presenceInfo xmlns:p15="http://schemas.microsoft.com/office/powerpoint/2012/main" userId="S-1-5-21-231363354-1701785364-1709204886-4552" providerId="AD"/>
      </p:ext>
    </p:extLst>
  </p:cmAuthor>
  <p:cmAuthor id="3" name="Jim Schlichting" initials="JS" lastIdx="14" clrIdx="2">
    <p:extLst>
      <p:ext uri="{19B8F6BF-5375-455C-9EA6-DF929625EA0E}">
        <p15:presenceInfo xmlns:p15="http://schemas.microsoft.com/office/powerpoint/2012/main" userId="S::Jim.Schlichting@fcc.gov::ec38b513-3891-40f6-b784-319c84ddb6ce" providerId="AD"/>
      </p:ext>
    </p:extLst>
  </p:cmAuthor>
  <p:cmAuthor id="4" name="Joel Taubenblatt" initials="JT" lastIdx="3" clrIdx="3">
    <p:extLst>
      <p:ext uri="{19B8F6BF-5375-455C-9EA6-DF929625EA0E}">
        <p15:presenceInfo xmlns:p15="http://schemas.microsoft.com/office/powerpoint/2012/main" userId="Joel Taubenbla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F92"/>
    <a:srgbClr val="CCECFF"/>
    <a:srgbClr val="0000FF"/>
    <a:srgbClr val="D3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73738" autoAdjust="0"/>
  </p:normalViewPr>
  <p:slideViewPr>
    <p:cSldViewPr>
      <p:cViewPr varScale="1">
        <p:scale>
          <a:sx n="86" d="100"/>
          <a:sy n="86" d="100"/>
        </p:scale>
        <p:origin x="74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994" y="10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cc.gov/general/800-mhz-spectrum" TargetMode="External"/><Relationship Id="rId3" Type="http://schemas.openxmlformats.org/officeDocument/2006/relationships/hyperlink" Target="https://docs.fcc.gohttps/docs.fcc.gov/public/attachments/DOC-353229A1.pdf" TargetMode="External"/><Relationship Id="rId7" Type="http://schemas.openxmlformats.org/officeDocument/2006/relationships/hyperlink" Target="https://www.fcc.gov/document/auction-1002-long-form-applications-granted-3" TargetMode="External"/><Relationship Id="rId12" Type="http://schemas.openxmlformats.org/officeDocument/2006/relationships/hyperlink" Target="https://www.fcc.gov/document/fcc-proposes-expand-flexible-use-mid-band-spectrum" TargetMode="External"/><Relationship Id="rId2" Type="http://schemas.openxmlformats.org/officeDocument/2006/relationships/hyperlink" Target="https://docs.fcc.gov/public/attachments/DOC-353228A1.pdf" TargetMode="External"/><Relationship Id="rId1" Type="http://schemas.openxmlformats.org/officeDocument/2006/relationships/hyperlink" Target="https://www.fcc.gov/auction/101" TargetMode="External"/><Relationship Id="rId6" Type="http://schemas.openxmlformats.org/officeDocument/2006/relationships/hyperlink" Target="https://www.fcc.gov/document/fcc-proposes-open-spectrum-horizons-new-services-technologies" TargetMode="External"/><Relationship Id="rId11" Type="http://schemas.openxmlformats.org/officeDocument/2006/relationships/hyperlink" Target="https://www.fcc.gov/document/fcc-acts-increase-investment-and-deployment-35-ghz-band-0" TargetMode="External"/><Relationship Id="rId5" Type="http://schemas.openxmlformats.org/officeDocument/2006/relationships/hyperlink" Target="https://www.fcc.gov/document/fcc-proposes-more-spectrum-unlicensed-use-0" TargetMode="External"/><Relationship Id="rId10" Type="http://schemas.openxmlformats.org/officeDocument/2006/relationships/hyperlink" Target="https://www.fcc.gov/document/fcc-seeks-transform-25-ghz-band-nextgen-5g-connectivity" TargetMode="External"/><Relationship Id="rId4" Type="http://schemas.openxmlformats.org/officeDocument/2006/relationships/hyperlink" Target="https://docs.fcc.govhttps/docs.fcc.gov/public/attachments/DOC-351388A1.pdf" TargetMode="External"/><Relationship Id="rId9" Type="http://schemas.openxmlformats.org/officeDocument/2006/relationships/hyperlink" Target="https://www.fcc.gov/document/900-mhz-notice-inquiry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cc.gov/document/auction-1002-long-form-applications-granted-3" TargetMode="External"/><Relationship Id="rId3" Type="http://schemas.openxmlformats.org/officeDocument/2006/relationships/hyperlink" Target="https://docs.fcc.gohttps/docs.fcc.gov/public/attachments/DOC-353229A1.pdf" TargetMode="External"/><Relationship Id="rId7" Type="http://schemas.openxmlformats.org/officeDocument/2006/relationships/hyperlink" Target="https://www.fcc.gov/document/fcc-proposes-expand-flexible-use-mid-band-spectrum" TargetMode="External"/><Relationship Id="rId12" Type="http://schemas.openxmlformats.org/officeDocument/2006/relationships/hyperlink" Target="https://www.fcc.gov/document/fcc-proposes-open-spectrum-horizons-new-services-technologies" TargetMode="External"/><Relationship Id="rId2" Type="http://schemas.openxmlformats.org/officeDocument/2006/relationships/hyperlink" Target="https://docs.fcc.gov/public/attachments/DOC-353228A1.pdf" TargetMode="External"/><Relationship Id="rId1" Type="http://schemas.openxmlformats.org/officeDocument/2006/relationships/hyperlink" Target="https://www.fcc.gov/auction/101" TargetMode="External"/><Relationship Id="rId6" Type="http://schemas.openxmlformats.org/officeDocument/2006/relationships/hyperlink" Target="https://www.fcc.gov/document/fcc-acts-increase-investment-and-deployment-35-ghz-band-0" TargetMode="External"/><Relationship Id="rId11" Type="http://schemas.openxmlformats.org/officeDocument/2006/relationships/hyperlink" Target="https://www.fcc.gov/document/fcc-proposes-more-spectrum-unlicensed-use-0" TargetMode="External"/><Relationship Id="rId5" Type="http://schemas.openxmlformats.org/officeDocument/2006/relationships/hyperlink" Target="https://www.fcc.gov/document/fcc-seeks-transform-25-ghz-band-nextgen-5g-connectivity" TargetMode="External"/><Relationship Id="rId10" Type="http://schemas.openxmlformats.org/officeDocument/2006/relationships/hyperlink" Target="https://www.fcc.gov/document/900-mhz-notice-inquiry" TargetMode="External"/><Relationship Id="rId4" Type="http://schemas.openxmlformats.org/officeDocument/2006/relationships/hyperlink" Target="https://docs.fcc.govhttps/docs.fcc.gov/public/attachments/DOC-351388A1.pdf" TargetMode="External"/><Relationship Id="rId9" Type="http://schemas.openxmlformats.org/officeDocument/2006/relationships/hyperlink" Target="https://www.fcc.gov/general/800-mhz-spectru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E499D-1F58-4C57-B792-28C2E97C7AA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84A219-F4E5-421B-9AD3-BC7663924877}">
      <dgm:prSet/>
      <dgm:spPr/>
      <dgm:t>
        <a:bodyPr/>
        <a:lstStyle/>
        <a:p>
          <a:r>
            <a:rPr lang="en-US" b="1" i="1" dirty="0"/>
            <a:t>High-band:</a:t>
          </a:r>
          <a:endParaRPr lang="en-US" b="1" dirty="0"/>
        </a:p>
      </dgm:t>
    </dgm:pt>
    <dgm:pt modelId="{67FA7D0E-842F-48F3-9F9E-68BB0E34234B}" type="parTrans" cxnId="{5F4E3D91-C3C5-472D-83D0-51865C509923}">
      <dgm:prSet/>
      <dgm:spPr/>
      <dgm:t>
        <a:bodyPr/>
        <a:lstStyle/>
        <a:p>
          <a:endParaRPr lang="en-US"/>
        </a:p>
      </dgm:t>
    </dgm:pt>
    <dgm:pt modelId="{6A6F86EB-2C31-45B8-BD12-9365E236E302}" type="sibTrans" cxnId="{5F4E3D91-C3C5-472D-83D0-51865C509923}">
      <dgm:prSet/>
      <dgm:spPr/>
      <dgm:t>
        <a:bodyPr/>
        <a:lstStyle/>
        <a:p>
          <a:endParaRPr lang="en-US"/>
        </a:p>
      </dgm:t>
    </dgm:pt>
    <dgm:pt modelId="{1FD1F056-556B-483A-AC9C-FC4B99F4CB7B}">
      <dgm:prSet custT="1"/>
      <dgm:spPr/>
      <dgm:t>
        <a:bodyPr/>
        <a:lstStyle/>
        <a:p>
          <a:r>
            <a:rPr lang="en-US" sz="1600" u="sng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28 GHz</a:t>
          </a:r>
          <a:r>
            <a:rPr lang="en-US" sz="1600" u="none" dirty="0"/>
            <a:t> </a:t>
          </a:r>
          <a:r>
            <a:rPr lang="en-US" sz="1600" dirty="0"/>
            <a:t>band auction  (27.5 GHz – 28.35 GHz; 2 x 425)  Completed January 2019 [$702.5m]</a:t>
          </a:r>
        </a:p>
        <a:p>
          <a:r>
            <a:rPr lang="en-US" sz="16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24 GHz</a:t>
          </a:r>
          <a:r>
            <a:rPr lang="en-US" sz="1600" dirty="0"/>
            <a:t> band auction (24.25 – 24.45; 25.25 -25.75 GHz; 7 x100)  Completed May 2019 [$2.024b]</a:t>
          </a:r>
        </a:p>
      </dgm:t>
    </dgm:pt>
    <dgm:pt modelId="{34C77DBE-ADB2-484B-8364-7C10F4A10547}" type="parTrans" cxnId="{B0FA25C9-1786-4107-A179-9EE3DA8D5C52}">
      <dgm:prSet/>
      <dgm:spPr/>
      <dgm:t>
        <a:bodyPr/>
        <a:lstStyle/>
        <a:p>
          <a:endParaRPr lang="en-US"/>
        </a:p>
      </dgm:t>
    </dgm:pt>
    <dgm:pt modelId="{1678FE77-9010-49FE-AD87-F0ED3400F09B}" type="sibTrans" cxnId="{B0FA25C9-1786-4107-A179-9EE3DA8D5C52}">
      <dgm:prSet/>
      <dgm:spPr/>
      <dgm:t>
        <a:bodyPr/>
        <a:lstStyle/>
        <a:p>
          <a:endParaRPr lang="en-US"/>
        </a:p>
      </dgm:t>
    </dgm:pt>
    <dgm:pt modelId="{836ED715-866F-4B38-9808-13282C159C1E}">
      <dgm:prSet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37 GHz, 39 GHz, and 47 GHz</a:t>
          </a:r>
          <a:r>
            <a:rPr lang="en-US" sz="1600" dirty="0"/>
            <a:t> Largest auction in U.S., releasing 3,400 megahertz of spectrum into the commercial marketplace.  Completed March 2020 [$7.569b] </a:t>
          </a:r>
        </a:p>
      </dgm:t>
    </dgm:pt>
    <dgm:pt modelId="{7AAA9738-6737-4392-A39C-A4FB85159F33}" type="parTrans" cxnId="{2E43532A-AB06-44C9-8EE6-E8B4A8CE1142}">
      <dgm:prSet/>
      <dgm:spPr/>
      <dgm:t>
        <a:bodyPr/>
        <a:lstStyle/>
        <a:p>
          <a:endParaRPr lang="en-US"/>
        </a:p>
      </dgm:t>
    </dgm:pt>
    <dgm:pt modelId="{5CE87412-0E80-4FBC-A424-A3D770A9BFA4}" type="sibTrans" cxnId="{2E43532A-AB06-44C9-8EE6-E8B4A8CE1142}">
      <dgm:prSet/>
      <dgm:spPr/>
      <dgm:t>
        <a:bodyPr/>
        <a:lstStyle/>
        <a:p>
          <a:endParaRPr lang="en-US"/>
        </a:p>
      </dgm:t>
    </dgm:pt>
    <dgm:pt modelId="{408E0B86-31A8-4366-95D9-3487EC94F1F4}">
      <dgm:prSet custT="1"/>
      <dgm:spPr/>
      <dgm:t>
        <a:bodyPr/>
        <a:lstStyle/>
        <a:p>
          <a:r>
            <a:rPr lang="en-US" sz="1600" dirty="0"/>
            <a:t>Working to free up additional 2.75 gigahertz of 5G spectrum in the </a:t>
          </a:r>
          <a:r>
            <a:rPr lang="en-US" sz="1600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26 and 42 GHz</a:t>
          </a:r>
          <a:r>
            <a:rPr lang="en-US" sz="1600" dirty="0"/>
            <a:t> bands</a:t>
          </a:r>
        </a:p>
      </dgm:t>
    </dgm:pt>
    <dgm:pt modelId="{9F375DB9-C979-4B57-BEA9-BF4EAC9DB0A6}" type="parTrans" cxnId="{F0668BD7-B916-47CE-8953-7B3395065320}">
      <dgm:prSet/>
      <dgm:spPr/>
      <dgm:t>
        <a:bodyPr/>
        <a:lstStyle/>
        <a:p>
          <a:endParaRPr lang="en-US"/>
        </a:p>
      </dgm:t>
    </dgm:pt>
    <dgm:pt modelId="{3BDBE087-7B37-47C0-8C9D-8F96437F51E6}" type="sibTrans" cxnId="{F0668BD7-B916-47CE-8953-7B3395065320}">
      <dgm:prSet/>
      <dgm:spPr/>
      <dgm:t>
        <a:bodyPr/>
        <a:lstStyle/>
        <a:p>
          <a:endParaRPr lang="en-US"/>
        </a:p>
      </dgm:t>
    </dgm:pt>
    <dgm:pt modelId="{A2D83243-1E14-4B60-B46C-9E3BF735246B}">
      <dgm:prSet/>
      <dgm:spPr/>
      <dgm:t>
        <a:bodyPr/>
        <a:lstStyle/>
        <a:p>
          <a:r>
            <a:rPr lang="en-US" b="1" i="1" dirty="0"/>
            <a:t>Low-band:</a:t>
          </a:r>
          <a:r>
            <a:rPr lang="en-US" b="1" dirty="0"/>
            <a:t> </a:t>
          </a:r>
        </a:p>
      </dgm:t>
    </dgm:pt>
    <dgm:pt modelId="{FA3D0166-47DA-4D0B-B195-8C58AE6E7B99}" type="parTrans" cxnId="{724741C8-C46C-482C-A45C-2DFD8F4AC2E0}">
      <dgm:prSet/>
      <dgm:spPr/>
      <dgm:t>
        <a:bodyPr/>
        <a:lstStyle/>
        <a:p>
          <a:endParaRPr lang="en-US"/>
        </a:p>
      </dgm:t>
    </dgm:pt>
    <dgm:pt modelId="{88F469FA-3ECB-4DB5-8671-7D903B28E451}" type="sibTrans" cxnId="{724741C8-C46C-482C-A45C-2DFD8F4AC2E0}">
      <dgm:prSet/>
      <dgm:spPr/>
      <dgm:t>
        <a:bodyPr/>
        <a:lstStyle/>
        <a:p>
          <a:endParaRPr lang="en-US"/>
        </a:p>
      </dgm:t>
    </dgm:pt>
    <dgm:pt modelId="{030FFE71-1CC6-4EB5-8F4F-2947820D9603}">
      <dgm:prSet/>
      <dgm:spPr/>
      <dgm:t>
        <a:bodyPr/>
        <a:lstStyle/>
        <a:p>
          <a:r>
            <a:rPr lang="en-US" b="1" i="1" dirty="0"/>
            <a:t>Unlicensed:</a:t>
          </a:r>
          <a:r>
            <a:rPr lang="en-US" b="1" dirty="0"/>
            <a:t> </a:t>
          </a:r>
        </a:p>
      </dgm:t>
    </dgm:pt>
    <dgm:pt modelId="{BC8BF52E-FE9F-48FB-BEAB-4F9D6FB22FE1}" type="parTrans" cxnId="{2F104107-D05B-43BB-BDC7-1AEFEF38961A}">
      <dgm:prSet/>
      <dgm:spPr/>
      <dgm:t>
        <a:bodyPr/>
        <a:lstStyle/>
        <a:p>
          <a:endParaRPr lang="en-US"/>
        </a:p>
      </dgm:t>
    </dgm:pt>
    <dgm:pt modelId="{A07DC84B-4A45-4E3E-8DFF-4E0A640A9990}" type="sibTrans" cxnId="{2F104107-D05B-43BB-BDC7-1AEFEF38961A}">
      <dgm:prSet/>
      <dgm:spPr/>
      <dgm:t>
        <a:bodyPr/>
        <a:lstStyle/>
        <a:p>
          <a:endParaRPr lang="en-US"/>
        </a:p>
      </dgm:t>
    </dgm:pt>
    <dgm:pt modelId="{CD643E03-97D4-45B3-9A2B-7C6A0DEDCE94}">
      <dgm:prSet custT="1"/>
      <dgm:spPr/>
      <dgm:t>
        <a:bodyPr/>
        <a:lstStyle/>
        <a:p>
          <a:r>
            <a:rPr lang="en-US" sz="1600" dirty="0"/>
            <a:t>Creating opportunities for Wi-Fi in the </a:t>
          </a:r>
          <a:r>
            <a:rPr lang="en-US" sz="1600" dirty="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6 GHz</a:t>
          </a:r>
          <a:r>
            <a:rPr lang="en-US" sz="1600" dirty="0"/>
            <a:t>, </a:t>
          </a:r>
          <a:r>
            <a:rPr lang="en-US" sz="1600" u="sng" dirty="0"/>
            <a:t>61-71 GHz </a:t>
          </a:r>
          <a:r>
            <a:rPr lang="en-US" sz="1600" dirty="0"/>
            <a:t>and </a:t>
          </a:r>
          <a:r>
            <a:rPr lang="en-US" sz="1600" dirty="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above 95 GHz</a:t>
          </a:r>
          <a:r>
            <a:rPr lang="en-US" sz="1600" dirty="0"/>
            <a:t> bands.  Recently decided to repurpose the 5.9 GHz (5.850-5.925 GHz) band that has been reserved for use by Dedicated Short-Range Communications (DSRC), to provide greater opportunities for unlicensed while retaining some spectrum for intelligent transportation service.</a:t>
          </a:r>
        </a:p>
      </dgm:t>
    </dgm:pt>
    <dgm:pt modelId="{72EA2AB5-D3F4-4AA9-AD13-DECD70F270A0}" type="parTrans" cxnId="{B3A26BD0-27A6-4D7F-BDCF-EA9A98E40744}">
      <dgm:prSet/>
      <dgm:spPr/>
      <dgm:t>
        <a:bodyPr/>
        <a:lstStyle/>
        <a:p>
          <a:endParaRPr lang="en-US"/>
        </a:p>
      </dgm:t>
    </dgm:pt>
    <dgm:pt modelId="{90326859-CEEC-4F26-8853-8D090EF2DF25}" type="sibTrans" cxnId="{B3A26BD0-27A6-4D7F-BDCF-EA9A98E40744}">
      <dgm:prSet/>
      <dgm:spPr/>
      <dgm:t>
        <a:bodyPr/>
        <a:lstStyle/>
        <a:p>
          <a:endParaRPr lang="en-US"/>
        </a:p>
      </dgm:t>
    </dgm:pt>
    <dgm:pt modelId="{8FA43272-25B0-4867-98F0-6FFCF9407770}">
      <dgm:prSet phldrT="[Text]" custT="1"/>
      <dgm:spPr/>
      <dgm:t>
        <a:bodyPr/>
        <a:lstStyle/>
        <a:p>
          <a:r>
            <a:rPr lang="en-US" sz="1600" u="none" dirty="0"/>
            <a:t>600 MHz transition from 2016 Broadcast Incentive Auction completed; 5G mobile service rolling-out nationwide </a:t>
          </a:r>
        </a:p>
        <a:p>
          <a:r>
            <a:rPr lang="en-US" sz="1600" u="none" dirty="0"/>
            <a:t>Targeted changes to </a:t>
          </a:r>
          <a:r>
            <a:rPr lang="en-US" sz="1600" u="none" dirty="0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600 MHz</a:t>
          </a:r>
          <a:r>
            <a:rPr lang="en-US" sz="1600" u="none" dirty="0"/>
            <a:t>, </a:t>
          </a:r>
          <a:r>
            <a:rPr lang="en-US" sz="1600" u="none" dirty="0"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800 MHz</a:t>
          </a:r>
          <a:r>
            <a:rPr lang="en-US" sz="1600" u="none" dirty="0"/>
            <a:t>, and </a:t>
          </a:r>
          <a:r>
            <a:rPr lang="en-US" sz="1600" u="none" dirty="0"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900 MHz</a:t>
          </a:r>
          <a:r>
            <a:rPr lang="en-US" sz="1600" u="none" dirty="0"/>
            <a:t> bands to improve use of low band spectrum for 5G services</a:t>
          </a:r>
        </a:p>
      </dgm:t>
    </dgm:pt>
    <dgm:pt modelId="{03AB0661-3B33-4069-B851-A6CA63E7D37C}" type="parTrans" cxnId="{19E443CB-ED33-40A0-AFEE-C835A1F6BEC7}">
      <dgm:prSet/>
      <dgm:spPr/>
      <dgm:t>
        <a:bodyPr/>
        <a:lstStyle/>
        <a:p>
          <a:endParaRPr lang="en-US"/>
        </a:p>
      </dgm:t>
    </dgm:pt>
    <dgm:pt modelId="{1F2F19B1-E946-40EF-AFA0-968DF0898F88}" type="sibTrans" cxnId="{19E443CB-ED33-40A0-AFEE-C835A1F6BEC7}">
      <dgm:prSet/>
      <dgm:spPr/>
      <dgm:t>
        <a:bodyPr/>
        <a:lstStyle/>
        <a:p>
          <a:endParaRPr lang="en-US"/>
        </a:p>
      </dgm:t>
    </dgm:pt>
    <dgm:pt modelId="{DA2A4A5F-BF69-44BC-8F14-2123A95C5F6E}">
      <dgm:prSet/>
      <dgm:spPr/>
      <dgm:t>
        <a:bodyPr/>
        <a:lstStyle/>
        <a:p>
          <a:r>
            <a:rPr lang="en-US" b="1" i="1" dirty="0"/>
            <a:t>Mid-band:</a:t>
          </a:r>
          <a:r>
            <a:rPr lang="en-US" b="1" dirty="0"/>
            <a:t> </a:t>
          </a:r>
        </a:p>
      </dgm:t>
    </dgm:pt>
    <dgm:pt modelId="{1A969176-284D-4AAE-B08A-4802FC839E0B}" type="sibTrans" cxnId="{19A550CC-0681-4C8E-A174-F40E6796AAC0}">
      <dgm:prSet/>
      <dgm:spPr/>
      <dgm:t>
        <a:bodyPr/>
        <a:lstStyle/>
        <a:p>
          <a:endParaRPr lang="en-US"/>
        </a:p>
      </dgm:t>
    </dgm:pt>
    <dgm:pt modelId="{825040AF-62F4-423F-88D0-86E1C7EC40AE}" type="parTrans" cxnId="{19A550CC-0681-4C8E-A174-F40E6796AAC0}">
      <dgm:prSet/>
      <dgm:spPr/>
      <dgm:t>
        <a:bodyPr/>
        <a:lstStyle/>
        <a:p>
          <a:endParaRPr lang="en-US"/>
        </a:p>
      </dgm:t>
    </dgm:pt>
    <dgm:pt modelId="{418894DC-CB41-4AD8-A543-8D568BD53630}">
      <dgm:prSet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2.5 GHz</a:t>
          </a:r>
          <a:r>
            <a:rPr lang="en-US" sz="1600" dirty="0"/>
            <a:t> auction planned, potentially in 2021</a:t>
          </a:r>
        </a:p>
        <a:p>
          <a:r>
            <a:rPr lang="en-US" sz="1600" dirty="0"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3.5 GHz</a:t>
          </a:r>
          <a:r>
            <a:rPr lang="en-US" sz="1600" dirty="0"/>
            <a:t> auction completed August 2020, (7x10) [$4.543b – diverse bidders]</a:t>
          </a:r>
        </a:p>
        <a:p>
          <a:r>
            <a:rPr lang="en-US" sz="1600" dirty="0"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3.7-3.98 GHz</a:t>
          </a:r>
          <a:r>
            <a:rPr lang="en-US" sz="1600" dirty="0"/>
            <a:t> “C-Band” auction began December 8, 2020 (14x20)    &gt; $80b</a:t>
          </a:r>
        </a:p>
        <a:p>
          <a:r>
            <a:rPr lang="en-US" sz="1600" u="sng" dirty="0"/>
            <a:t>3.45 – 3.55 GHz </a:t>
          </a:r>
          <a:r>
            <a:rPr lang="en-US" sz="1600" dirty="0"/>
            <a:t>future opportunity for an additional 100 megahertz (5x20 to align with the 3.7 GHz band)</a:t>
          </a:r>
        </a:p>
      </dgm:t>
    </dgm:pt>
    <dgm:pt modelId="{89407A5F-CF52-4E40-B1FF-0A57F5EC0D85}" type="sibTrans" cxnId="{0D1B5F5F-02E9-4C28-9CC9-8E0B23ACFD25}">
      <dgm:prSet/>
      <dgm:spPr/>
      <dgm:t>
        <a:bodyPr/>
        <a:lstStyle/>
        <a:p>
          <a:endParaRPr lang="en-US"/>
        </a:p>
      </dgm:t>
    </dgm:pt>
    <dgm:pt modelId="{CB45FAF7-FE66-4CB1-89C7-EB13D0B1BB79}" type="parTrans" cxnId="{0D1B5F5F-02E9-4C28-9CC9-8E0B23ACFD25}">
      <dgm:prSet/>
      <dgm:spPr/>
      <dgm:t>
        <a:bodyPr/>
        <a:lstStyle/>
        <a:p>
          <a:endParaRPr lang="en-US"/>
        </a:p>
      </dgm:t>
    </dgm:pt>
    <dgm:pt modelId="{B7092E98-B160-4D04-89F1-E435AD3A8D22}" type="pres">
      <dgm:prSet presAssocID="{F8AE499D-1F58-4C57-B792-28C2E97C7AAB}" presName="Name0" presStyleCnt="0">
        <dgm:presLayoutVars>
          <dgm:dir/>
          <dgm:animLvl val="lvl"/>
          <dgm:resizeHandles val="exact"/>
        </dgm:presLayoutVars>
      </dgm:prSet>
      <dgm:spPr/>
    </dgm:pt>
    <dgm:pt modelId="{20ECC6CA-E5FC-4958-BFA6-04FA8E985B2B}" type="pres">
      <dgm:prSet presAssocID="{7F84A219-F4E5-421B-9AD3-BC7663924877}" presName="linNode" presStyleCnt="0"/>
      <dgm:spPr/>
    </dgm:pt>
    <dgm:pt modelId="{01DA1611-ACBF-4F7A-A593-21A1800468B4}" type="pres">
      <dgm:prSet presAssocID="{7F84A219-F4E5-421B-9AD3-BC7663924877}" presName="parentText" presStyleLbl="alignNode1" presStyleIdx="0" presStyleCnt="4" custScaleY="133464">
        <dgm:presLayoutVars>
          <dgm:chMax val="1"/>
          <dgm:bulletEnabled/>
        </dgm:presLayoutVars>
      </dgm:prSet>
      <dgm:spPr/>
    </dgm:pt>
    <dgm:pt modelId="{8AF7350D-7DE8-421E-8465-451D97B16278}" type="pres">
      <dgm:prSet presAssocID="{7F84A219-F4E5-421B-9AD3-BC7663924877}" presName="descendantText" presStyleLbl="alignAccFollowNode1" presStyleIdx="0" presStyleCnt="4" custScaleY="132347">
        <dgm:presLayoutVars>
          <dgm:bulletEnabled/>
        </dgm:presLayoutVars>
      </dgm:prSet>
      <dgm:spPr/>
    </dgm:pt>
    <dgm:pt modelId="{677FDAB9-70E5-495F-A81B-29797F65072E}" type="pres">
      <dgm:prSet presAssocID="{6A6F86EB-2C31-45B8-BD12-9365E236E302}" presName="sp" presStyleCnt="0"/>
      <dgm:spPr/>
    </dgm:pt>
    <dgm:pt modelId="{1CA3F651-16D9-4017-AD28-4880B28152C4}" type="pres">
      <dgm:prSet presAssocID="{DA2A4A5F-BF69-44BC-8F14-2123A95C5F6E}" presName="linNode" presStyleCnt="0"/>
      <dgm:spPr/>
    </dgm:pt>
    <dgm:pt modelId="{67435808-2CC8-4DD6-897C-674BE00CCF58}" type="pres">
      <dgm:prSet presAssocID="{DA2A4A5F-BF69-44BC-8F14-2123A95C5F6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1891FB27-75B7-4D0B-814C-54D824EB04C1}" type="pres">
      <dgm:prSet presAssocID="{DA2A4A5F-BF69-44BC-8F14-2123A95C5F6E}" presName="descendantText" presStyleLbl="alignAccFollowNode1" presStyleIdx="1" presStyleCnt="4">
        <dgm:presLayoutVars>
          <dgm:bulletEnabled/>
        </dgm:presLayoutVars>
      </dgm:prSet>
      <dgm:spPr/>
    </dgm:pt>
    <dgm:pt modelId="{F3F92FFB-7F63-4644-91C6-C4AC95C9F043}" type="pres">
      <dgm:prSet presAssocID="{1A969176-284D-4AAE-B08A-4802FC839E0B}" presName="sp" presStyleCnt="0"/>
      <dgm:spPr/>
    </dgm:pt>
    <dgm:pt modelId="{CDFD7192-3B6A-4F2E-91A6-C2C358AADD37}" type="pres">
      <dgm:prSet presAssocID="{A2D83243-1E14-4B60-B46C-9E3BF735246B}" presName="linNode" presStyleCnt="0"/>
      <dgm:spPr/>
    </dgm:pt>
    <dgm:pt modelId="{88B9D54A-250C-4483-8CE3-7032C15C5860}" type="pres">
      <dgm:prSet presAssocID="{A2D83243-1E14-4B60-B46C-9E3BF735246B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6FA45244-00A0-40E0-A691-BB8E7AEC0669}" type="pres">
      <dgm:prSet presAssocID="{A2D83243-1E14-4B60-B46C-9E3BF735246B}" presName="descendantText" presStyleLbl="alignAccFollowNode1" presStyleIdx="2" presStyleCnt="4">
        <dgm:presLayoutVars>
          <dgm:bulletEnabled/>
        </dgm:presLayoutVars>
      </dgm:prSet>
      <dgm:spPr/>
    </dgm:pt>
    <dgm:pt modelId="{308EFB34-F6DD-4C25-8432-2AAE8D4D977C}" type="pres">
      <dgm:prSet presAssocID="{88F469FA-3ECB-4DB5-8671-7D903B28E451}" presName="sp" presStyleCnt="0"/>
      <dgm:spPr/>
    </dgm:pt>
    <dgm:pt modelId="{1271DEE4-DCC5-4F32-B948-F71E36EC6AB8}" type="pres">
      <dgm:prSet presAssocID="{030FFE71-1CC6-4EB5-8F4F-2947820D9603}" presName="linNode" presStyleCnt="0"/>
      <dgm:spPr/>
    </dgm:pt>
    <dgm:pt modelId="{D721332E-DB04-49FF-82DF-882C5ED5384B}" type="pres">
      <dgm:prSet presAssocID="{030FFE71-1CC6-4EB5-8F4F-2947820D9603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60F1E1C2-AD64-4B9A-BBAA-5282C7194480}" type="pres">
      <dgm:prSet presAssocID="{030FFE71-1CC6-4EB5-8F4F-2947820D9603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2F104107-D05B-43BB-BDC7-1AEFEF38961A}" srcId="{F8AE499D-1F58-4C57-B792-28C2E97C7AAB}" destId="{030FFE71-1CC6-4EB5-8F4F-2947820D9603}" srcOrd="3" destOrd="0" parTransId="{BC8BF52E-FE9F-48FB-BEAB-4F9D6FB22FE1}" sibTransId="{A07DC84B-4A45-4E3E-8DFF-4E0A640A9990}"/>
    <dgm:cxn modelId="{E323850A-31BF-4679-83B1-8B7963737C23}" type="presOf" srcId="{1FD1F056-556B-483A-AC9C-FC4B99F4CB7B}" destId="{8AF7350D-7DE8-421E-8465-451D97B16278}" srcOrd="0" destOrd="0" presId="urn:microsoft.com/office/officeart/2016/7/layout/VerticalSolidActionList"/>
    <dgm:cxn modelId="{3AB51912-DDFD-4D14-9B9D-FFFA33FE7AA6}" type="presOf" srcId="{030FFE71-1CC6-4EB5-8F4F-2947820D9603}" destId="{D721332E-DB04-49FF-82DF-882C5ED5384B}" srcOrd="0" destOrd="0" presId="urn:microsoft.com/office/officeart/2016/7/layout/VerticalSolidActionList"/>
    <dgm:cxn modelId="{77931522-A9FC-443F-A775-14614D8B2790}" type="presOf" srcId="{F8AE499D-1F58-4C57-B792-28C2E97C7AAB}" destId="{B7092E98-B160-4D04-89F1-E435AD3A8D22}" srcOrd="0" destOrd="0" presId="urn:microsoft.com/office/officeart/2016/7/layout/VerticalSolidActionList"/>
    <dgm:cxn modelId="{2E43532A-AB06-44C9-8EE6-E8B4A8CE1142}" srcId="{7F84A219-F4E5-421B-9AD3-BC7663924877}" destId="{836ED715-866F-4B38-9808-13282C159C1E}" srcOrd="1" destOrd="0" parTransId="{7AAA9738-6737-4392-A39C-A4FB85159F33}" sibTransId="{5CE87412-0E80-4FBC-A424-A3D770A9BFA4}"/>
    <dgm:cxn modelId="{11284B36-463B-4EBB-B07F-00B07D805898}" type="presOf" srcId="{418894DC-CB41-4AD8-A543-8D568BD53630}" destId="{1891FB27-75B7-4D0B-814C-54D824EB04C1}" srcOrd="0" destOrd="0" presId="urn:microsoft.com/office/officeart/2016/7/layout/VerticalSolidActionList"/>
    <dgm:cxn modelId="{0D1B5F5F-02E9-4C28-9CC9-8E0B23ACFD25}" srcId="{DA2A4A5F-BF69-44BC-8F14-2123A95C5F6E}" destId="{418894DC-CB41-4AD8-A543-8D568BD53630}" srcOrd="0" destOrd="0" parTransId="{CB45FAF7-FE66-4CB1-89C7-EB13D0B1BB79}" sibTransId="{89407A5F-CF52-4E40-B1FF-0A57F5EC0D85}"/>
    <dgm:cxn modelId="{700E5773-9CB7-4606-A7BD-1C39DA74884B}" type="presOf" srcId="{7F84A219-F4E5-421B-9AD3-BC7663924877}" destId="{01DA1611-ACBF-4F7A-A593-21A1800468B4}" srcOrd="0" destOrd="0" presId="urn:microsoft.com/office/officeart/2016/7/layout/VerticalSolidActionList"/>
    <dgm:cxn modelId="{5F4E3D91-C3C5-472D-83D0-51865C509923}" srcId="{F8AE499D-1F58-4C57-B792-28C2E97C7AAB}" destId="{7F84A219-F4E5-421B-9AD3-BC7663924877}" srcOrd="0" destOrd="0" parTransId="{67FA7D0E-842F-48F3-9F9E-68BB0E34234B}" sibTransId="{6A6F86EB-2C31-45B8-BD12-9365E236E302}"/>
    <dgm:cxn modelId="{C265DE96-A28C-4154-9138-1BC1A9093366}" type="presOf" srcId="{836ED715-866F-4B38-9808-13282C159C1E}" destId="{8AF7350D-7DE8-421E-8465-451D97B16278}" srcOrd="0" destOrd="1" presId="urn:microsoft.com/office/officeart/2016/7/layout/VerticalSolidActionList"/>
    <dgm:cxn modelId="{DE165E9A-5493-4D3C-B7EC-738BD7EE6E5B}" type="presOf" srcId="{DA2A4A5F-BF69-44BC-8F14-2123A95C5F6E}" destId="{67435808-2CC8-4DD6-897C-674BE00CCF58}" srcOrd="0" destOrd="0" presId="urn:microsoft.com/office/officeart/2016/7/layout/VerticalSolidActionList"/>
    <dgm:cxn modelId="{A9B3B19A-1D4D-4771-94F8-8D31094DC872}" type="presOf" srcId="{CD643E03-97D4-45B3-9A2B-7C6A0DEDCE94}" destId="{60F1E1C2-AD64-4B9A-BBAA-5282C7194480}" srcOrd="0" destOrd="0" presId="urn:microsoft.com/office/officeart/2016/7/layout/VerticalSolidActionList"/>
    <dgm:cxn modelId="{724741C8-C46C-482C-A45C-2DFD8F4AC2E0}" srcId="{F8AE499D-1F58-4C57-B792-28C2E97C7AAB}" destId="{A2D83243-1E14-4B60-B46C-9E3BF735246B}" srcOrd="2" destOrd="0" parTransId="{FA3D0166-47DA-4D0B-B195-8C58AE6E7B99}" sibTransId="{88F469FA-3ECB-4DB5-8671-7D903B28E451}"/>
    <dgm:cxn modelId="{B0FA25C9-1786-4107-A179-9EE3DA8D5C52}" srcId="{7F84A219-F4E5-421B-9AD3-BC7663924877}" destId="{1FD1F056-556B-483A-AC9C-FC4B99F4CB7B}" srcOrd="0" destOrd="0" parTransId="{34C77DBE-ADB2-484B-8364-7C10F4A10547}" sibTransId="{1678FE77-9010-49FE-AD87-F0ED3400F09B}"/>
    <dgm:cxn modelId="{19E443CB-ED33-40A0-AFEE-C835A1F6BEC7}" srcId="{A2D83243-1E14-4B60-B46C-9E3BF735246B}" destId="{8FA43272-25B0-4867-98F0-6FFCF9407770}" srcOrd="0" destOrd="0" parTransId="{03AB0661-3B33-4069-B851-A6CA63E7D37C}" sibTransId="{1F2F19B1-E946-40EF-AFA0-968DF0898F88}"/>
    <dgm:cxn modelId="{19A550CC-0681-4C8E-A174-F40E6796AAC0}" srcId="{F8AE499D-1F58-4C57-B792-28C2E97C7AAB}" destId="{DA2A4A5F-BF69-44BC-8F14-2123A95C5F6E}" srcOrd="1" destOrd="0" parTransId="{825040AF-62F4-423F-88D0-86E1C7EC40AE}" sibTransId="{1A969176-284D-4AAE-B08A-4802FC839E0B}"/>
    <dgm:cxn modelId="{B3A26BD0-27A6-4D7F-BDCF-EA9A98E40744}" srcId="{030FFE71-1CC6-4EB5-8F4F-2947820D9603}" destId="{CD643E03-97D4-45B3-9A2B-7C6A0DEDCE94}" srcOrd="0" destOrd="0" parTransId="{72EA2AB5-D3F4-4AA9-AD13-DECD70F270A0}" sibTransId="{90326859-CEEC-4F26-8853-8D090EF2DF25}"/>
    <dgm:cxn modelId="{CDB4B6D3-5162-4B20-86B3-42FCC1ADCB69}" type="presOf" srcId="{A2D83243-1E14-4B60-B46C-9E3BF735246B}" destId="{88B9D54A-250C-4483-8CE3-7032C15C5860}" srcOrd="0" destOrd="0" presId="urn:microsoft.com/office/officeart/2016/7/layout/VerticalSolidActionList"/>
    <dgm:cxn modelId="{F0668BD7-B916-47CE-8953-7B3395065320}" srcId="{7F84A219-F4E5-421B-9AD3-BC7663924877}" destId="{408E0B86-31A8-4366-95D9-3487EC94F1F4}" srcOrd="2" destOrd="0" parTransId="{9F375DB9-C979-4B57-BEA9-BF4EAC9DB0A6}" sibTransId="{3BDBE087-7B37-47C0-8C9D-8F96437F51E6}"/>
    <dgm:cxn modelId="{BD4060E6-B272-4096-976A-88E0927FC107}" type="presOf" srcId="{8FA43272-25B0-4867-98F0-6FFCF9407770}" destId="{6FA45244-00A0-40E0-A691-BB8E7AEC0669}" srcOrd="0" destOrd="0" presId="urn:microsoft.com/office/officeart/2016/7/layout/VerticalSolidActionList"/>
    <dgm:cxn modelId="{B98085F6-3EEA-4796-987B-9B5D167DCB03}" type="presOf" srcId="{408E0B86-31A8-4366-95D9-3487EC94F1F4}" destId="{8AF7350D-7DE8-421E-8465-451D97B16278}" srcOrd="0" destOrd="2" presId="urn:microsoft.com/office/officeart/2016/7/layout/VerticalSolidActionList"/>
    <dgm:cxn modelId="{BA65A288-3DBC-49BA-A314-4D1171292143}" type="presParOf" srcId="{B7092E98-B160-4D04-89F1-E435AD3A8D22}" destId="{20ECC6CA-E5FC-4958-BFA6-04FA8E985B2B}" srcOrd="0" destOrd="0" presId="urn:microsoft.com/office/officeart/2016/7/layout/VerticalSolidActionList"/>
    <dgm:cxn modelId="{663DE42A-F81E-4152-BA50-6515CF16343C}" type="presParOf" srcId="{20ECC6CA-E5FC-4958-BFA6-04FA8E985B2B}" destId="{01DA1611-ACBF-4F7A-A593-21A1800468B4}" srcOrd="0" destOrd="0" presId="urn:microsoft.com/office/officeart/2016/7/layout/VerticalSolidActionList"/>
    <dgm:cxn modelId="{45365A10-7538-4E2B-8029-DAA9344246DB}" type="presParOf" srcId="{20ECC6CA-E5FC-4958-BFA6-04FA8E985B2B}" destId="{8AF7350D-7DE8-421E-8465-451D97B16278}" srcOrd="1" destOrd="0" presId="urn:microsoft.com/office/officeart/2016/7/layout/VerticalSolidActionList"/>
    <dgm:cxn modelId="{B0F197B1-367B-4411-B8C5-B2CB6BC59287}" type="presParOf" srcId="{B7092E98-B160-4D04-89F1-E435AD3A8D22}" destId="{677FDAB9-70E5-495F-A81B-29797F65072E}" srcOrd="1" destOrd="0" presId="urn:microsoft.com/office/officeart/2016/7/layout/VerticalSolidActionList"/>
    <dgm:cxn modelId="{8B513C1E-A536-4309-9E4B-05686B9350BD}" type="presParOf" srcId="{B7092E98-B160-4D04-89F1-E435AD3A8D22}" destId="{1CA3F651-16D9-4017-AD28-4880B28152C4}" srcOrd="2" destOrd="0" presId="urn:microsoft.com/office/officeart/2016/7/layout/VerticalSolidActionList"/>
    <dgm:cxn modelId="{AFB29092-5F6A-4F45-9CC8-34E1E6ABD910}" type="presParOf" srcId="{1CA3F651-16D9-4017-AD28-4880B28152C4}" destId="{67435808-2CC8-4DD6-897C-674BE00CCF58}" srcOrd="0" destOrd="0" presId="urn:microsoft.com/office/officeart/2016/7/layout/VerticalSolidActionList"/>
    <dgm:cxn modelId="{418CFA26-1905-4F7B-8FC5-A809BB51F807}" type="presParOf" srcId="{1CA3F651-16D9-4017-AD28-4880B28152C4}" destId="{1891FB27-75B7-4D0B-814C-54D824EB04C1}" srcOrd="1" destOrd="0" presId="urn:microsoft.com/office/officeart/2016/7/layout/VerticalSolidActionList"/>
    <dgm:cxn modelId="{0B4F3A47-20CD-4DDC-A7CC-F40FB71F6088}" type="presParOf" srcId="{B7092E98-B160-4D04-89F1-E435AD3A8D22}" destId="{F3F92FFB-7F63-4644-91C6-C4AC95C9F043}" srcOrd="3" destOrd="0" presId="urn:microsoft.com/office/officeart/2016/7/layout/VerticalSolidActionList"/>
    <dgm:cxn modelId="{E8AD916B-9F0C-4556-A75E-BB63F555AE03}" type="presParOf" srcId="{B7092E98-B160-4D04-89F1-E435AD3A8D22}" destId="{CDFD7192-3B6A-4F2E-91A6-C2C358AADD37}" srcOrd="4" destOrd="0" presId="urn:microsoft.com/office/officeart/2016/7/layout/VerticalSolidActionList"/>
    <dgm:cxn modelId="{A18B563A-959F-49E8-97B0-0863997CDB5D}" type="presParOf" srcId="{CDFD7192-3B6A-4F2E-91A6-C2C358AADD37}" destId="{88B9D54A-250C-4483-8CE3-7032C15C5860}" srcOrd="0" destOrd="0" presId="urn:microsoft.com/office/officeart/2016/7/layout/VerticalSolidActionList"/>
    <dgm:cxn modelId="{38F4F928-4E9E-43DE-86D9-BDAECE4E318F}" type="presParOf" srcId="{CDFD7192-3B6A-4F2E-91A6-C2C358AADD37}" destId="{6FA45244-00A0-40E0-A691-BB8E7AEC0669}" srcOrd="1" destOrd="0" presId="urn:microsoft.com/office/officeart/2016/7/layout/VerticalSolidActionList"/>
    <dgm:cxn modelId="{322908D7-9BC8-44D2-8054-B984FEBDB126}" type="presParOf" srcId="{B7092E98-B160-4D04-89F1-E435AD3A8D22}" destId="{308EFB34-F6DD-4C25-8432-2AAE8D4D977C}" srcOrd="5" destOrd="0" presId="urn:microsoft.com/office/officeart/2016/7/layout/VerticalSolidActionList"/>
    <dgm:cxn modelId="{0820E373-9078-4D80-9960-B19BF1EA53C0}" type="presParOf" srcId="{B7092E98-B160-4D04-89F1-E435AD3A8D22}" destId="{1271DEE4-DCC5-4F32-B948-F71E36EC6AB8}" srcOrd="6" destOrd="0" presId="urn:microsoft.com/office/officeart/2016/7/layout/VerticalSolidActionList"/>
    <dgm:cxn modelId="{D1EBDF45-9C03-4531-9E3A-EA9C45E07B2A}" type="presParOf" srcId="{1271DEE4-DCC5-4F32-B948-F71E36EC6AB8}" destId="{D721332E-DB04-49FF-82DF-882C5ED5384B}" srcOrd="0" destOrd="0" presId="urn:microsoft.com/office/officeart/2016/7/layout/VerticalSolidActionList"/>
    <dgm:cxn modelId="{A221ECD7-4031-45A5-A4FE-6040F5FEAFCB}" type="presParOf" srcId="{1271DEE4-DCC5-4F32-B948-F71E36EC6AB8}" destId="{60F1E1C2-AD64-4B9A-BBAA-5282C719448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350D-7DE8-421E-8465-451D97B16278}">
      <dsp:nvSpPr>
        <dsp:cNvPr id="0" name=""/>
        <dsp:cNvSpPr/>
      </dsp:nvSpPr>
      <dsp:spPr>
        <a:xfrm>
          <a:off x="2289477" y="7365"/>
          <a:ext cx="9157908" cy="15576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89" tIns="298937" rIns="177689" bIns="29893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28 GHz</a:t>
          </a:r>
          <a:r>
            <a:rPr lang="en-US" sz="1600" u="none" kern="1200" dirty="0"/>
            <a:t> </a:t>
          </a:r>
          <a:r>
            <a:rPr lang="en-US" sz="1600" kern="1200" dirty="0"/>
            <a:t>band auction  (27.5 GHz – 28.35 GHz; 2 x 425)  Completed January 2019 [$702.5m]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24 GHz</a:t>
          </a:r>
          <a:r>
            <a:rPr lang="en-US" sz="1600" kern="1200" dirty="0"/>
            <a:t> band auction (24.25 – 24.45; 25.25 -25.75 GHz; 7 x100)  Completed May 2019 [$2.024b]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37 GHz, 39 GHz, and 47 GHz</a:t>
          </a:r>
          <a:r>
            <a:rPr lang="en-US" sz="1600" kern="1200" dirty="0"/>
            <a:t> Largest auction in U.S., releasing 3,400 megahertz of spectrum into the commercial marketplace.  Completed March 2020 [$7.569b]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Working to free up additional 2.75 gigahertz of 5G spectrum in the </a:t>
          </a:r>
          <a:r>
            <a:rPr lang="en-US" sz="1600" kern="1200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26 and 42 GHz</a:t>
          </a:r>
          <a:r>
            <a:rPr lang="en-US" sz="1600" kern="1200" dirty="0"/>
            <a:t> bands</a:t>
          </a:r>
        </a:p>
      </dsp:txBody>
      <dsp:txXfrm>
        <a:off x="2289477" y="7365"/>
        <a:ext cx="9157908" cy="1557616"/>
      </dsp:txXfrm>
    </dsp:sp>
    <dsp:sp modelId="{01DA1611-ACBF-4F7A-A593-21A1800468B4}">
      <dsp:nvSpPr>
        <dsp:cNvPr id="0" name=""/>
        <dsp:cNvSpPr/>
      </dsp:nvSpPr>
      <dsp:spPr>
        <a:xfrm>
          <a:off x="0" y="792"/>
          <a:ext cx="2289477" cy="1570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52" tIns="116253" rIns="121152" bIns="11625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High-band:</a:t>
          </a:r>
          <a:endParaRPr lang="en-US" sz="2800" b="1" kern="1200" dirty="0"/>
        </a:p>
      </dsp:txBody>
      <dsp:txXfrm>
        <a:off x="0" y="792"/>
        <a:ext cx="2289477" cy="1570762"/>
      </dsp:txXfrm>
    </dsp:sp>
    <dsp:sp modelId="{1891FB27-75B7-4D0B-814C-54D824EB04C1}">
      <dsp:nvSpPr>
        <dsp:cNvPr id="0" name=""/>
        <dsp:cNvSpPr/>
      </dsp:nvSpPr>
      <dsp:spPr>
        <a:xfrm>
          <a:off x="2291715" y="1642170"/>
          <a:ext cx="9166860" cy="11769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63" tIns="298937" rIns="177863" bIns="29893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2.5 GHz</a:t>
          </a:r>
          <a:r>
            <a:rPr lang="en-US" sz="1600" kern="1200" dirty="0"/>
            <a:t> auction planned, potentially in 2021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3.5 GHz</a:t>
          </a:r>
          <a:r>
            <a:rPr lang="en-US" sz="1600" kern="1200" dirty="0"/>
            <a:t> auction completed August 2020, (7x10) [$4.543b – diverse bidders]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3.7-3.98 GHz</a:t>
          </a:r>
          <a:r>
            <a:rPr lang="en-US" sz="1600" kern="1200" dirty="0"/>
            <a:t> “C-Band” auction began December 8, 2020 (14x20)    &gt; $80b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3.45 – 3.55 GHz </a:t>
          </a:r>
          <a:r>
            <a:rPr lang="en-US" sz="1600" kern="1200" dirty="0"/>
            <a:t>future opportunity for an additional 100 megahertz (5x20 to align with the 3.7 GHz band)</a:t>
          </a:r>
        </a:p>
      </dsp:txBody>
      <dsp:txXfrm>
        <a:off x="2291715" y="1642170"/>
        <a:ext cx="9166860" cy="1176918"/>
      </dsp:txXfrm>
    </dsp:sp>
    <dsp:sp modelId="{67435808-2CC8-4DD6-897C-674BE00CCF58}">
      <dsp:nvSpPr>
        <dsp:cNvPr id="0" name=""/>
        <dsp:cNvSpPr/>
      </dsp:nvSpPr>
      <dsp:spPr>
        <a:xfrm>
          <a:off x="0" y="1642170"/>
          <a:ext cx="2291715" cy="11769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70" tIns="116253" rIns="121270" bIns="11625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Mid-band:</a:t>
          </a:r>
          <a:r>
            <a:rPr lang="en-US" sz="2800" b="1" kern="1200" dirty="0"/>
            <a:t> </a:t>
          </a:r>
        </a:p>
      </dsp:txBody>
      <dsp:txXfrm>
        <a:off x="0" y="1642170"/>
        <a:ext cx="2291715" cy="1176918"/>
      </dsp:txXfrm>
    </dsp:sp>
    <dsp:sp modelId="{6FA45244-00A0-40E0-A691-BB8E7AEC0669}">
      <dsp:nvSpPr>
        <dsp:cNvPr id="0" name=""/>
        <dsp:cNvSpPr/>
      </dsp:nvSpPr>
      <dsp:spPr>
        <a:xfrm>
          <a:off x="2291715" y="2889704"/>
          <a:ext cx="9166860" cy="11769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63" tIns="298937" rIns="177863" bIns="29893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none" kern="1200" dirty="0"/>
            <a:t>600 MHz transition from 2016 Broadcast Incentive Auction completed; 5G mobile service rolling-out nationwide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none" kern="1200" dirty="0"/>
            <a:t>Targeted changes to </a:t>
          </a:r>
          <a:r>
            <a:rPr lang="en-US" sz="1600" u="none" kern="1200" dirty="0"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600 MHz</a:t>
          </a:r>
          <a:r>
            <a:rPr lang="en-US" sz="1600" u="none" kern="1200" dirty="0"/>
            <a:t>, </a:t>
          </a:r>
          <a:r>
            <a:rPr lang="en-US" sz="1600" u="none" kern="1200" dirty="0"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800 MHz</a:t>
          </a:r>
          <a:r>
            <a:rPr lang="en-US" sz="1600" u="none" kern="1200" dirty="0"/>
            <a:t>, and </a:t>
          </a:r>
          <a:r>
            <a:rPr lang="en-US" sz="1600" u="none" kern="1200" dirty="0"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900 MHz</a:t>
          </a:r>
          <a:r>
            <a:rPr lang="en-US" sz="1600" u="none" kern="1200" dirty="0"/>
            <a:t> bands to improve use of low band spectrum for 5G services</a:t>
          </a:r>
        </a:p>
      </dsp:txBody>
      <dsp:txXfrm>
        <a:off x="2291715" y="2889704"/>
        <a:ext cx="9166860" cy="1176918"/>
      </dsp:txXfrm>
    </dsp:sp>
    <dsp:sp modelId="{88B9D54A-250C-4483-8CE3-7032C15C5860}">
      <dsp:nvSpPr>
        <dsp:cNvPr id="0" name=""/>
        <dsp:cNvSpPr/>
      </dsp:nvSpPr>
      <dsp:spPr>
        <a:xfrm>
          <a:off x="0" y="2889704"/>
          <a:ext cx="2291715" cy="1176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70" tIns="116253" rIns="121270" bIns="11625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Low-band:</a:t>
          </a:r>
          <a:r>
            <a:rPr lang="en-US" sz="2800" b="1" kern="1200" dirty="0"/>
            <a:t> </a:t>
          </a:r>
        </a:p>
      </dsp:txBody>
      <dsp:txXfrm>
        <a:off x="0" y="2889704"/>
        <a:ext cx="2291715" cy="1176918"/>
      </dsp:txXfrm>
    </dsp:sp>
    <dsp:sp modelId="{60F1E1C2-AD64-4B9A-BBAA-5282C7194480}">
      <dsp:nvSpPr>
        <dsp:cNvPr id="0" name=""/>
        <dsp:cNvSpPr/>
      </dsp:nvSpPr>
      <dsp:spPr>
        <a:xfrm>
          <a:off x="2291715" y="4137238"/>
          <a:ext cx="9166860" cy="11769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63" tIns="298937" rIns="177863" bIns="29893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Creating opportunities for Wi-Fi in the </a:t>
          </a:r>
          <a:r>
            <a:rPr lang="en-US" sz="1600" kern="1200" dirty="0"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6 GHz</a:t>
          </a:r>
          <a:r>
            <a:rPr lang="en-US" sz="1600" kern="1200" dirty="0"/>
            <a:t>, </a:t>
          </a:r>
          <a:r>
            <a:rPr lang="en-US" sz="1600" u="sng" kern="1200" dirty="0"/>
            <a:t>61-71 GHz </a:t>
          </a:r>
          <a:r>
            <a:rPr lang="en-US" sz="1600" kern="1200" dirty="0"/>
            <a:t>and </a:t>
          </a:r>
          <a:r>
            <a:rPr lang="en-US" sz="1600" kern="1200" dirty="0"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above 95 GHz</a:t>
          </a:r>
          <a:r>
            <a:rPr lang="en-US" sz="1600" kern="1200" dirty="0"/>
            <a:t> bands.  Recently decided to repurpose the 5.9 GHz (5.850-5.925 GHz) band that has been reserved for use by Dedicated Short-Range Communications (DSRC), to provide greater opportunities for unlicensed while retaining some spectrum for intelligent transportation service.</a:t>
          </a:r>
        </a:p>
      </dsp:txBody>
      <dsp:txXfrm>
        <a:off x="2291715" y="4137238"/>
        <a:ext cx="9166860" cy="1176918"/>
      </dsp:txXfrm>
    </dsp:sp>
    <dsp:sp modelId="{D721332E-DB04-49FF-82DF-882C5ED5384B}">
      <dsp:nvSpPr>
        <dsp:cNvPr id="0" name=""/>
        <dsp:cNvSpPr/>
      </dsp:nvSpPr>
      <dsp:spPr>
        <a:xfrm>
          <a:off x="0" y="4137238"/>
          <a:ext cx="2291715" cy="11769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70" tIns="116253" rIns="121270" bIns="11625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Unlicensed:</a:t>
          </a:r>
          <a:r>
            <a:rPr lang="en-US" sz="2800" b="1" kern="1200" dirty="0"/>
            <a:t> </a:t>
          </a:r>
        </a:p>
      </dsp:txBody>
      <dsp:txXfrm>
        <a:off x="0" y="4137238"/>
        <a:ext cx="2291715" cy="117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2591" cy="466257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898" y="1"/>
            <a:ext cx="3042591" cy="466257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C0BA56-D344-4217-A4A8-9D86DFED5330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4" y="4422225"/>
            <a:ext cx="5617835" cy="4188294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243"/>
            <a:ext cx="3042591" cy="46625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898" y="8841243"/>
            <a:ext cx="3042591" cy="466257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60C523-1791-4F46-AB71-309701C5BA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897" y="8916373"/>
            <a:ext cx="3069355" cy="47192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9F762-F09A-4219-8339-31E4E41018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4338" y="704850"/>
            <a:ext cx="6261100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43" y="4462229"/>
            <a:ext cx="5195793" cy="42230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76A8A-C26A-4362-8CB1-1D4F2D230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6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76A8A-C26A-4362-8CB1-1D4F2D230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9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628DF8-37A4-45AA-80EF-02A4FA7EDAB3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0C523-1791-4F46-AB71-309701C5BAD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963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60C523-1791-4F46-AB71-309701C5BA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2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76A8A-C26A-4362-8CB1-1D4F2D230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5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76A8A-C26A-4362-8CB1-1D4F2D2305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76A8A-C26A-4362-8CB1-1D4F2D2305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6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3C1E0-5C23-4C4C-890D-5D2E38E65A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22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C523-1791-4F46-AB71-309701C5BA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7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76A8A-C26A-4362-8CB1-1D4F2D230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B7F9-1F89-4A74-BE21-DACBE8FCC6BD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FBDD-5A84-49E0-957E-F9BF22A3FB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39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B3B5-DA20-4D61-99E7-A00EE791C800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BD50-8E78-44D1-8C51-237303ED1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93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380E-F814-4465-A59D-1359FD1E92C8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2A87-C781-42DD-B6CA-16224DF924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30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54B4-02BE-4818-83AF-B323A6D78649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C6C9-78C8-478D-B74D-2EAF8A3C70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5B7F9-1F89-4A74-BE21-DACBE8FCC6BD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3FBDD-5A84-49E0-957E-F9BF22A3FB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912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71533-D08E-44F3-8593-755EDA637BB0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415A-89AF-4BFD-8953-702ECF86B99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202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FAA6C-AE54-43EB-9269-A607412600D1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DE741-4CF2-4B0D-8831-637BFCF979C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508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E34B3-5639-4E5F-BA81-DE5C4B135BA6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E68F-87A8-43AC-86DD-0C4FD67F5DC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18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6D26B-E29A-4E9C-B122-C8716722C74E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4D66B-5932-446D-93BF-CA6B66576DF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491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E63B9-FD35-4E7B-AACC-23A30AFB7AB1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52499-91CC-49D7-BCF8-F2271095740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93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79626-A231-4B6A-B137-984246F2BB94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35CE1-E339-41B2-9800-0A3B5C11379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18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1533-D08E-44F3-8593-755EDA637BB0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415A-89AF-4BFD-8953-702ECF86B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6733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31FF5-E079-45CD-AEA9-E56ABFA60CB1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2E8A-55AA-42E3-9558-98E2D32D22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1451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0F8FB-8F48-42DB-BB16-21A91010213D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996B4-A0EC-4569-A64D-C438F699B8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4155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9B3B5-DA20-4D61-99E7-A00EE791C800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DBD50-8E78-44D1-8C51-237303ED1D6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165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6380E-F814-4465-A59D-1359FD1E92C8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52A87-C781-42DD-B6CA-16224DF924C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AA6C-AE54-43EB-9269-A607412600D1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E741-4CF2-4B0D-8831-637BFCF979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03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34B3-5639-4E5F-BA81-DE5C4B135BA6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E68F-87A8-43AC-86DD-0C4FD67F5D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4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D26B-E29A-4E9C-B122-C8716722C74E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D66B-5932-446D-93BF-CA6B66576D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8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63B9-FD35-4E7B-AACC-23A30AFB7AB1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2499-91CC-49D7-BCF8-F227109574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56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9626-A231-4B6A-B137-984246F2BB94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5CE1-E339-41B2-9800-0A3B5C1137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9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1FF5-E079-45CD-AEA9-E56ABFA60CB1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2E8A-55AA-42E3-9558-98E2D32D22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90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F8FB-8F48-42DB-BB16-21A91010213D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96B4-A0EC-4569-A64D-C438F699B8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503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94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093AB-915C-4F60-91AE-ABB0A9BE50E3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2F62FA-7065-4A78-B479-730B9E4540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86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93AB-915C-4F60-91AE-ABB0A9BE50E3}" type="datetimeFigureOut">
              <a:rPr lang="en-US" smtClean="0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F62FA-7065-4A78-B479-730B9E4540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428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6424" y="2743200"/>
            <a:ext cx="10012680" cy="3581400"/>
          </a:xfrm>
        </p:spPr>
        <p:txBody>
          <a:bodyPr vert="horz" wrap="square" lIns="92071" tIns="46036" rIns="92071" bIns="46036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altLang="en-US" b="1" dirty="0">
                <a:solidFill>
                  <a:srgbClr val="0070C0"/>
                </a:solidFill>
              </a:rPr>
              <a:t>FCC</a:t>
            </a:r>
            <a:r>
              <a:rPr lang="en-US" altLang="en-US" sz="7200" b="1" dirty="0">
                <a:solidFill>
                  <a:srgbClr val="0070C0"/>
                </a:solidFill>
              </a:rPr>
              <a:t> </a:t>
            </a:r>
            <a:r>
              <a:rPr lang="en-US" altLang="en-US" sz="4900" b="1" dirty="0">
                <a:solidFill>
                  <a:srgbClr val="0070C0"/>
                </a:solidFill>
              </a:rPr>
              <a:t>PRESNTATION ON SPECTRUM FOR 5G </a:t>
            </a:r>
            <a:br>
              <a:rPr lang="en-US" altLang="en-US" sz="4900" b="1" dirty="0">
                <a:solidFill>
                  <a:srgbClr val="0070C0"/>
                </a:solidFill>
              </a:rPr>
            </a:br>
            <a:r>
              <a:rPr lang="en-US" altLang="en-US" sz="4900" b="1" dirty="0">
                <a:solidFill>
                  <a:srgbClr val="0070C0"/>
                </a:solidFill>
              </a:rPr>
              <a:t>January 13, 2021</a:t>
            </a:r>
            <a:br>
              <a:rPr lang="en-US" altLang="en-US" sz="7200" b="1" dirty="0">
                <a:solidFill>
                  <a:srgbClr val="0070C0"/>
                </a:solidFill>
              </a:rPr>
            </a:br>
            <a:br>
              <a:rPr lang="en-US" altLang="en-US" sz="7200" b="1" dirty="0">
                <a:solidFill>
                  <a:srgbClr val="0070C0"/>
                </a:solidFill>
              </a:rPr>
            </a:br>
            <a:br>
              <a:rPr lang="en-US" altLang="en-US" sz="2700" b="1" dirty="0">
                <a:solidFill>
                  <a:srgbClr val="0070C0"/>
                </a:solidFill>
              </a:rPr>
            </a:br>
            <a:r>
              <a:rPr lang="en-US" altLang="en-US" sz="2700" b="1" dirty="0">
                <a:solidFill>
                  <a:srgbClr val="0070C0"/>
                </a:solidFill>
              </a:rPr>
              <a:t>Thomas Sullivan, Chief, International Bureau</a:t>
            </a:r>
            <a:endParaRPr lang="en-US" altLang="en-US" sz="27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nccseal"/>
          <p:cNvPicPr>
            <a:picLocks noChangeAspect="1" noChangeArrowheads="1"/>
          </p:cNvPicPr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1036320" y="381000"/>
            <a:ext cx="2773680" cy="264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fcclogowords"/>
          <p:cNvPicPr>
            <a:picLocks noChangeAspect="1" noChangeArrowheads="1"/>
          </p:cNvPicPr>
          <p:nvPr/>
        </p:nvPicPr>
        <p:blipFill>
          <a:blip r:embed="rId4" cstate="print">
            <a:lum bright="36000"/>
          </a:blip>
          <a:srcRect/>
          <a:stretch>
            <a:fillRect/>
          </a:stretch>
        </p:blipFill>
        <p:spPr bwMode="auto">
          <a:xfrm>
            <a:off x="7437122" y="1378959"/>
            <a:ext cx="3437267" cy="102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17862-6E98-4B62-A2B7-B316A5D4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4" y="383745"/>
            <a:ext cx="6798541" cy="1019605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70/80/90 GHz Bands</a:t>
            </a:r>
          </a:p>
        </p:txBody>
      </p:sp>
      <p:pic>
        <p:nvPicPr>
          <p:cNvPr id="5124" name="Picture 4" descr="Image result for pixabay mobile backhaul">
            <a:extLst>
              <a:ext uri="{FF2B5EF4-FFF2-40B4-BE49-F238E27FC236}">
                <a16:creationId xmlns:a16="http://schemas.microsoft.com/office/drawing/2014/main" id="{24FC251D-8A76-4838-A4D3-19EEF91D5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r="26767" b="-1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DFB8-D049-4537-889B-7AE7D3B1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787095"/>
            <a:ext cx="7181066" cy="4569255"/>
          </a:xfrm>
        </p:spPr>
        <p:txBody>
          <a:bodyPr>
            <a:normAutofit/>
          </a:bodyPr>
          <a:lstStyle/>
          <a:p>
            <a:pPr marL="231775" indent="-231775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the U.S., the 70 GHz (71-76 GHz) and 80 GHz (81-86 GHz) bands are used commercially for fixed point-to-point links such as wireless backhaul for 5G.</a:t>
            </a:r>
          </a:p>
          <a:p>
            <a:pPr marL="231775" indent="-231775">
              <a:lnSpc>
                <a:spcPct val="90000"/>
              </a:lnSpc>
              <a:spcBef>
                <a:spcPts val="1800"/>
              </a:spcBef>
            </a:pPr>
            <a:r>
              <a:rPr lang="en-US" sz="2800" dirty="0"/>
              <a:t>New proceeding in June 2020: 71–76 GHz, 81–86 GHz, 92–94 GHz, and 94.1–95 GHz Bands</a:t>
            </a:r>
          </a:p>
          <a:p>
            <a:pPr lvl="1" indent="-342900">
              <a:lnSpc>
                <a:spcPct val="90000"/>
              </a:lnSpc>
              <a:spcBef>
                <a:spcPts val="1800"/>
              </a:spcBef>
            </a:pPr>
            <a:r>
              <a:rPr lang="en-US" sz="2400" dirty="0"/>
              <a:t>making more efficient use of additional millimeter-band spectrum resources, considering additional provisions of wireless backhaul for 5G, broadband services to aircraft and ships, and links from Loon and </a:t>
            </a:r>
            <a:r>
              <a:rPr lang="en-US" sz="2400" dirty="0" err="1"/>
              <a:t>Elefante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4723-487A-4BC7-B2E4-DBDA8D34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86" y="6356350"/>
            <a:ext cx="216011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C14A517-4B08-4C22-AA1A-DC6FBD339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9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FE6BD-4681-471F-9F23-42DCFA1D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Spectrum Above 95 GHz</a:t>
            </a:r>
          </a:p>
        </p:txBody>
      </p:sp>
      <p:pic>
        <p:nvPicPr>
          <p:cNvPr id="6146" name="Picture 2" descr="Image result for above 95 ghz">
            <a:extLst>
              <a:ext uri="{FF2B5EF4-FFF2-40B4-BE49-F238E27FC236}">
                <a16:creationId xmlns:a16="http://schemas.microsoft.com/office/drawing/2014/main" id="{649FD8DE-7708-4C2F-9BD2-C83F4ED2C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 r="-2" b="-2"/>
          <a:stretch/>
        </p:blipFill>
        <p:spPr bwMode="auto">
          <a:xfrm>
            <a:off x="381000" y="2743200"/>
            <a:ext cx="46731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5570-3E47-48AB-BBCC-4FF4C9EF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386584"/>
            <a:ext cx="6391654" cy="4123945"/>
          </a:xfrm>
        </p:spPr>
        <p:txBody>
          <a:bodyPr anchor="ctr">
            <a:normAutofit fontScale="55000" lnSpcReduction="20000"/>
          </a:bodyPr>
          <a:lstStyle/>
          <a:p>
            <a:pPr marL="231775" indent="-231775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Created a new class of experimental licenses for use of frequencies between 95 GHz and 3 THz. </a:t>
            </a:r>
          </a:p>
          <a:p>
            <a:pPr marL="231775" indent="-231775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Give innovators the flexibility to conduct experiments lasting up to 10 years, and to more easily market equipment during the experimental period. </a:t>
            </a:r>
          </a:p>
          <a:p>
            <a:pPr marL="231775" indent="-231775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Freed up 21.2 gigahertz of the Spectrum Horizons bands for unlicensed use:</a:t>
            </a:r>
          </a:p>
          <a:p>
            <a:pPr marL="566738" lvl="1" indent="-315913">
              <a:lnSpc>
                <a:spcPct val="90000"/>
              </a:lnSpc>
            </a:pPr>
            <a:r>
              <a:rPr lang="en-US" sz="3600" dirty="0"/>
              <a:t>116-123 GHz band, </a:t>
            </a:r>
          </a:p>
          <a:p>
            <a:pPr marL="566738" lvl="1" indent="-315913">
              <a:lnSpc>
                <a:spcPct val="90000"/>
              </a:lnSpc>
            </a:pPr>
            <a:r>
              <a:rPr lang="en-US" sz="3600" dirty="0"/>
              <a:t>174.8-182 GHz band, </a:t>
            </a:r>
          </a:p>
          <a:p>
            <a:pPr marL="566738" lvl="1" indent="-315913">
              <a:lnSpc>
                <a:spcPct val="90000"/>
              </a:lnSpc>
            </a:pPr>
            <a:r>
              <a:rPr lang="en-US" sz="3600" dirty="0"/>
              <a:t>185-190 GHz band, and </a:t>
            </a:r>
          </a:p>
          <a:p>
            <a:pPr marL="566738" lvl="1" indent="-315913">
              <a:lnSpc>
                <a:spcPct val="90000"/>
              </a:lnSpc>
            </a:pPr>
            <a:r>
              <a:rPr lang="en-US" sz="3600" dirty="0"/>
              <a:t>244-246 GHz band</a:t>
            </a:r>
          </a:p>
          <a:p>
            <a:pPr marL="231775" lvl="1" indent="-23177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Unlicensed use above 95 GHz is authorized similar to unlicensed use in the 57-71 GHz band.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65D78-A46B-4670-BE73-AF72B961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C14A517-4B08-4C22-AA1A-DC6FBD339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8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520700"/>
            <a:ext cx="10515600" cy="3486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330325" y="958852"/>
            <a:ext cx="9531350" cy="251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8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8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8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alt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homas.sullivan@fcc.gov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16260-6F38-47F6-9847-E5413D9B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US" b="1" dirty="0">
                <a:solidFill>
                  <a:schemeClr val="bg1"/>
                </a:solidFill>
              </a:rPr>
              <a:t>FCC 5G FAST Plan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B638-80F4-43C6-A9A1-4E8094EC0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r="-3" b="2338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6224-6125-473F-A892-E847B68E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276857"/>
            <a:ext cx="5015484" cy="39001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Market-based U.S. approach to 5G innovation, investments, and deployment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Three key components: </a:t>
            </a:r>
          </a:p>
          <a:p>
            <a:pPr marL="457200" lvl="1" indent="0">
              <a:buNone/>
            </a:pPr>
            <a:r>
              <a:rPr lang="en-US" sz="2200" dirty="0"/>
              <a:t>(1) pushing more spectrum into the marketplace </a:t>
            </a:r>
          </a:p>
          <a:p>
            <a:pPr marL="457200" lvl="1" indent="0">
              <a:buNone/>
            </a:pPr>
            <a:r>
              <a:rPr lang="en-US" sz="2200" dirty="0"/>
              <a:t>(2) updating infrastructure policy </a:t>
            </a:r>
          </a:p>
          <a:p>
            <a:pPr marL="457200" lvl="1" indent="0">
              <a:buNone/>
            </a:pPr>
            <a:r>
              <a:rPr lang="en-US" sz="2200" dirty="0"/>
              <a:t>(3) modernizing outdated regulations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Roll-out of 5G systems is underway</a:t>
            </a:r>
          </a:p>
        </p:txBody>
      </p:sp>
    </p:spTree>
    <p:extLst>
      <p:ext uri="{BB962C8B-B14F-4D97-AF65-F5344CB8AC3E}">
        <p14:creationId xmlns:p14="http://schemas.microsoft.com/office/powerpoint/2010/main" val="172620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44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66B850-B7E3-4E26-BBAD-7F1F83DD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Impacts of 5G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CE3B9-DBDC-4C74-80AA-2C0F733B9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8" r="192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AAF8C-20FA-480F-A562-DA9263FE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40" y="838200"/>
            <a:ext cx="4335613" cy="56980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Estimated 3 million new jobs, $275 billion in private investment, and $500 billion in new economic growth in the US. 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Connection speeds over 10 Gbps - 100x faster than 4G. Lag times will be one-tenth of what they are today (50 milliseconds to 1 millisecond).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Smart cities and smart transportation networks that reduce traffic, prevent accidents, and limit pollution.  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Wireless healthcare and remote surgeries.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Precision agriculture.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Industry automation.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And, of course, 5G will unlock innovations that are yet to be imagined.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3F6CC-0C42-4AF8-A0DE-5A0B5AA9A854}"/>
              </a:ext>
            </a:extLst>
          </p:cNvPr>
          <p:cNvSpPr txBox="1"/>
          <p:nvPr/>
        </p:nvSpPr>
        <p:spPr>
          <a:xfrm>
            <a:off x="524255" y="4343400"/>
            <a:ext cx="674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Projection of interrelated 5G service tiers  (Image: International Telecommunications Union)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5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5E15-6CFC-4AEC-8A4F-607D81E1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2401"/>
            <a:ext cx="7886700" cy="76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cs typeface="Times New Roman" panose="02020603050405020304" pitchFamily="18" charset="0"/>
              </a:rPr>
              <a:t>FCC: Making Spectrum Available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D56AD46-680D-49EA-A59C-6F83D5AC6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46426"/>
              </p:ext>
            </p:extLst>
          </p:nvPr>
        </p:nvGraphicFramePr>
        <p:xfrm>
          <a:off x="328613" y="1028700"/>
          <a:ext cx="11458576" cy="53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2E7DF-ECA1-46C2-BA44-672836F6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A517-4B08-4C22-AA1A-DC6FBD339A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9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3366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 dirty="0"/>
              <a:t>Unlicensed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4900770" cy="5307366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FCC rules provide for operation of low power radio transmitters without the need for the user to obtain an individual license.</a:t>
            </a:r>
          </a:p>
          <a:p>
            <a:pPr lvl="1"/>
            <a:r>
              <a:rPr lang="en-US" dirty="0"/>
              <a:t>These unlicensed (licensed exempt) devices may not cause harmful interference and must accept any interference received.</a:t>
            </a:r>
          </a:p>
          <a:p>
            <a:r>
              <a:rPr lang="en-US" sz="2400" b="1" dirty="0"/>
              <a:t>Unlicensed devices predominately operate in 915 MHz, 2.4 GHz, 5.8 GHz.</a:t>
            </a:r>
          </a:p>
          <a:p>
            <a:r>
              <a:rPr lang="en-US" sz="2400" b="1" dirty="0"/>
              <a:t>Recent FCC Decisions allow unlicensed operations in the 5.9 GHz and 6 GHz Bands </a:t>
            </a:r>
          </a:p>
          <a:p>
            <a:r>
              <a:rPr lang="en-US" sz="2400" b="1" dirty="0"/>
              <a:t>Unlicensed rules (License-exempt is not “unauthorized”) </a:t>
            </a:r>
            <a:r>
              <a:rPr lang="en-US" sz="2400" b="1"/>
              <a:t>designed to minimize </a:t>
            </a:r>
            <a:r>
              <a:rPr lang="en-US" sz="2400" b="1" dirty="0"/>
              <a:t>likelihood of interference by:</a:t>
            </a:r>
          </a:p>
          <a:p>
            <a:pPr lvl="1"/>
            <a:r>
              <a:rPr lang="en-US" dirty="0"/>
              <a:t>Identifying permissible frequencies.</a:t>
            </a:r>
          </a:p>
          <a:p>
            <a:pPr lvl="1"/>
            <a:r>
              <a:rPr lang="en-US" dirty="0"/>
              <a:t>Limiting power levels.</a:t>
            </a:r>
          </a:p>
          <a:p>
            <a:pPr lvl="1"/>
            <a:r>
              <a:rPr lang="en-US" dirty="0"/>
              <a:t>Requiring equipment authorization.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phic 5" descr="Wireless router">
            <a:extLst>
              <a:ext uri="{FF2B5EF4-FFF2-40B4-BE49-F238E27FC236}">
                <a16:creationId xmlns:a16="http://schemas.microsoft.com/office/drawing/2014/main" id="{968180DB-8976-4EC4-BBF8-37A942637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2BB50C9E-68EB-4BB2-B7F9-843E934CCDD8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6448-B9D5-49C7-AABA-77D4962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8601"/>
            <a:ext cx="5120561" cy="1136132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 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9DE7-9940-40E6-95FD-F119A498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6" y="1671372"/>
            <a:ext cx="5423406" cy="4840817"/>
          </a:xfrm>
        </p:spPr>
        <p:txBody>
          <a:bodyPr>
            <a:noAutofit/>
          </a:bodyPr>
          <a:lstStyle/>
          <a:p>
            <a:r>
              <a:rPr lang="en-US" sz="2400" dirty="0"/>
              <a:t>Experimental licensing plays a key role in facilitating innovative new products and services while protecting incumbent services against harmful interference.</a:t>
            </a:r>
          </a:p>
          <a:p>
            <a:r>
              <a:rPr lang="en-US" sz="2400" dirty="0"/>
              <a:t>Experimental licenses enable trials of new technologies like 5G. The FCC typically grants more than 2,000 experimental licenses a year.</a:t>
            </a:r>
          </a:p>
          <a:p>
            <a:r>
              <a:rPr lang="en-US" sz="2400" dirty="0"/>
              <a:t>The FCC has a streamlined experimental licensing process for universities, research labs, health care facilities, and equipment manufacturers that frequently conduct trials at a specific location.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8891B170-2285-4797-939C-DCC1D5A42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1562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>
              <a:gd name="connsiteX0" fmla="*/ 2503809 w 4290741"/>
              <a:gd name="connsiteY0" fmla="*/ 0 h 4130271"/>
              <a:gd name="connsiteX1" fmla="*/ 4198398 w 4290741"/>
              <a:gd name="connsiteY1" fmla="*/ 660580 h 4130271"/>
              <a:gd name="connsiteX2" fmla="*/ 4290741 w 4290741"/>
              <a:gd name="connsiteY2" fmla="*/ 751286 h 4130271"/>
              <a:gd name="connsiteX3" fmla="*/ 4290741 w 4290741"/>
              <a:gd name="connsiteY3" fmla="*/ 4130271 h 4130271"/>
              <a:gd name="connsiteX4" fmla="*/ 604508 w 4290741"/>
              <a:gd name="connsiteY4" fmla="*/ 4130271 h 4130271"/>
              <a:gd name="connsiteX5" fmla="*/ 461940 w 4290741"/>
              <a:gd name="connsiteY5" fmla="*/ 3953232 h 4130271"/>
              <a:gd name="connsiteX6" fmla="*/ 0 w 4290741"/>
              <a:gd name="connsiteY6" fmla="*/ 2503809 h 4130271"/>
              <a:gd name="connsiteX7" fmla="*/ 2503809 w 4290741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television is sitting on a desk&#10;&#10;Description generated with high confidence">
            <a:extLst>
              <a:ext uri="{FF2B5EF4-FFF2-40B4-BE49-F238E27FC236}">
                <a16:creationId xmlns:a16="http://schemas.microsoft.com/office/drawing/2014/main" id="{4BFDDB50-A2C7-4552-B4A7-2DE2B183F0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r="11545" b="-4"/>
          <a:stretch/>
        </p:blipFill>
        <p:spPr bwMode="auto">
          <a:xfrm>
            <a:off x="6261607" y="1"/>
            <a:ext cx="3519312" cy="3007909"/>
          </a:xfrm>
          <a:custGeom>
            <a:avLst/>
            <a:gdLst>
              <a:gd name="connsiteX0" fmla="*/ 519780 w 3519312"/>
              <a:gd name="connsiteY0" fmla="*/ 0 h 3007909"/>
              <a:gd name="connsiteX1" fmla="*/ 2999532 w 3519312"/>
              <a:gd name="connsiteY1" fmla="*/ 0 h 3007909"/>
              <a:gd name="connsiteX2" fmla="*/ 3003921 w 3519312"/>
              <a:gd name="connsiteY2" fmla="*/ 3989 h 3007909"/>
              <a:gd name="connsiteX3" fmla="*/ 3519312 w 3519312"/>
              <a:gd name="connsiteY3" fmla="*/ 1248253 h 3007909"/>
              <a:gd name="connsiteX4" fmla="*/ 1759656 w 3519312"/>
              <a:gd name="connsiteY4" fmla="*/ 3007909 h 3007909"/>
              <a:gd name="connsiteX5" fmla="*/ 0 w 3519312"/>
              <a:gd name="connsiteY5" fmla="*/ 1248253 h 3007909"/>
              <a:gd name="connsiteX6" fmla="*/ 515392 w 3519312"/>
              <a:gd name="connsiteY6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6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9EDB-0C35-4923-9DDB-AAADF6EB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9736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FCC Actions for Satellite Services in 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mmW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C092-51AB-4B3A-A081-5B3A9FB6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41" y="1295400"/>
            <a:ext cx="9012259" cy="5323677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Preserved</a:t>
            </a:r>
            <a:r>
              <a:rPr lang="en-US" sz="2000" dirty="0">
                <a:cs typeface="Times New Roman" panose="02020603050405020304" pitchFamily="18" charset="0"/>
              </a:rPr>
              <a:t> the </a:t>
            </a:r>
            <a:r>
              <a:rPr lang="en-US" sz="2000" b="1" dirty="0">
                <a:cs typeface="Times New Roman" panose="02020603050405020304" pitchFamily="18" charset="0"/>
              </a:rPr>
              <a:t>48.2-50.2 GHz </a:t>
            </a:r>
            <a:r>
              <a:rPr lang="en-US" sz="2000" dirty="0"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cs typeface="Times New Roman" panose="02020603050405020304" pitchFamily="18" charset="0"/>
              </a:rPr>
              <a:t>40-42 GHz</a:t>
            </a:r>
            <a:r>
              <a:rPr lang="en-US" sz="2000" dirty="0">
                <a:cs typeface="Times New Roman" panose="02020603050405020304" pitchFamily="18" charset="0"/>
              </a:rPr>
              <a:t> bands for next generation satellite use. 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Flexibility in FCC’s </a:t>
            </a:r>
            <a:r>
              <a:rPr lang="en-US" sz="2000" b="1" dirty="0">
                <a:cs typeface="Times New Roman" panose="02020603050405020304" pitchFamily="18" charset="0"/>
              </a:rPr>
              <a:t>earth station siting rules </a:t>
            </a:r>
            <a:r>
              <a:rPr lang="en-US" sz="2000" dirty="0">
                <a:cs typeface="Times New Roman" panose="02020603050405020304" pitchFamily="18" charset="0"/>
              </a:rPr>
              <a:t>for the </a:t>
            </a:r>
            <a:r>
              <a:rPr lang="en-US" sz="2000" b="1" dirty="0">
                <a:cs typeface="Times New Roman" panose="02020603050405020304" pitchFamily="18" charset="0"/>
              </a:rPr>
              <a:t>28 GHz </a:t>
            </a:r>
            <a:r>
              <a:rPr lang="en-US" sz="2000" dirty="0"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cs typeface="Times New Roman" panose="02020603050405020304" pitchFamily="18" charset="0"/>
              </a:rPr>
              <a:t>39 GHz </a:t>
            </a:r>
            <a:r>
              <a:rPr lang="en-US" sz="2000" dirty="0">
                <a:cs typeface="Times New Roman" panose="02020603050405020304" pitchFamily="18" charset="0"/>
              </a:rPr>
              <a:t>bands. 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Permitted </a:t>
            </a:r>
            <a:r>
              <a:rPr lang="en-US" sz="2000" b="1" dirty="0">
                <a:cs typeface="Times New Roman" panose="02020603050405020304" pitchFamily="18" charset="0"/>
              </a:rPr>
              <a:t>individually licensed FSS earth stations</a:t>
            </a:r>
            <a:r>
              <a:rPr lang="en-US" sz="2000" dirty="0">
                <a:cs typeface="Times New Roman" panose="02020603050405020304" pitchFamily="18" charset="0"/>
              </a:rPr>
              <a:t> in the </a:t>
            </a:r>
            <a:r>
              <a:rPr lang="en-US" sz="2000" b="1" dirty="0">
                <a:cs typeface="Times New Roman" panose="02020603050405020304" pitchFamily="18" charset="0"/>
              </a:rPr>
              <a:t>50.4-51.4 GHz </a:t>
            </a:r>
            <a:r>
              <a:rPr lang="en-US" sz="2000" dirty="0">
                <a:cs typeface="Times New Roman" panose="02020603050405020304" pitchFamily="18" charset="0"/>
              </a:rPr>
              <a:t>band.</a:t>
            </a:r>
          </a:p>
          <a:p>
            <a:pPr lvl="0"/>
            <a:r>
              <a:rPr lang="en-US" sz="2000" dirty="0">
                <a:cs typeface="Times New Roman" panose="02020603050405020304" pitchFamily="18" charset="0"/>
              </a:rPr>
              <a:t>Facilitated innovations and investments in satellite-based services.  </a:t>
            </a:r>
          </a:p>
          <a:p>
            <a:pPr lvl="1"/>
            <a:r>
              <a:rPr lang="en-US" sz="2000" b="1" dirty="0">
                <a:cs typeface="Times New Roman" panose="02020603050405020304" pitchFamily="18" charset="0"/>
              </a:rPr>
              <a:t>Allowed NGSO constellations</a:t>
            </a:r>
            <a:r>
              <a:rPr lang="en-US" sz="2000" dirty="0">
                <a:cs typeface="Times New Roman" panose="02020603050405020304" pitchFamily="18" charset="0"/>
              </a:rPr>
              <a:t> to deliver new options for high-speed broadband service in unserved or poorly served rural areas.  </a:t>
            </a:r>
          </a:p>
          <a:p>
            <a:pPr lvl="1"/>
            <a:r>
              <a:rPr lang="en-US" sz="2000" b="1" dirty="0">
                <a:cs typeface="Times New Roman" panose="02020603050405020304" pitchFamily="18" charset="0"/>
              </a:rPr>
              <a:t>Licensed GSO high-throughput satellites</a:t>
            </a:r>
            <a:r>
              <a:rPr lang="en-US" sz="2000" dirty="0">
                <a:cs typeface="Times New Roman" panose="02020603050405020304" pitchFamily="18" charset="0"/>
              </a:rPr>
              <a:t> to provided new high-speed broadband options for consumers.</a:t>
            </a:r>
          </a:p>
          <a:p>
            <a:pPr lvl="1"/>
            <a:r>
              <a:rPr lang="en-US" sz="2000" b="1" dirty="0">
                <a:cs typeface="Times New Roman" panose="02020603050405020304" pitchFamily="18" charset="0"/>
              </a:rPr>
              <a:t>Updated FCC rules and expanded the frequencies available for </a:t>
            </a:r>
            <a:r>
              <a:rPr lang="en-US" sz="2000" dirty="0">
                <a:cs typeface="Times New Roman" panose="02020603050405020304" pitchFamily="18" charset="0"/>
              </a:rPr>
              <a:t>Earth           Stations in Motion (</a:t>
            </a:r>
            <a:r>
              <a:rPr lang="en-US" sz="2000" b="1" dirty="0">
                <a:cs typeface="Times New Roman" panose="02020603050405020304" pitchFamily="18" charset="0"/>
              </a:rPr>
              <a:t>ESIMs</a:t>
            </a:r>
            <a:r>
              <a:rPr lang="en-US" sz="2000" dirty="0">
                <a:cs typeface="Times New Roman" panose="02020603050405020304" pitchFamily="18" charset="0"/>
              </a:rPr>
              <a:t>) communicating </a:t>
            </a:r>
            <a:r>
              <a:rPr lang="en-US" sz="2000" b="1" dirty="0">
                <a:cs typeface="Times New Roman" panose="02020603050405020304" pitchFamily="18" charset="0"/>
              </a:rPr>
              <a:t>with GSO </a:t>
            </a:r>
            <a:r>
              <a:rPr lang="en-US" sz="2000" dirty="0">
                <a:cs typeface="Times New Roman" panose="02020603050405020304" pitchFamily="18" charset="0"/>
              </a:rPr>
              <a:t>networks and  established rules for ESIMs communicating </a:t>
            </a:r>
            <a:r>
              <a:rPr lang="en-US" sz="2000" b="1" dirty="0">
                <a:cs typeface="Times New Roman" panose="02020603050405020304" pitchFamily="18" charset="0"/>
              </a:rPr>
              <a:t>with NGSO </a:t>
            </a:r>
            <a:r>
              <a:rPr lang="en-US" sz="2000" dirty="0">
                <a:cs typeface="Times New Roman" panose="02020603050405020304" pitchFamily="18" charset="0"/>
              </a:rPr>
              <a:t>networks,                which will make it easier for consumers who need a broadband         connection on a plane, train, or in an automobile to get online.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Established an optional new </a:t>
            </a:r>
            <a:r>
              <a:rPr lang="en-US" sz="2000" b="1" dirty="0">
                <a:cs typeface="Times New Roman" panose="02020603050405020304" pitchFamily="18" charset="0"/>
              </a:rPr>
              <a:t>streamlined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cs typeface="Times New Roman" panose="02020603050405020304" pitchFamily="18" charset="0"/>
              </a:rPr>
              <a:t>application process </a:t>
            </a:r>
            <a:r>
              <a:rPr lang="en-US" sz="2000" dirty="0">
                <a:cs typeface="Times New Roman" panose="02020603050405020304" pitchFamily="18" charset="0"/>
              </a:rPr>
              <a:t>for                  </a:t>
            </a:r>
            <a:r>
              <a:rPr lang="en-US" sz="2000" b="1" dirty="0">
                <a:cs typeface="Times New Roman" panose="02020603050405020304" pitchFamily="18" charset="0"/>
              </a:rPr>
              <a:t>small satellites with short duration missions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2000" b="1" dirty="0">
                <a:cs typeface="Times New Roman" panose="02020603050405020304" pitchFamily="18" charset="0"/>
              </a:rPr>
              <a:t>Streamlined</a:t>
            </a:r>
            <a:r>
              <a:rPr lang="en-US" sz="2000" dirty="0">
                <a:cs typeface="Times New Roman" panose="02020603050405020304" pitchFamily="18" charset="0"/>
              </a:rPr>
              <a:t> the rules and </a:t>
            </a:r>
            <a:r>
              <a:rPr lang="en-US" sz="2000" b="1" dirty="0">
                <a:cs typeface="Times New Roman" panose="02020603050405020304" pitchFamily="18" charset="0"/>
              </a:rPr>
              <a:t>licensing options for satellite operators</a:t>
            </a:r>
            <a:r>
              <a:rPr lang="en-US" sz="2000" dirty="0">
                <a:cs typeface="Times New Roman" panose="02020603050405020304" pitchFamily="18" charset="0"/>
              </a:rPr>
              <a:t>,           easing the path for the rollout of new services.  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BD9C8-32F6-49D0-A4EB-5FDC70953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66" r="9099" b="2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460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1DF10-9497-4EF2-9167-2C925BD3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Millimeter Band Updates in the USA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D174-5F19-41A8-99D6-40526C62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181" y="457200"/>
            <a:ext cx="7688475" cy="5941879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3600" dirty="0"/>
              <a:t>Beyond mobile, fixed and satellite use!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HAPS from WRC-19: 31-31.3 GHz, 38-39.5 GHz, 47.2 – 47.5 GHz and 47.9 – 48.2 GHz will be identified for worldwide use by HAPS.  Additionally the frequency bands 21.4-22 GHz and  24.25-27.5 GHz by HAPS in the fixed service in Region 2</a:t>
            </a:r>
            <a:endParaRPr lang="en-US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57-71 GHz: licensed exempt band to provide innovative high-capacity </a:t>
            </a:r>
            <a:r>
              <a:rPr lang="en-US" sz="3600" dirty="0" err="1"/>
              <a:t>wi</a:t>
            </a:r>
            <a:r>
              <a:rPr lang="en-US" sz="3600" dirty="0"/>
              <a:t>-gig type services (wireless gigabyte connectivity to premises)</a:t>
            </a:r>
          </a:p>
          <a:p>
            <a:endParaRPr lang="en-US" sz="3600" dirty="0"/>
          </a:p>
          <a:p>
            <a:r>
              <a:rPr lang="en-US" sz="3600" dirty="0"/>
              <a:t>70/80/90 GHz: June 2020 Order and NPRM </a:t>
            </a:r>
          </a:p>
          <a:p>
            <a:endParaRPr lang="en-US" sz="3600" dirty="0"/>
          </a:p>
          <a:p>
            <a:r>
              <a:rPr lang="en-US" sz="3600" dirty="0"/>
              <a:t>95 GHz and beyond!</a:t>
            </a:r>
          </a:p>
          <a:p>
            <a:endParaRPr lang="en-US" sz="3600" dirty="0"/>
          </a:p>
          <a:p>
            <a:r>
              <a:rPr lang="en-US" sz="3600" dirty="0"/>
              <a:t>Also, important passive bands and U.S. federal use present above 24 GHz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856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787C549-66DE-4718-9D45-816599251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DBC8B-05FD-49AB-9DFF-0414A205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600" dirty="0"/>
              <a:t>57-71 GHz Unlicensed Spectrum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AB21C4D-C8DB-45E4-8B45-1A73A188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408C67FF-5706-4C08-9DF4-D3E2EF7F6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90AE6FAF-1DDD-40E6-8128-2B5DD1464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3E186F0A-23FB-4FB4-8C95-4C6A6F483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D183081B-2F31-48CC-A297-BA0C06A74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BC6A5254-D4C3-478C-B4E0-73D3642DB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41974FE2-7080-4C99-A4E6-3E15D4B28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7C843590-9C15-4DFA-9178-8A943EF6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3506696A-3D1F-450D-96A0-B59B7BBE3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6D2546D9-69E1-4D75-8E64-886207813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865383D5-D060-4DBD-82E9-14902BD8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70242239-3409-460D-BA74-ADF2AFD4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4F02255D-DBCA-4E02-8376-8A374688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343BABB3-0280-4F53-A4A9-54ED96AB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2824031E-D05D-4B6C-A900-28D70C737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96B0A62E-B7B0-475C-B1FF-989CDB45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D62DF221-DFF7-4614-8983-8B7C47034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4E544155-BC32-4013-9135-149E30150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1DD4153E-E8EE-4D47-8FF6-926EBB23F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6834F1B0-119E-4A62-A22F-79C5AEEE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04C90783-5CC9-4855-A633-D3D3B900D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 descr="A black and blue text&#10;&#10;Description generated with high confidence">
            <a:extLst>
              <a:ext uri="{FF2B5EF4-FFF2-40B4-BE49-F238E27FC236}">
                <a16:creationId xmlns:a16="http://schemas.microsoft.com/office/drawing/2014/main" id="{054D2E41-2702-4D11-8479-91488769B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" r="3" b="3"/>
          <a:stretch/>
        </p:blipFill>
        <p:spPr>
          <a:xfrm>
            <a:off x="596880" y="3233985"/>
            <a:ext cx="5766975" cy="3624015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FAAC0-0F6D-4A12-A38C-F83D6D51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8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C14A517-4B08-4C22-AA1A-DC6FBD339A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8B19-6756-4944-8C2A-23F007624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9101" y="306115"/>
            <a:ext cx="4426019" cy="617288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3200" b="1" dirty="0"/>
              <a:t>The FCC has authorized unlicensed operations in the 57-64 and 64-71 GHz bands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endParaRPr lang="en-US" sz="3200" b="1" dirty="0"/>
          </a:p>
          <a:p>
            <a:pPr marL="231775" indent="-228600" eaLnBrk="1" hangingPunct="1">
              <a:lnSpc>
                <a:spcPct val="90000"/>
              </a:lnSpc>
            </a:pPr>
            <a:r>
              <a:rPr lang="en-US" sz="3200" dirty="0"/>
              <a:t>Unlicensed devices such as Wi-Fi-like "</a:t>
            </a:r>
            <a:r>
              <a:rPr lang="en-US" sz="3200" dirty="0" err="1"/>
              <a:t>WiGig</a:t>
            </a:r>
            <a:r>
              <a:rPr lang="en-US" sz="3200" dirty="0"/>
              <a:t>" operate under Part 15 of the FCC's rules.</a:t>
            </a:r>
          </a:p>
          <a:p>
            <a:pPr marL="231775" indent="-228600" eaLnBrk="1" hangingPunct="1">
              <a:lnSpc>
                <a:spcPct val="90000"/>
              </a:lnSpc>
            </a:pPr>
            <a:r>
              <a:rPr lang="en-US" sz="3200" dirty="0"/>
              <a:t>Part 15 includes technical requirements for unlicensed devices to prevent interference.</a:t>
            </a:r>
          </a:p>
          <a:p>
            <a:pPr indent="-228600" eaLnBrk="1" hangingPunct="1">
              <a:lnSpc>
                <a:spcPct val="90000"/>
              </a:lnSpc>
            </a:pPr>
            <a:endParaRPr lang="en-US" sz="2200" dirty="0"/>
          </a:p>
          <a:p>
            <a:pPr indent="-228600" eaLnBrk="1" hangingPunct="1"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2649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E66467583AD448E333C24CB8BB287" ma:contentTypeVersion="12" ma:contentTypeDescription="Create a new document." ma:contentTypeScope="" ma:versionID="4c5c26ca74e8cabe4101ab1ec6edd922">
  <xsd:schema xmlns:xsd="http://www.w3.org/2001/XMLSchema" xmlns:xs="http://www.w3.org/2001/XMLSchema" xmlns:p="http://schemas.microsoft.com/office/2006/metadata/properties" xmlns:ns3="b2a659ec-8df1-42a6-a524-aadcbf1114a3" xmlns:ns4="dcd13972-e7b3-488c-ba07-7adb986b709b" targetNamespace="http://schemas.microsoft.com/office/2006/metadata/properties" ma:root="true" ma:fieldsID="da2723eb5f3930bbbfad514f8ec28a6f" ns3:_="" ns4:_="">
    <xsd:import namespace="b2a659ec-8df1-42a6-a524-aadcbf1114a3"/>
    <xsd:import namespace="dcd13972-e7b3-488c-ba07-7adb986b70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59ec-8df1-42a6-a524-aadcbf1114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13972-e7b3-488c-ba07-7adb986b7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D9D337-190F-4F83-BEC0-15F29877E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659ec-8df1-42a6-a524-aadcbf1114a3"/>
    <ds:schemaRef ds:uri="dcd13972-e7b3-488c-ba07-7adb986b7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A873E3-D64A-4F25-9439-F6F473D20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3468A-4C20-4B03-94AF-61408C01C0A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1171</Words>
  <Application>Microsoft Office PowerPoint</Application>
  <PresentationFormat>Widescreen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1_Office Theme</vt:lpstr>
      <vt:lpstr>Office Theme</vt:lpstr>
      <vt:lpstr>FCC PRESNTATION ON SPECTRUM FOR 5G  January 13, 2021   Thomas Sullivan, Chief, International Bureau</vt:lpstr>
      <vt:lpstr>FCC 5G FAST Plan </vt:lpstr>
      <vt:lpstr>Impacts of 5G</vt:lpstr>
      <vt:lpstr>FCC: Making Spectrum Available</vt:lpstr>
      <vt:lpstr>Unlicensed Operations</vt:lpstr>
      <vt:lpstr>Experimental Licensing</vt:lpstr>
      <vt:lpstr>FCC Actions for Satellite Services in mmW Bands</vt:lpstr>
      <vt:lpstr>Millimeter Band Updates in the USA </vt:lpstr>
      <vt:lpstr>57-71 GHz Unlicensed Spectrum</vt:lpstr>
      <vt:lpstr>70/80/90 GHz Bands</vt:lpstr>
      <vt:lpstr>Spectrum Above 95 GHz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5G FAST PLAN</dc:title>
  <dc:creator>Michele Wu-Bailey</dc:creator>
  <cp:lastModifiedBy>Thomas Sullivan</cp:lastModifiedBy>
  <cp:revision>49</cp:revision>
  <dcterms:created xsi:type="dcterms:W3CDTF">2019-12-13T16:25:53Z</dcterms:created>
  <dcterms:modified xsi:type="dcterms:W3CDTF">2021-01-13T12:04:10Z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0x01010091BE66467583AD448E333C24CB8BB287</vt:lpwstr>
  </property>
</Properties>
</file>