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71" r:id="rId9"/>
    <p:sldId id="284" r:id="rId10"/>
    <p:sldId id="285" r:id="rId11"/>
    <p:sldId id="272" r:id="rId12"/>
    <p:sldId id="286" r:id="rId13"/>
    <p:sldId id="288" r:id="rId14"/>
    <p:sldId id="289" r:id="rId15"/>
    <p:sldId id="290" r:id="rId16"/>
    <p:sldId id="291" r:id="rId17"/>
    <p:sldId id="287" r:id="rId18"/>
    <p:sldId id="263" r:id="rId19"/>
    <p:sldId id="270" r:id="rId20"/>
    <p:sldId id="264" r:id="rId21"/>
    <p:sldId id="265" r:id="rId22"/>
    <p:sldId id="266" r:id="rId23"/>
    <p:sldId id="267" r:id="rId24"/>
    <p:sldId id="268" r:id="rId25"/>
    <p:sldId id="269" r:id="rId26"/>
    <p:sldId id="273" r:id="rId27"/>
    <p:sldId id="276" r:id="rId28"/>
    <p:sldId id="274" r:id="rId29"/>
    <p:sldId id="275" r:id="rId30"/>
    <p:sldId id="277" r:id="rId31"/>
    <p:sldId id="278" r:id="rId32"/>
    <p:sldId id="338" r:id="rId33"/>
    <p:sldId id="339" r:id="rId34"/>
    <p:sldId id="340" r:id="rId35"/>
    <p:sldId id="341" r:id="rId36"/>
    <p:sldId id="342" r:id="rId37"/>
    <p:sldId id="279" r:id="rId38"/>
    <p:sldId id="280" r:id="rId39"/>
    <p:sldId id="281" r:id="rId40"/>
    <p:sldId id="282" r:id="rId41"/>
    <p:sldId id="28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3" d="100"/>
          <a:sy n="143" d="100"/>
        </p:scale>
        <p:origin x="-13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24"/>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0C6492-1FE1-F24C-9C8D-8F59451A55BA}" type="datetimeFigureOut">
              <a:rPr lang="en-US" smtClean="0"/>
              <a:pPr/>
              <a:t>10/28/19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4C2D41-8DA2-4B40-A344-779E940921C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EEF24-6452-BE49-842B-78461BAC6FBF}" type="datetimeFigureOut">
              <a:rPr lang="en-US" smtClean="0"/>
              <a:pPr/>
              <a:t>10/28/19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BBD84-A51C-7547-BD2D-5E07F6190A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dirty="0" smtClean="0"/>
              <a:t>“Climate Variability” refers to short-term (from weeks to decades) changes in weather and environmental conditions.</a:t>
            </a:r>
          </a:p>
        </p:txBody>
      </p:sp>
      <p:sp>
        <p:nvSpPr>
          <p:cNvPr id="47108" name="Slide Number Placeholder 3"/>
          <p:cNvSpPr>
            <a:spLocks noGrp="1"/>
          </p:cNvSpPr>
          <p:nvPr>
            <p:ph type="sldNum" sz="quarter" idx="5"/>
          </p:nvPr>
        </p:nvSpPr>
        <p:spPr>
          <a:noFill/>
        </p:spPr>
        <p:txBody>
          <a:bodyPr/>
          <a:lstStyle/>
          <a:p>
            <a:fld id="{69BAA000-1F21-5148-91A3-ED45419FEFF1}" type="slidenum">
              <a:rPr lang="en-US" smtClean="0"/>
              <a:pPr/>
              <a:t>11</a:t>
            </a:fld>
            <a:endParaRPr lang="en-US"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067966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65" charset="-128"/>
                <a:cs typeface="ＭＳ Ｐゴシック" pitchFamily="-65" charset="-128"/>
              </a:rPr>
              <a:t>So how does this natural system work to influence and maintain global temperatures?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r>
              <a:rPr lang="en-US" dirty="0" smtClean="0"/>
              <a:t>It’s really a balancing act</a:t>
            </a:r>
            <a:r>
              <a:rPr lang="en-US" baseline="0" dirty="0" smtClean="0"/>
              <a:t> – and it </a:t>
            </a:r>
            <a:r>
              <a:rPr lang="en-US" dirty="0" smtClean="0"/>
              <a:t>depends on two things:</a:t>
            </a:r>
          </a:p>
          <a:p>
            <a:endParaRPr lang="en-US" dirty="0" smtClean="0"/>
          </a:p>
          <a:p>
            <a:pPr marL="228600" indent="-228600">
              <a:buAutoNum type="arabicParenBoth"/>
            </a:pPr>
            <a:r>
              <a:rPr lang="en-US" dirty="0" smtClean="0"/>
              <a:t>things that reflect and emit energy to outer space; and</a:t>
            </a:r>
          </a:p>
          <a:p>
            <a:pPr marL="228600" indent="-228600">
              <a:buAutoNum type="arabicParenBoth"/>
            </a:pPr>
            <a:r>
              <a:rPr lang="en-US" dirty="0" smtClean="0"/>
              <a:t>things that absorb energy into</a:t>
            </a:r>
            <a:r>
              <a:rPr lang="en-US" baseline="0" dirty="0" smtClean="0"/>
              <a:t> the system.  </a:t>
            </a:r>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energy</a:t>
            </a:r>
            <a:r>
              <a:rPr lang="en-US" baseline="0" dirty="0" smtClean="0"/>
              <a:t> reflected and emitted by Earth to space over the course of a year  MINUS  all the energy that is absorbed into the system in that year  EQUALS  Earth’s energy budget for that year.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have a long span of years in which </a:t>
            </a:r>
            <a:r>
              <a:rPr lang="en-US" dirty="0" smtClean="0"/>
              <a:t>the amount of energy that is reflected and/or emitted to space is</a:t>
            </a:r>
            <a:r>
              <a:rPr lang="en-US" baseline="0" dirty="0" smtClean="0"/>
              <a:t> GREATER than </a:t>
            </a:r>
            <a:r>
              <a:rPr lang="en-US" dirty="0" smtClean="0"/>
              <a:t>the amount of energy that is absorbed into the system,</a:t>
            </a:r>
            <a:r>
              <a:rPr lang="en-US" baseline="0" dirty="0" smtClean="0"/>
              <a:t> then average global temperature will decrease (i.e., Earth is cooling).  </a:t>
            </a:r>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Conversely, if</a:t>
            </a:r>
            <a:r>
              <a:rPr lang="en-US" baseline="0" dirty="0" smtClean="0"/>
              <a:t> you have a long span of years in which </a:t>
            </a:r>
            <a:r>
              <a:rPr lang="en-US" dirty="0" smtClean="0"/>
              <a:t>the amount of energy that is reflected and/or emitted to space is</a:t>
            </a:r>
            <a:r>
              <a:rPr lang="en-US" baseline="0" dirty="0" smtClean="0"/>
              <a:t> LESS than </a:t>
            </a:r>
            <a:r>
              <a:rPr lang="en-US" dirty="0" smtClean="0"/>
              <a:t>the amount of energy that is absorbed into the system,</a:t>
            </a:r>
            <a:r>
              <a:rPr lang="en-US" baseline="0" dirty="0" smtClean="0"/>
              <a:t> then average global temperature will increase (i.e., Earth is warming).  </a:t>
            </a:r>
            <a:endParaRPr lang="en-US" dirty="0" smtClean="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To understand these influences</a:t>
            </a:r>
            <a:r>
              <a:rPr lang="en-US" baseline="0" dirty="0" smtClean="0"/>
              <a:t> and interactions, we need to understand some basic climate science.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SO</a:t>
            </a:r>
            <a:r>
              <a:rPr lang="is-IS" baseline="0" dirty="0" smtClean="0"/>
              <a:t>…</a:t>
            </a:r>
            <a:r>
              <a:rPr lang="en-US" baseline="0" dirty="0" smtClean="0"/>
              <a:t>l</a:t>
            </a:r>
            <a:r>
              <a:rPr lang="en-US" dirty="0" smtClean="0"/>
              <a:t>et’s start with nature: that system looks a bit simpler (though it’s pretty complex, too)!</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65" charset="-128"/>
                <a:cs typeface="ＭＳ Ｐゴシック" pitchFamily="-65" charset="-128"/>
              </a:rPr>
              <a:t>Our earth possesses an elegant, brilliant, natural process that has produced a climate which supports the rich, complex array of species and landscapes and waters that we depend on for our survival.  This is sometimes referred to as the “greenhouse effect” – the natural one!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65" charset="-128"/>
                <a:cs typeface="ＭＳ Ｐゴシック" pitchFamily="-65" charset="-128"/>
              </a:rPr>
              <a:t>In this process, the sun radiates energy to the earth, some of which is immediately reflected back out by the earth’s atmosphere (a layer of gases and water vapor blanketing our earth), and some of which reaches the earth’s surface.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65" charset="-128"/>
                <a:cs typeface="ＭＳ Ｐゴシック" pitchFamily="-65" charset="-128"/>
              </a:rPr>
              <a:t>Of the solar radiation reaching the earth’s surface, some is again reflected back out by land and ice, while some is absorbed, warming the earth.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65" charset="-128"/>
                <a:cs typeface="ＭＳ Ｐゴシック" pitchFamily="-65" charset="-128"/>
              </a:rPr>
              <a:t>The warmed earth radiates heat (‘infrared radiation”) back out into the atmosphere, with some of the heat passing back through the atmosphere, while some is trapped by the atmospheric “blanket” of gases and water vapor, to be re-emitted in all directions, warming the earth’s surface and lower atmosphere.  The effect is similar to the warming in a greenhouse with a glass ceiling – thus the nickname.  And the net effect is that most of the initial solar radiation is kept within the atmosphere instead of escaping back into space.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65" charset="-128"/>
                <a:cs typeface="ＭＳ Ｐゴシック" pitchFamily="-65" charset="-128"/>
              </a:rPr>
              <a:t>The naturally-occurring, heat-trapping gases in the atmosphere include water vapor, carbon dioxide (CO2), methane, and nitrous oxide, often referred to as “greenhouse gases.”  At their natural levels, and in their balanced proportions, these gases have helped to maintain a relatively stable global climate over many thousands of years.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65" charset="-128"/>
                <a:cs typeface="ＭＳ Ｐゴシック" pitchFamily="-65" charset="-128"/>
              </a:rPr>
              <a:t>And this effect is vital: without this natural greenhouse effect, scientists have estimated that the Earth’s atmosphere might be close to 33-degrees centigrade (60 degrees </a:t>
            </a:r>
            <a:r>
              <a:rPr lang="en-US" sz="1200" kern="1200" baseline="0" dirty="0" err="1" smtClean="0">
                <a:solidFill>
                  <a:schemeClr val="tx1"/>
                </a:solidFill>
                <a:latin typeface="+mn-lt"/>
                <a:ea typeface="ＭＳ Ｐゴシック" pitchFamily="-65" charset="-128"/>
                <a:cs typeface="ＭＳ Ｐゴシック" pitchFamily="-65" charset="-128"/>
              </a:rPr>
              <a:t>Farenheit</a:t>
            </a:r>
            <a:r>
              <a:rPr lang="en-US" sz="1200" kern="1200" baseline="0" dirty="0" smtClean="0">
                <a:solidFill>
                  <a:schemeClr val="tx1"/>
                </a:solidFill>
                <a:latin typeface="+mn-lt"/>
                <a:ea typeface="ＭＳ Ｐゴシック" pitchFamily="-65" charset="-128"/>
                <a:cs typeface="ＭＳ Ｐゴシック" pitchFamily="-65" charset="-128"/>
              </a:rPr>
              <a:t>) colder, and most of the earth’s water would be ice. The planet would be too cold for most plants and animals.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65" charset="-128"/>
                <a:cs typeface="ＭＳ Ｐゴシック" pitchFamily="-65" charset="-128"/>
              </a:rPr>
              <a:t>So how does this natural system work to influence and maintain global temperatures?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Overall, Earth is warming.  2018 is ranked as the 4th warmest year in recorded history (depending on which dataset is used). </a:t>
            </a:r>
          </a:p>
          <a:p>
            <a:r>
              <a:rPr lang="en-US" baseline="0" dirty="0" smtClean="0"/>
              <a:t>• Notice that it’s not warming everywhere, and places that are warming are warming at different rates.  </a:t>
            </a:r>
          </a:p>
          <a:p>
            <a:r>
              <a:rPr lang="en-US" baseline="0" dirty="0" smtClean="0"/>
              <a:t>• This map shows average annual temperatures for 2018 compared to the 1981-2010 average.  There were a few patches of below-average temps (blue) whereas most of the planet was warmer (red) to much warmer (dark red) than average.  White indicates about average; gray indicates no data (e.g., over the poles).</a:t>
            </a:r>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0421782"/>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62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sp>
      <p:sp>
        <p:nvSpPr>
          <p:cNvPr id="606210"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dirty="0">
                <a:latin typeface="Calibri" charset="0"/>
              </a:rPr>
              <a:t>This graph shows global average surface air temperature “anomaly” (or difference from average) for every year from 1880 to 2014 (as compared to the average from 1880-2014).  While there are year-to-year changes, and some brief periods of cooling, the overall trend has been one of warming. Specifically, Earth has warmed by 1.5°F (0.85°C) since 1880.  Most of that warming has occurred since 1976.</a:t>
            </a:r>
            <a:r>
              <a:rPr lang="en-US" dirty="0" smtClean="0">
                <a:latin typeface="Calibri" charset="0"/>
              </a:rPr>
              <a:t> </a:t>
            </a:r>
          </a:p>
          <a:p>
            <a:r>
              <a:rPr lang="en-US" b="1" dirty="0" smtClean="0">
                <a:latin typeface="Calibri" charset="0"/>
              </a:rPr>
              <a:t>The last five years have been the</a:t>
            </a:r>
            <a:r>
              <a:rPr lang="en-US" b="1" baseline="0" dirty="0" smtClean="0">
                <a:latin typeface="Calibri" charset="0"/>
              </a:rPr>
              <a:t> warmest years in recorded history.  </a:t>
            </a:r>
            <a:r>
              <a:rPr lang="en-US" baseline="0" dirty="0" smtClean="0">
                <a:latin typeface="Calibri" charset="0"/>
              </a:rPr>
              <a:t>They rank in this order:  2016, 2015, 2017, 2018, and 2014.  </a:t>
            </a:r>
            <a:endParaRPr lang="en-US" dirty="0" smtClean="0">
              <a:latin typeface="Calibri" charset="0"/>
            </a:endParaRPr>
          </a:p>
        </p:txBody>
      </p:sp>
      <p:sp>
        <p:nvSpPr>
          <p:cNvPr id="606211"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D2CEAD-288E-3947-87DA-B5E58B494669}" type="slidenum">
              <a:rPr lang="en-US" sz="1200">
                <a:latin typeface="Calibri" charset="0"/>
              </a:rPr>
              <a:pPr eaLnBrk="1" hangingPunct="1"/>
              <a:t>20</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From the beginning of the industrial revolution to today, humans have driven up carbon dioxide concentrations</a:t>
            </a:r>
            <a:r>
              <a:rPr lang="en-US" baseline="0" dirty="0" smtClean="0"/>
              <a:t> in the atmosphere from about 288 </a:t>
            </a:r>
            <a:r>
              <a:rPr lang="en-US" baseline="0" dirty="0" err="1" smtClean="0"/>
              <a:t>ppm</a:t>
            </a:r>
            <a:r>
              <a:rPr lang="en-US" baseline="0" dirty="0" smtClean="0"/>
              <a:t> to about 405 </a:t>
            </a:r>
            <a:r>
              <a:rPr lang="en-US" baseline="0" dirty="0" err="1" smtClean="0"/>
              <a:t>ppm</a:t>
            </a:r>
            <a:r>
              <a:rPr lang="en-US" baseline="0" dirty="0" smtClean="0"/>
              <a:t>.</a:t>
            </a:r>
            <a:r>
              <a:rPr lang="en-US" dirty="0" smtClean="0"/>
              <a:t> </a:t>
            </a:r>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If we remain on our current emissions trajectory, we could reach as high as 900 </a:t>
            </a:r>
            <a:r>
              <a:rPr lang="en-US" dirty="0" err="1" smtClean="0"/>
              <a:t>ppm</a:t>
            </a:r>
            <a:r>
              <a:rPr lang="en-US" dirty="0" smtClean="0"/>
              <a:t> by 2100, which</a:t>
            </a:r>
            <a:r>
              <a:rPr lang="en-US" baseline="0" dirty="0" smtClean="0"/>
              <a:t> well beyond values seen on Earth for many millions of years.  Climatologically speaking, our world will become a very different place if this trend continues.</a:t>
            </a:r>
            <a:endParaRPr lang="en-US" dirty="0" smtClean="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65" charset="-128"/>
                <a:cs typeface="ＭＳ Ｐゴシック" pitchFamily="-65" charset="-128"/>
              </a:rPr>
              <a:t>IPCC AR6 SR15 Figure 1.SM.14: </a:t>
            </a:r>
            <a:r>
              <a:rPr lang="en-US" sz="1200" kern="1200" dirty="0" smtClean="0">
                <a:solidFill>
                  <a:schemeClr val="tx1"/>
                </a:solidFill>
                <a:latin typeface="+mn-lt"/>
                <a:ea typeface="ＭＳ Ｐゴシック" pitchFamily="-65" charset="-128"/>
                <a:cs typeface="ＭＳ Ｐゴシック" pitchFamily="-65" charset="-128"/>
              </a:rPr>
              <a:t>Time series of anthropogenic </a:t>
            </a:r>
            <a:r>
              <a:rPr lang="en-US" sz="1200" kern="1200" dirty="0" err="1" smtClean="0">
                <a:solidFill>
                  <a:schemeClr val="tx1"/>
                </a:solidFill>
                <a:latin typeface="+mn-lt"/>
                <a:ea typeface="ＭＳ Ｐゴシック" pitchFamily="-65" charset="-128"/>
                <a:cs typeface="ＭＳ Ｐゴシック" pitchFamily="-65" charset="-128"/>
              </a:rPr>
              <a:t>radiative</a:t>
            </a:r>
            <a:r>
              <a:rPr lang="en-US" sz="1200" kern="1200" dirty="0" smtClean="0">
                <a:solidFill>
                  <a:schemeClr val="tx1"/>
                </a:solidFill>
                <a:latin typeface="+mn-lt"/>
                <a:ea typeface="ＭＳ Ｐゴシック" pitchFamily="-65" charset="-128"/>
                <a:cs typeface="ＭＳ Ｐゴシック" pitchFamily="-65" charset="-128"/>
              </a:rPr>
              <a:t> forcing (a) CO2, methane (CH4) and nitrous oxide (N2O) emissions (</a:t>
            </a:r>
            <a:r>
              <a:rPr lang="en-US" sz="1200" kern="1200" dirty="0" err="1" smtClean="0">
                <a:solidFill>
                  <a:schemeClr val="tx1"/>
                </a:solidFill>
                <a:latin typeface="+mn-lt"/>
                <a:ea typeface="ＭＳ Ｐゴシック" pitchFamily="-65" charset="-128"/>
                <a:cs typeface="ＭＳ Ｐゴシック" pitchFamily="-65" charset="-128"/>
              </a:rPr>
              <a:t>b</a:t>
            </a:r>
            <a:r>
              <a:rPr lang="en-US" sz="1200" kern="1200" dirty="0" smtClean="0">
                <a:solidFill>
                  <a:schemeClr val="tx1"/>
                </a:solidFill>
                <a:latin typeface="+mn-lt"/>
                <a:ea typeface="ＭＳ Ｐゴシック" pitchFamily="-65" charset="-128"/>
                <a:cs typeface="ＭＳ Ｐゴシック" pitchFamily="-65" charset="-128"/>
              </a:rPr>
              <a:t>–</a:t>
            </a:r>
            <a:r>
              <a:rPr lang="en-US" sz="1200" kern="1200" dirty="0" err="1" smtClean="0">
                <a:solidFill>
                  <a:schemeClr val="tx1"/>
                </a:solidFill>
                <a:latin typeface="+mn-lt"/>
                <a:ea typeface="ＭＳ Ｐゴシック" pitchFamily="-65" charset="-128"/>
                <a:cs typeface="ＭＳ Ｐゴシック" pitchFamily="-65" charset="-128"/>
              </a:rPr>
              <a:t>d</a:t>
            </a:r>
            <a:r>
              <a:rPr lang="en-US" sz="1200" kern="1200" dirty="0" smtClean="0">
                <a:solidFill>
                  <a:schemeClr val="tx1"/>
                </a:solidFill>
                <a:latin typeface="+mn-lt"/>
                <a:ea typeface="ＭＳ Ｐゴシック" pitchFamily="-65" charset="-128"/>
                <a:cs typeface="ＭＳ Ｐゴシック" pitchFamily="-65" charset="-128"/>
              </a:rPr>
              <a:t>) for the period 1986–2016. Anthropogenic </a:t>
            </a:r>
            <a:r>
              <a:rPr lang="en-US" sz="1200" kern="1200" dirty="0" err="1" smtClean="0">
                <a:solidFill>
                  <a:schemeClr val="tx1"/>
                </a:solidFill>
                <a:latin typeface="+mn-lt"/>
                <a:ea typeface="ＭＳ Ｐゴシック" pitchFamily="-65" charset="-128"/>
                <a:cs typeface="ＭＳ Ｐゴシック" pitchFamily="-65" charset="-128"/>
              </a:rPr>
              <a:t>radiative</a:t>
            </a:r>
            <a:r>
              <a:rPr lang="en-US" sz="1200" kern="1200" dirty="0" smtClean="0">
                <a:solidFill>
                  <a:schemeClr val="tx1"/>
                </a:solidFill>
                <a:latin typeface="+mn-lt"/>
                <a:ea typeface="ＭＳ Ｐゴシック" pitchFamily="-65" charset="-128"/>
                <a:cs typeface="ＭＳ Ｐゴシック" pitchFamily="-65" charset="-128"/>
              </a:rPr>
              <a:t> forcing data is from </a:t>
            </a:r>
            <a:r>
              <a:rPr lang="en-US" sz="1200" kern="1200" dirty="0" err="1" smtClean="0">
                <a:solidFill>
                  <a:schemeClr val="tx1"/>
                </a:solidFill>
                <a:latin typeface="+mn-lt"/>
                <a:ea typeface="ＭＳ Ｐゴシック" pitchFamily="-65" charset="-128"/>
                <a:cs typeface="ＭＳ Ｐゴシック" pitchFamily="-65" charset="-128"/>
              </a:rPr>
              <a:t>Myhre</a:t>
            </a:r>
            <a:r>
              <a:rPr lang="en-US" sz="1200" kern="1200" dirty="0" smtClean="0">
                <a:solidFill>
                  <a:schemeClr val="tx1"/>
                </a:solidFill>
                <a:latin typeface="+mn-lt"/>
                <a:ea typeface="ＭＳ Ｐゴシック" pitchFamily="-65" charset="-128"/>
                <a:cs typeface="ＭＳ Ｐゴシック" pitchFamily="-65" charset="-128"/>
              </a:rPr>
              <a:t> et al., (2013), extended from 2011 until the end of 2017 with greenhouse gas data from </a:t>
            </a:r>
            <a:r>
              <a:rPr lang="en-US" sz="1200" kern="1200" dirty="0" err="1" smtClean="0">
                <a:solidFill>
                  <a:schemeClr val="tx1"/>
                </a:solidFill>
                <a:latin typeface="+mn-lt"/>
                <a:ea typeface="ＭＳ Ｐゴシック" pitchFamily="-65" charset="-128"/>
                <a:cs typeface="ＭＳ Ｐゴシック" pitchFamily="-65" charset="-128"/>
              </a:rPr>
              <a:t>Dlugokencky</a:t>
            </a:r>
            <a:r>
              <a:rPr lang="en-US" sz="1200" kern="1200" dirty="0" smtClean="0">
                <a:solidFill>
                  <a:schemeClr val="tx1"/>
                </a:solidFill>
                <a:latin typeface="+mn-lt"/>
                <a:ea typeface="ＭＳ Ｐゴシック" pitchFamily="-65" charset="-128"/>
                <a:cs typeface="ＭＳ Ｐゴシック" pitchFamily="-65" charset="-128"/>
              </a:rPr>
              <a:t> and Tans (2016), updated </a:t>
            </a:r>
            <a:r>
              <a:rPr lang="en-US" sz="1200" kern="1200" dirty="0" err="1" smtClean="0">
                <a:solidFill>
                  <a:schemeClr val="tx1"/>
                </a:solidFill>
                <a:latin typeface="+mn-lt"/>
                <a:ea typeface="ＭＳ Ｐゴシック" pitchFamily="-65" charset="-128"/>
                <a:cs typeface="ＭＳ Ｐゴシック" pitchFamily="-65" charset="-128"/>
              </a:rPr>
              <a:t>radiative</a:t>
            </a:r>
            <a:r>
              <a:rPr lang="en-US" sz="1200" kern="1200" dirty="0" smtClean="0">
                <a:solidFill>
                  <a:schemeClr val="tx1"/>
                </a:solidFill>
                <a:latin typeface="+mn-lt"/>
                <a:ea typeface="ＭＳ Ｐゴシック" pitchFamily="-65" charset="-128"/>
                <a:cs typeface="ＭＳ Ｐゴシック" pitchFamily="-65" charset="-128"/>
              </a:rPr>
              <a:t> forcing approximations for greenhouse gases (</a:t>
            </a:r>
            <a:r>
              <a:rPr lang="en-US" sz="1200" kern="1200" dirty="0" err="1" smtClean="0">
                <a:solidFill>
                  <a:schemeClr val="tx1"/>
                </a:solidFill>
                <a:latin typeface="+mn-lt"/>
                <a:ea typeface="ＭＳ Ｐゴシック" pitchFamily="-65" charset="-128"/>
                <a:cs typeface="ＭＳ Ｐゴシック" pitchFamily="-65" charset="-128"/>
              </a:rPr>
              <a:t>Etminan</a:t>
            </a:r>
            <a:r>
              <a:rPr lang="en-US" sz="1200" kern="1200" dirty="0" smtClean="0">
                <a:solidFill>
                  <a:schemeClr val="tx1"/>
                </a:solidFill>
                <a:latin typeface="+mn-lt"/>
                <a:ea typeface="ＭＳ Ｐゴシック" pitchFamily="-65" charset="-128"/>
                <a:cs typeface="ＭＳ Ｐゴシック" pitchFamily="-65" charset="-128"/>
              </a:rPr>
              <a:t> et al., 2016) and extended aerosol forcing following (</a:t>
            </a:r>
            <a:r>
              <a:rPr lang="en-US" sz="1200" kern="1200" dirty="0" err="1" smtClean="0">
                <a:solidFill>
                  <a:schemeClr val="tx1"/>
                </a:solidFill>
                <a:latin typeface="+mn-lt"/>
                <a:ea typeface="ＭＳ Ｐゴシック" pitchFamily="-65" charset="-128"/>
                <a:cs typeface="ＭＳ Ｐゴシック" pitchFamily="-65" charset="-128"/>
              </a:rPr>
              <a:t>Myhre</a:t>
            </a:r>
            <a:r>
              <a:rPr lang="en-US" sz="1200" kern="1200" dirty="0" smtClean="0">
                <a:solidFill>
                  <a:schemeClr val="tx1"/>
                </a:solidFill>
                <a:latin typeface="+mn-lt"/>
                <a:ea typeface="ＭＳ Ｐゴシック" pitchFamily="-65" charset="-128"/>
                <a:cs typeface="ＭＳ Ｐゴシック" pitchFamily="-65" charset="-128"/>
              </a:rPr>
              <a:t> et al., 2017).  Bar graph shows the sum of different forcing agents. Anthropogenic CO2 emissions are from the Global Carbon Project (GCP2017; Le </a:t>
            </a:r>
            <a:r>
              <a:rPr lang="en-US" sz="1200" kern="1200" dirty="0" err="1" smtClean="0">
                <a:solidFill>
                  <a:schemeClr val="tx1"/>
                </a:solidFill>
                <a:latin typeface="+mn-lt"/>
                <a:ea typeface="ＭＳ Ｐゴシック" pitchFamily="-65" charset="-128"/>
                <a:cs typeface="ＭＳ Ｐゴシック" pitchFamily="-65" charset="-128"/>
              </a:rPr>
              <a:t>Quéré</a:t>
            </a:r>
            <a:r>
              <a:rPr lang="en-US" sz="1200" kern="1200" dirty="0" smtClean="0">
                <a:solidFill>
                  <a:schemeClr val="tx1"/>
                </a:solidFill>
                <a:latin typeface="+mn-lt"/>
                <a:ea typeface="ＭＳ Ｐゴシック" pitchFamily="-65" charset="-128"/>
                <a:cs typeface="ＭＳ Ｐゴシック" pitchFamily="-65" charset="-128"/>
              </a:rPr>
              <a:t> et al., 2018), and EDGAR (Joint Research Centre, 2011) datasets. </a:t>
            </a:r>
            <a:r>
              <a:rPr lang="en-US" sz="1200" kern="1200" baseline="0" dirty="0" smtClean="0">
                <a:solidFill>
                  <a:schemeClr val="tx1"/>
                </a:solidFill>
                <a:latin typeface="+mn-lt"/>
                <a:ea typeface="ＭＳ Ｐゴシック" pitchFamily="-65" charset="-128"/>
                <a:cs typeface="ＭＳ Ｐゴシック" pitchFamily="-65" charset="-128"/>
              </a:rPr>
              <a:t> </a:t>
            </a:r>
            <a:r>
              <a:rPr lang="en-US" sz="1200" kern="1200" dirty="0" smtClean="0">
                <a:solidFill>
                  <a:schemeClr val="tx1"/>
                </a:solidFill>
                <a:latin typeface="+mn-lt"/>
                <a:ea typeface="ＭＳ Ｐゴシック" pitchFamily="-65" charset="-128"/>
                <a:cs typeface="ＭＳ Ｐゴシック" pitchFamily="-65" charset="-128"/>
              </a:rPr>
              <a:t>Anthropogenic emissions of CH4 and N2O (</a:t>
            </a:r>
            <a:r>
              <a:rPr lang="en-US" sz="1200" kern="1200" dirty="0" err="1" smtClean="0">
                <a:solidFill>
                  <a:schemeClr val="tx1"/>
                </a:solidFill>
                <a:latin typeface="+mn-lt"/>
                <a:ea typeface="ＭＳ Ｐゴシック" pitchFamily="-65" charset="-128"/>
                <a:cs typeface="ＭＳ Ｐゴシック" pitchFamily="-65" charset="-128"/>
              </a:rPr>
              <a:t>e</a:t>
            </a:r>
            <a:r>
              <a:rPr lang="en-US" sz="1200" kern="1200" dirty="0" smtClean="0">
                <a:solidFill>
                  <a:schemeClr val="tx1"/>
                </a:solidFill>
                <a:latin typeface="+mn-lt"/>
                <a:ea typeface="ＭＳ Ｐゴシック" pitchFamily="-65" charset="-128"/>
                <a:cs typeface="ＭＳ Ｐゴシック" pitchFamily="-65" charset="-128"/>
              </a:rPr>
              <a:t>) are estimated from EDGAR (JRC, 2011) and the US Environmental Protection Agency (EPA, 1990). </a:t>
            </a:r>
            <a:endParaRPr lang="en-US" dirty="0" smtClean="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 y="1377950"/>
            <a:ext cx="6999288" cy="5251450"/>
          </a:xfrm>
        </p:spPr>
      </p:sp>
      <p:sp>
        <p:nvSpPr>
          <p:cNvPr id="4" name="Slide Number Placeholder 3"/>
          <p:cNvSpPr>
            <a:spLocks noGrp="1"/>
          </p:cNvSpPr>
          <p:nvPr>
            <p:ph type="sldNum" sz="quarter" idx="10"/>
          </p:nvPr>
        </p:nvSpPr>
        <p:spPr/>
        <p:txBody>
          <a:bodyPr/>
          <a:lstStyle/>
          <a:p>
            <a:fld id="{8E3B6890-2D3D-B648-B944-85E9F58FFAF6}" type="slidenum">
              <a:rPr lang="en-US" smtClean="0"/>
              <a:pPr/>
              <a:t>26</a:t>
            </a:fld>
            <a:endParaRPr lang="en-US"/>
          </a:p>
        </p:txBody>
      </p:sp>
      <p:sp>
        <p:nvSpPr>
          <p:cNvPr id="5" name="Notes Placeholder 4"/>
          <p:cNvSpPr>
            <a:spLocks noGrp="1"/>
          </p:cNvSpPr>
          <p:nvPr>
            <p:ph type="body" idx="1"/>
          </p:nvPr>
        </p:nvSpPr>
        <p:spPr/>
        <p:txBody>
          <a:bodyPr>
            <a:normAutofit/>
          </a:bodyPr>
          <a:lstStyle/>
          <a:p>
            <a:r>
              <a:rPr lang="en-US" dirty="0" smtClean="0"/>
              <a:t>Extreme</a:t>
            </a:r>
            <a:r>
              <a:rPr lang="en-US" baseline="0" dirty="0" smtClean="0"/>
              <a:t> events are occurring more frequently, and with increasing severity due to both natural variability and the climatic effects of global warming.</a:t>
            </a:r>
            <a:endParaRPr lang="en-US" dirty="0" smtClean="0"/>
          </a:p>
          <a:p>
            <a:r>
              <a:rPr lang="en-US" dirty="0" smtClean="0"/>
              <a:t>What</a:t>
            </a:r>
            <a:r>
              <a:rPr lang="en-US" baseline="0" dirty="0" smtClean="0"/>
              <a:t> is an </a:t>
            </a:r>
            <a:r>
              <a:rPr lang="en-US" b="1" baseline="0" dirty="0" smtClean="0"/>
              <a:t>“extreme event</a:t>
            </a:r>
            <a:r>
              <a:rPr lang="en-US" baseline="0" dirty="0" smtClean="0"/>
              <a:t>”?  </a:t>
            </a:r>
          </a:p>
          <a:p>
            <a:r>
              <a:rPr lang="en-US" baseline="0" dirty="0" smtClean="0"/>
              <a:t>»  Can be defined as any event that falls into the top / bottom 5% or 10% of all observed occurrences of that type of event. </a:t>
            </a:r>
          </a:p>
          <a:p>
            <a:r>
              <a:rPr lang="en-US" baseline="0" dirty="0" smtClean="0"/>
              <a:t>»  The </a:t>
            </a:r>
            <a:r>
              <a:rPr lang="en-US" b="1" baseline="0" dirty="0" smtClean="0"/>
              <a:t>impact </a:t>
            </a:r>
            <a:r>
              <a:rPr lang="en-US" baseline="0" dirty="0" smtClean="0"/>
              <a:t>is the cumulative total of damages and disruptions caused by the event over time.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4579950"/>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dirty="0"/>
              <a:t>Everyone faces increasing risks from extreme events.</a:t>
            </a:r>
            <a:r>
              <a:rPr lang="en-US" dirty="0"/>
              <a:t>  </a:t>
            </a:r>
          </a:p>
          <a:p>
            <a:pPr>
              <a:spcBef>
                <a:spcPct val="0"/>
              </a:spcBef>
            </a:pPr>
            <a:r>
              <a:rPr lang="en-US" dirty="0"/>
              <a:t>We have always experienced extreme events.  However, in a changing climate, the probability of certain extremes, such as hotter</a:t>
            </a:r>
            <a:r>
              <a:rPr lang="en-US" baseline="0" dirty="0"/>
              <a:t> temperatures or more heavy precipitation, </a:t>
            </a:r>
            <a:r>
              <a:rPr lang="en-US" dirty="0"/>
              <a:t>is also likely to change.  These extremes will challenge individuals, businesses, communities, and the natural resources they depend on</a:t>
            </a:r>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5" y="4343400"/>
            <a:ext cx="5486399" cy="4114800"/>
          </a:xfrm>
          <a:prstGeom prst="rect">
            <a:avLst/>
          </a:prstGeom>
        </p:spPr>
        <p:txBody>
          <a:bodyPr lIns="91422" tIns="91422" rIns="91422" bIns="9142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chart, published in April 2018 by Munich RE, shows the total number of natural catastrophes worldwide (purple line) from 1980-2017.  The trend has been steadily going up, from just over 200 events in 1980 to about 700 in 2017.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Colored lines show the trends in different types of catastrophes:  hydrological (blue), meteorological (green), </a:t>
            </a:r>
            <a:r>
              <a:rPr lang="en-US" sz="1200" b="0" i="0" u="none" strike="noStrike" kern="1200" baseline="0" dirty="0" err="1" smtClean="0">
                <a:solidFill>
                  <a:schemeClr val="tx1"/>
                </a:solidFill>
                <a:latin typeface="+mn-lt"/>
                <a:ea typeface="+mn-ea"/>
                <a:cs typeface="+mn-cs"/>
              </a:rPr>
              <a:t>climatological</a:t>
            </a:r>
            <a:r>
              <a:rPr lang="en-US" sz="1200" b="0" i="0" u="none" strike="noStrike" kern="1200" baseline="0" dirty="0" smtClean="0">
                <a:solidFill>
                  <a:schemeClr val="tx1"/>
                </a:solidFill>
                <a:latin typeface="+mn-lt"/>
                <a:ea typeface="+mn-ea"/>
                <a:cs typeface="+mn-cs"/>
              </a:rPr>
              <a:t> (orange), and geophysical (red).  </a:t>
            </a:r>
            <a:endParaRPr lang="en-US" sz="1200" b="0" i="0" u="none" strike="noStrike" kern="1200" baseline="0" dirty="0">
              <a:solidFill>
                <a:schemeClr val="tx1"/>
              </a:solidFill>
              <a:latin typeface="+mn-lt"/>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5" y="4343400"/>
            <a:ext cx="5486399" cy="4114800"/>
          </a:xfrm>
          <a:prstGeom prst="rect">
            <a:avLst/>
          </a:prstGeom>
        </p:spPr>
        <p:txBody>
          <a:bodyPr lIns="91422" tIns="91422" rIns="91422" bIns="9142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According to Munich RE, both overall losses ($170 billion) and insured losses ($49 billion) from natural disasters were significantly higher than average for the last 10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Munich Re reports that 97% of those losses were due to meteorological (81%), hydrological (8%), and </a:t>
            </a:r>
            <a:r>
              <a:rPr lang="en-US" sz="1200" b="0" i="0" u="none" strike="noStrike" kern="1200" baseline="0" dirty="0" err="1" smtClean="0">
                <a:solidFill>
                  <a:schemeClr val="tx1"/>
                </a:solidFill>
                <a:latin typeface="+mn-lt"/>
                <a:ea typeface="+mn-ea"/>
                <a:cs typeface="+mn-cs"/>
              </a:rPr>
              <a:t>climatological</a:t>
            </a:r>
            <a:r>
              <a:rPr lang="en-US" sz="1200" b="0" i="0" u="none" strike="noStrike" kern="1200" baseline="0" dirty="0" smtClean="0">
                <a:solidFill>
                  <a:schemeClr val="tx1"/>
                </a:solidFill>
                <a:latin typeface="+mn-lt"/>
                <a:ea typeface="+mn-ea"/>
                <a:cs typeface="+mn-cs"/>
              </a:rPr>
              <a:t> (8%) events.</a:t>
            </a:r>
            <a:endParaRPr lang="en-US" sz="1200" b="0" i="0" u="none" strike="noStrike" kern="1200" baseline="0" dirty="0">
              <a:solidFill>
                <a:schemeClr val="tx1"/>
              </a:solidFill>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smtClean="0">
                <a:latin typeface="+mn-lt"/>
                <a:ea typeface="Calibri"/>
                <a:cs typeface="Calibri"/>
                <a:sym typeface="Calibri"/>
              </a:rPr>
              <a:t>Every year, for the last 6 years, AMS BAMS has published a special issue focused on the results of climate attribution research. According to the latest report: 21 of the 27 events studied in this edition identified climate change as a significant driver of an extreme event, while 6 did not.  And of the 131 papers examined in this report over the last 6 years, 65% have identified a role for climate change, while 35% have not found an appreciable effect.</a:t>
            </a:r>
            <a:r>
              <a:rPr lang="en-US" dirty="0" smtClean="0">
                <a:solidFill>
                  <a:schemeClr val="dk2"/>
                </a:solidFill>
                <a:latin typeface="+mn-lt"/>
                <a:ea typeface="Calibri"/>
                <a:cs typeface="Calibri"/>
                <a:sym typeface="Calibri"/>
              </a:rPr>
              <a:t> </a:t>
            </a:r>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0A59AE4-8F00-DD4A-9B02-C80C2198F0A3}" type="slidenum">
              <a:rPr lang="en-US" sz="1200"/>
              <a:pPr algn="r"/>
              <a:t>4</a:t>
            </a:fld>
            <a:endParaRPr lang="en-US"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noFill/>
          <a:ln>
            <a:solidFill>
              <a:srgbClr val="000000"/>
            </a:solidFill>
          </a:ln>
        </p:spPr>
        <p:txBody>
          <a:bodyPr/>
          <a:lstStyle/>
          <a:p>
            <a:pPr lvl="2">
              <a:spcBef>
                <a:spcPct val="0"/>
              </a:spcBef>
            </a:pPr>
            <a:endParaRPr lang="en-US" sz="2800" dirty="0" smtClean="0">
              <a:solidFill>
                <a:srgbClr val="EDC488"/>
              </a:solidFill>
              <a:latin typeface="Myriad Pro" charset="0"/>
              <a:ea typeface="Cambria" charset="0"/>
              <a:cs typeface="Cambria"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the Internal Displacement Monitoring Center, a part of the Norwegian Refugee Council, an annual average of at least 22.5 million people were displaced by the direct threat or impact of floods, landslides, storms, wildfires and extreme temperatures on their safety, homes, and livelihoods.  The 7-year</a:t>
            </a:r>
            <a:r>
              <a:rPr lang="en-US" baseline="0" dirty="0" smtClean="0"/>
              <a:t> total is 157.8 million people displaced. Developing countries account for more than 90% of that total.</a:t>
            </a:r>
            <a:endParaRPr lang="en-US" dirty="0"/>
          </a:p>
        </p:txBody>
      </p:sp>
      <p:sp>
        <p:nvSpPr>
          <p:cNvPr id="4" name="Slide Number Placeholder 3"/>
          <p:cNvSpPr>
            <a:spLocks noGrp="1"/>
          </p:cNvSpPr>
          <p:nvPr>
            <p:ph type="sldNum" sz="quarter" idx="10"/>
          </p:nvPr>
        </p:nvSpPr>
        <p:spPr/>
        <p:txBody>
          <a:bodyPr/>
          <a:lstStyle/>
          <a:p>
            <a:fld id="{97DAA866-3E05-144D-B61C-76AD85573AAC}"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the Internal Displacement Monitoring Center, a part of the Norwegian Refugee Council, an annual average of at least 22.5 million people were displaced by the direct threat or impact of floods, landslides, storms, wildfires and extreme temperatures on their safety, homes, and livelihoods.  The 7-year</a:t>
            </a:r>
            <a:r>
              <a:rPr lang="en-US" baseline="0" dirty="0" smtClean="0"/>
              <a:t> total is 157.8 million people displaced. Developing countries account for more than 90% of </a:t>
            </a:r>
            <a:r>
              <a:rPr lang="en-US" baseline="0" smtClean="0"/>
              <a:t>that total.</a:t>
            </a:r>
            <a:endParaRPr lang="en-US" dirty="0"/>
          </a:p>
        </p:txBody>
      </p:sp>
      <p:sp>
        <p:nvSpPr>
          <p:cNvPr id="4" name="Slide Number Placeholder 3"/>
          <p:cNvSpPr>
            <a:spLocks noGrp="1"/>
          </p:cNvSpPr>
          <p:nvPr>
            <p:ph type="sldNum" sz="quarter" idx="10"/>
          </p:nvPr>
        </p:nvSpPr>
        <p:spPr/>
        <p:txBody>
          <a:bodyPr/>
          <a:lstStyle/>
          <a:p>
            <a:fld id="{97DAA866-3E05-144D-B61C-76AD85573AAC}"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that we understand the basics of climate science and global warming, does it match up with what we’re seeing on the ground (or in the air)?</a:t>
            </a:r>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a saying:  “Mitigation is avoiding the unmanageable and adaptation is managing the unavoidable.”</a:t>
            </a:r>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0A59AE4-8F00-DD4A-9B02-C80C2198F0A3}" type="slidenum">
              <a:rPr lang="en-US" sz="1200"/>
              <a:pPr algn="r"/>
              <a:t>5</a:t>
            </a:fld>
            <a:endParaRPr lang="en-US"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noFill/>
          <a:ln>
            <a:solidFill>
              <a:srgbClr val="000000"/>
            </a:solidFill>
          </a:ln>
        </p:spPr>
        <p:txBody>
          <a:bodyPr/>
          <a:lstStyle/>
          <a:p>
            <a:pPr lvl="2">
              <a:spcBef>
                <a:spcPct val="0"/>
              </a:spcBef>
            </a:pPr>
            <a:endParaRPr lang="en-US" sz="2800" dirty="0" smtClean="0">
              <a:solidFill>
                <a:srgbClr val="EDC488"/>
              </a:solidFill>
              <a:latin typeface="Myriad Pro" charset="0"/>
              <a:ea typeface="Cambria" charset="0"/>
              <a:cs typeface="Cambria"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0785" name="Slide Image Placeholder 1"/>
          <p:cNvSpPr>
            <a:spLocks noGrp="1" noRot="1" noChangeAspect="1"/>
          </p:cNvSpPr>
          <p:nvPr>
            <p:ph type="sldImg"/>
          </p:nvPr>
        </p:nvSpPr>
        <p:spPr bwMode="auto">
          <a:xfrm>
            <a:off x="4227513" y="685800"/>
            <a:ext cx="2973387" cy="2230438"/>
          </a:xfrm>
          <a:noFill/>
          <a:ln>
            <a:solidFill>
              <a:srgbClr val="000000"/>
            </a:solidFill>
            <a:miter lim="800000"/>
            <a:headEnd/>
            <a:tailEnd/>
          </a:ln>
          <a:extLs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sp>
      <p:sp>
        <p:nvSpPr>
          <p:cNvPr id="630786" name="Notes Placeholder 2"/>
          <p:cNvSpPr>
            <a:spLocks noGrp="1"/>
          </p:cNvSpPr>
          <p:nvPr>
            <p:ph type="body" idx="1"/>
          </p:nvPr>
        </p:nvSpPr>
        <p:spPr bwMode="auto">
          <a:xfrm>
            <a:off x="395288" y="3186113"/>
            <a:ext cx="6154737" cy="6465887"/>
          </a:xfrm>
          <a:noFill/>
          <a:extLs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endParaRPr lang="en-US" sz="2200" dirty="0">
              <a:latin typeface="Calibri" charset="0"/>
            </a:endParaRPr>
          </a:p>
        </p:txBody>
      </p:sp>
      <p:sp>
        <p:nvSpPr>
          <p:cNvPr id="630787"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DF4BE3-1981-1D48-A843-84D5980FA81A}" type="slidenum">
              <a:rPr lang="en-US" sz="1200"/>
              <a:pPr eaLnBrk="1" hangingPunct="1"/>
              <a:t>41</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0A59AE4-8F00-DD4A-9B02-C80C2198F0A3}" type="slidenum">
              <a:rPr lang="en-US" sz="1200"/>
              <a:pPr algn="r"/>
              <a:t>6</a:t>
            </a:fld>
            <a:endParaRPr lang="en-US"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noFill/>
          <a:ln>
            <a:solidFill>
              <a:srgbClr val="000000"/>
            </a:solidFill>
          </a:ln>
        </p:spPr>
        <p:txBody>
          <a:bodyPr/>
          <a:lstStyle/>
          <a:p>
            <a:pPr lvl="2">
              <a:spcBef>
                <a:spcPct val="0"/>
              </a:spcBef>
            </a:pPr>
            <a:r>
              <a:rPr lang="en-US" sz="2800" dirty="0" smtClean="0">
                <a:solidFill>
                  <a:srgbClr val="EDC488"/>
                </a:solidFill>
                <a:latin typeface="Myriad Pro" charset="0"/>
                <a:ea typeface="Cambria" charset="0"/>
                <a:cs typeface="Cambria" charset="0"/>
              </a:rPr>
              <a:t>If this</a:t>
            </a:r>
            <a:r>
              <a:rPr lang="en-US" sz="2800" baseline="0" dirty="0" smtClean="0">
                <a:solidFill>
                  <a:srgbClr val="EDC488"/>
                </a:solidFill>
                <a:latin typeface="Myriad Pro" charset="0"/>
                <a:ea typeface="Cambria" charset="0"/>
                <a:cs typeface="Cambria" charset="0"/>
              </a:rPr>
              <a:t> old-fashioned pinball game is like the climate system, determining which bin the ball will end up is like weather.  On any single launch of the ball, it’s hard to predict where the ball will land — like weather.  Launch the ball 100 times and record where it lands and you begin to produce a “climatology” — an average distribution of endpoints.  </a:t>
            </a:r>
          </a:p>
          <a:p>
            <a:pPr lvl="2">
              <a:spcBef>
                <a:spcPct val="0"/>
              </a:spcBef>
            </a:pPr>
            <a:r>
              <a:rPr lang="en-US" sz="2800" baseline="0" dirty="0" smtClean="0">
                <a:solidFill>
                  <a:srgbClr val="EDC488"/>
                </a:solidFill>
                <a:latin typeface="Myriad Pro" charset="0"/>
                <a:ea typeface="Cambria" charset="0"/>
                <a:cs typeface="Cambria" charset="0"/>
              </a:rPr>
              <a:t>But to illustrate how the climate system influences the odds of certain types of weather, suppose you altered the game in certain ways, like increasing the speed of the launch, removing one or two nails from the left side of the game, and perhaps tilting the machine slightly to the left.  How might that affect the average distribution of the ball’s endpoints on the next 100 launches?</a:t>
            </a:r>
            <a:endParaRPr lang="en-US" sz="2800" dirty="0" smtClean="0">
              <a:solidFill>
                <a:srgbClr val="EDC488"/>
              </a:solidFill>
              <a:latin typeface="Myriad Pro" charset="0"/>
              <a:ea typeface="Cambria" charset="0"/>
              <a:cs typeface="Cambri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7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ma14="http://schemas.microsoft.com/office/mac/drawingml/2011/main" xmlns="" xmlns:mv="urn:schemas-microsoft-com:mac:vml" xmlns:mc="http://schemas.openxmlformats.org/markup-compatibility/2006" val="1"/>
            </a:ext>
          </a:extLst>
        </p:spPr>
      </p:sp>
      <p:sp>
        <p:nvSpPr>
          <p:cNvPr id="607234" name="Notes Placeholder 2"/>
          <p:cNvSpPr>
            <a:spLocks noGrp="1"/>
          </p:cNvSpPr>
          <p:nvPr>
            <p:ph type="body" idx="1"/>
          </p:nvPr>
        </p:nvSpPr>
        <p:spPr bwMode="auto">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Arial" charset="0"/>
            </a:endParaRPr>
          </a:p>
        </p:txBody>
      </p:sp>
      <p:sp>
        <p:nvSpPr>
          <p:cNvPr id="607235" name="Slide Number Placeholder 3"/>
          <p:cNvSpPr>
            <a:spLocks noGrp="1"/>
          </p:cNvSpPr>
          <p:nvPr>
            <p:ph type="sldNum" sz="quarter" idx="5"/>
          </p:nvPr>
        </p:nvSpPr>
        <p:spPr bwMode="auto">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F2271E-C187-CC40-8984-4B66E7FDDBD5}" type="slidenum">
              <a:rPr lang="en-US" sz="1200"/>
              <a:pPr eaLnBrk="1" hangingPunct="1"/>
              <a:t>7</a:t>
            </a:fld>
            <a:endParaRPr lang="en-US" sz="120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013574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dirty="0" smtClean="0"/>
              <a:t>Climate variability is often associated with naturally oscillating patterns in Earth’s climate system, such as the El Niño Southern Oscillation, North Atlantic Oscillation, Pacific Decadal Oscillation, and etc.  These oscillations can influence weather and climate patterns around the world.</a:t>
            </a:r>
          </a:p>
          <a:p>
            <a:endParaRPr lang="en-US" dirty="0" smtClean="0"/>
          </a:p>
          <a:p>
            <a:r>
              <a:rPr lang="en-US" dirty="0" smtClean="0"/>
              <a:t>Natural</a:t>
            </a:r>
            <a:r>
              <a:rPr lang="en-US" baseline="0" dirty="0" smtClean="0"/>
              <a:t> climate variability patterns can last for months or even years.</a:t>
            </a:r>
            <a:r>
              <a:rPr lang="en-US" dirty="0" smtClean="0"/>
              <a:t> </a:t>
            </a:r>
          </a:p>
        </p:txBody>
      </p:sp>
      <p:sp>
        <p:nvSpPr>
          <p:cNvPr id="49156" name="Slide Number Placeholder 3"/>
          <p:cNvSpPr>
            <a:spLocks noGrp="1"/>
          </p:cNvSpPr>
          <p:nvPr>
            <p:ph type="sldNum" sz="quarter" idx="5"/>
          </p:nvPr>
        </p:nvSpPr>
        <p:spPr>
          <a:noFill/>
        </p:spPr>
        <p:txBody>
          <a:bodyPr/>
          <a:lstStyle/>
          <a:p>
            <a:fld id="{6B3C8C7B-0860-E441-AC55-09B66D084CBD}" type="slidenum">
              <a:rPr lang="en-US" smtClean="0"/>
              <a:pPr/>
              <a:t>8</a:t>
            </a:fld>
            <a:endParaRPr lang="en-US"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587305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dirty="0" smtClean="0"/>
              <a:t>Climate variability is often associated with naturally oscillating patterns in Earth’s climate system, such as the El Niño Southern Oscillation, North Atlantic Oscillation, Pacific Decadal Oscillation, and etc.  These oscillations can influence weather and climate patterns around the world.</a:t>
            </a:r>
            <a:r>
              <a:rPr lang="en-US" baseline="0" dirty="0" smtClean="0"/>
              <a:t>  </a:t>
            </a:r>
            <a:r>
              <a:rPr lang="en-US" dirty="0" smtClean="0"/>
              <a:t>Natural</a:t>
            </a:r>
            <a:r>
              <a:rPr lang="en-US" baseline="0" dirty="0" smtClean="0"/>
              <a:t> climate variability patterns can last for months or even years.</a:t>
            </a:r>
            <a:r>
              <a:rPr lang="en-US" dirty="0" smtClean="0"/>
              <a:t> </a:t>
            </a:r>
          </a:p>
          <a:p>
            <a:endParaRPr lang="en-US" dirty="0" smtClean="0"/>
          </a:p>
          <a:p>
            <a:r>
              <a:rPr lang="en-US" dirty="0" smtClean="0"/>
              <a:t>NOTE: In 2010,</a:t>
            </a:r>
            <a:r>
              <a:rPr lang="en-US" baseline="0" dirty="0" smtClean="0"/>
              <a:t> we had a moderately strong El Niño and then we observed the strongest ever recorded negative phase of the Arctic Oscillation.  When those two patterns team up in winter, you have perfect conditions for a winter “bomb.”</a:t>
            </a:r>
            <a:endParaRPr lang="en-US" dirty="0" smtClean="0"/>
          </a:p>
        </p:txBody>
      </p:sp>
      <p:sp>
        <p:nvSpPr>
          <p:cNvPr id="49156" name="Slide Number Placeholder 3"/>
          <p:cNvSpPr>
            <a:spLocks noGrp="1"/>
          </p:cNvSpPr>
          <p:nvPr>
            <p:ph type="sldNum" sz="quarter" idx="5"/>
          </p:nvPr>
        </p:nvSpPr>
        <p:spPr>
          <a:noFill/>
        </p:spPr>
        <p:txBody>
          <a:bodyPr/>
          <a:lstStyle/>
          <a:p>
            <a:fld id="{6B3C8C7B-0860-E441-AC55-09B66D084CBD}"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dirty="0" smtClean="0"/>
              <a:t>NOTE: In 2010,</a:t>
            </a:r>
            <a:r>
              <a:rPr lang="en-US" baseline="0" dirty="0" smtClean="0"/>
              <a:t> we had a moderately strong El Niño and then we observed the strongest ever recorded negative phase of the Arctic Oscillation.  When those two patterns team up in winter, you have perfect conditions for a winter “bomb” in the mid-Atlantic region — precisely the conditions we experienced there that year!</a:t>
            </a:r>
            <a:endParaRPr lang="en-US" dirty="0" smtClean="0"/>
          </a:p>
        </p:txBody>
      </p:sp>
      <p:sp>
        <p:nvSpPr>
          <p:cNvPr id="49156" name="Slide Number Placeholder 3"/>
          <p:cNvSpPr>
            <a:spLocks noGrp="1"/>
          </p:cNvSpPr>
          <p:nvPr>
            <p:ph type="sldNum" sz="quarter" idx="5"/>
          </p:nvPr>
        </p:nvSpPr>
        <p:spPr>
          <a:noFill/>
        </p:spPr>
        <p:txBody>
          <a:bodyPr/>
          <a:lstStyle/>
          <a:p>
            <a:fld id="{6B3C8C7B-0860-E441-AC55-09B66D084CBD}"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E7C731-C9C1-3B4C-ABEA-1EAD38E1FD69}" type="datetimeFigureOut">
              <a:rPr lang="en-US" smtClean="0"/>
              <a:pPr/>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7C731-C9C1-3B4C-ABEA-1EAD38E1FD69}" type="datetimeFigureOut">
              <a:rPr lang="en-US" smtClean="0"/>
              <a:pPr/>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7C731-C9C1-3B4C-ABEA-1EAD38E1FD69}" type="datetimeFigureOut">
              <a:rPr lang="en-US" smtClean="0"/>
              <a:pPr/>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7C731-C9C1-3B4C-ABEA-1EAD38E1FD69}" type="datetimeFigureOut">
              <a:rPr lang="en-US" smtClean="0"/>
              <a:pPr/>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7C731-C9C1-3B4C-ABEA-1EAD38E1FD69}" type="datetimeFigureOut">
              <a:rPr lang="en-US" smtClean="0"/>
              <a:pPr/>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E7C731-C9C1-3B4C-ABEA-1EAD38E1FD69}" type="datetimeFigureOut">
              <a:rPr lang="en-US" smtClean="0"/>
              <a:pPr/>
              <a:t>10/28/19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E7C731-C9C1-3B4C-ABEA-1EAD38E1FD69}" type="datetimeFigureOut">
              <a:rPr lang="en-US" smtClean="0"/>
              <a:pPr/>
              <a:t>10/28/19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7C731-C9C1-3B4C-ABEA-1EAD38E1FD69}" type="datetimeFigureOut">
              <a:rPr lang="en-US" smtClean="0"/>
              <a:pPr/>
              <a:t>10/28/19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7C731-C9C1-3B4C-ABEA-1EAD38E1FD69}" type="datetimeFigureOut">
              <a:rPr lang="en-US" smtClean="0"/>
              <a:pPr/>
              <a:t>10/28/19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7C731-C9C1-3B4C-ABEA-1EAD38E1FD69}" type="datetimeFigureOut">
              <a:rPr lang="en-US" smtClean="0"/>
              <a:pPr/>
              <a:t>10/28/19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7C731-C9C1-3B4C-ABEA-1EAD38E1FD69}" type="datetimeFigureOut">
              <a:rPr lang="en-US" smtClean="0"/>
              <a:pPr/>
              <a:t>10/28/19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9212A-5681-E14E-941D-41676AC924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7C731-C9C1-3B4C-ABEA-1EAD38E1FD69}" type="datetimeFigureOut">
              <a:rPr lang="en-US" smtClean="0"/>
              <a:pPr/>
              <a:t>10/28/19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9212A-5681-E14E-941D-41676AC924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slide" Target="slide13.xml"/><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0799" y="1439817"/>
            <a:ext cx="6638796" cy="1470025"/>
          </a:xfrm>
        </p:spPr>
        <p:txBody>
          <a:bodyPr>
            <a:noAutofit/>
          </a:bodyPr>
          <a:lstStyle/>
          <a:p>
            <a:pPr algn="l"/>
            <a:r>
              <a:rPr lang="en-US" dirty="0" smtClean="0"/>
              <a:t>Climate Training </a:t>
            </a:r>
            <a:r>
              <a:rPr lang="en-US" dirty="0" smtClean="0"/>
              <a:t>for USTTI </a:t>
            </a:r>
            <a:br>
              <a:rPr lang="en-US" dirty="0" smtClean="0"/>
            </a:br>
            <a:r>
              <a:rPr lang="en-US" dirty="0" smtClean="0"/>
              <a:t>International Cohort</a:t>
            </a:r>
            <a:endParaRPr lang="en-US" dirty="0"/>
          </a:p>
        </p:txBody>
      </p:sp>
      <p:sp>
        <p:nvSpPr>
          <p:cNvPr id="3" name="Subtitle 2"/>
          <p:cNvSpPr>
            <a:spLocks noGrp="1"/>
          </p:cNvSpPr>
          <p:nvPr>
            <p:ph type="subTitle" idx="1"/>
          </p:nvPr>
        </p:nvSpPr>
        <p:spPr>
          <a:xfrm>
            <a:off x="2505204" y="3886200"/>
            <a:ext cx="5267196" cy="1752600"/>
          </a:xfrm>
        </p:spPr>
        <p:txBody>
          <a:bodyPr>
            <a:normAutofit/>
          </a:bodyPr>
          <a:lstStyle/>
          <a:p>
            <a:pPr algn="l"/>
            <a:r>
              <a:rPr lang="en-US" dirty="0" smtClean="0"/>
              <a:t>David Herring</a:t>
            </a:r>
          </a:p>
          <a:p>
            <a:pPr algn="l">
              <a:spcAft>
                <a:spcPts val="1200"/>
              </a:spcAft>
            </a:pPr>
            <a:r>
              <a:rPr lang="en-US" sz="2400" dirty="0" smtClean="0"/>
              <a:t>NOAA Climate Program Office</a:t>
            </a:r>
            <a:endParaRPr lang="en-US" sz="2400" dirty="0" smtClean="0"/>
          </a:p>
          <a:p>
            <a:pPr algn="l"/>
            <a:r>
              <a:rPr lang="en-US" sz="2000" dirty="0" smtClean="0"/>
              <a:t>October 28, </a:t>
            </a:r>
            <a:r>
              <a:rPr lang="en-US" sz="2000" dirty="0" smtClean="0"/>
              <a:t>2019</a:t>
            </a:r>
            <a:endParaRPr lang="en-US" sz="2000" dirty="0"/>
          </a:p>
        </p:txBody>
      </p:sp>
      <p:pic>
        <p:nvPicPr>
          <p:cNvPr id="4" name="Picture 3" descr="NOAA_logo_sm.png"/>
          <p:cNvPicPr>
            <a:picLocks noChangeAspect="1"/>
          </p:cNvPicPr>
          <p:nvPr/>
        </p:nvPicPr>
        <p:blipFill>
          <a:blip r:embed="rId2"/>
          <a:stretch>
            <a:fillRect/>
          </a:stretch>
        </p:blipFill>
        <p:spPr>
          <a:xfrm>
            <a:off x="475865" y="1395412"/>
            <a:ext cx="1791469" cy="17914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0" y="0"/>
            <a:ext cx="9144000" cy="892552"/>
          </a:xfrm>
          <a:prstGeom prst="rect">
            <a:avLst/>
          </a:prstGeom>
          <a:noFill/>
          <a:ln w="9525">
            <a:noFill/>
            <a:miter lim="800000"/>
            <a:headEnd/>
            <a:tailEnd/>
          </a:ln>
        </p:spPr>
        <p:txBody>
          <a:bodyPr wrap="square">
            <a:prstTxWarp prst="textNoShape">
              <a:avLst/>
            </a:prstTxWarp>
            <a:spAutoFit/>
          </a:bodyPr>
          <a:lstStyle/>
          <a:p>
            <a:pPr marL="223838" indent="1588"/>
            <a:r>
              <a:rPr lang="en-US" sz="2600" dirty="0" smtClean="0">
                <a:latin typeface="Helvetica" charset="0"/>
                <a:ea typeface="Helvetica" charset="0"/>
                <a:cs typeface="Helvetica" charset="0"/>
              </a:rPr>
              <a:t>For example, changes in El Niño (top) and the Arctic Oscillation (bottom) are due to </a:t>
            </a:r>
            <a:r>
              <a:rPr lang="en-US" sz="2600" b="1" dirty="0" smtClean="0">
                <a:latin typeface="Helvetica" charset="0"/>
                <a:ea typeface="Helvetica" charset="0"/>
                <a:cs typeface="Helvetica" charset="0"/>
              </a:rPr>
              <a:t>natural climate variability</a:t>
            </a:r>
            <a:endParaRPr lang="en-US" sz="2600" b="1" dirty="0">
              <a:latin typeface="Helvetica" charset="0"/>
              <a:ea typeface="Helvetica" charset="0"/>
              <a:cs typeface="Helvetica" charset="0"/>
            </a:endParaRPr>
          </a:p>
        </p:txBody>
      </p:sp>
      <p:pic>
        <p:nvPicPr>
          <p:cNvPr id="7" name="Picture 8" descr="pacific_ssha_jsn_15Feb2010_465_0.png"/>
          <p:cNvPicPr>
            <a:picLocks noChangeAspect="1"/>
          </p:cNvPicPr>
          <p:nvPr/>
        </p:nvPicPr>
        <p:blipFill>
          <a:blip r:embed="rId3"/>
          <a:srcRect/>
          <a:stretch>
            <a:fillRect/>
          </a:stretch>
        </p:blipFill>
        <p:spPr bwMode="auto">
          <a:xfrm>
            <a:off x="343261" y="1295401"/>
            <a:ext cx="2230685" cy="2590800"/>
          </a:xfrm>
          <a:prstGeom prst="rect">
            <a:avLst/>
          </a:prstGeom>
          <a:noFill/>
          <a:ln w="9525">
            <a:noFill/>
            <a:miter lim="800000"/>
            <a:headEnd/>
            <a:tailEnd/>
          </a:ln>
        </p:spPr>
      </p:pic>
      <p:sp>
        <p:nvSpPr>
          <p:cNvPr id="5" name="Rectangle 4"/>
          <p:cNvSpPr/>
          <p:nvPr/>
        </p:nvSpPr>
        <p:spPr>
          <a:xfrm>
            <a:off x="0" y="5791200"/>
            <a:ext cx="91440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mperature_pressure_0.png"/>
          <p:cNvPicPr>
            <a:picLocks noChangeAspect="1"/>
          </p:cNvPicPr>
          <p:nvPr/>
        </p:nvPicPr>
        <p:blipFill>
          <a:blip r:embed="rId4"/>
          <a:srcRect/>
          <a:stretch>
            <a:fillRect/>
          </a:stretch>
        </p:blipFill>
        <p:spPr bwMode="auto">
          <a:xfrm>
            <a:off x="152400" y="4038600"/>
            <a:ext cx="2667000" cy="2667000"/>
          </a:xfrm>
          <a:prstGeom prst="rect">
            <a:avLst/>
          </a:prstGeom>
          <a:noFill/>
          <a:ln w="9525">
            <a:noFill/>
            <a:miter lim="800000"/>
            <a:headEnd/>
            <a:tailEnd/>
          </a:ln>
        </p:spPr>
      </p:pic>
      <p:pic>
        <p:nvPicPr>
          <p:cNvPr id="9" name="Picture 8" descr="ONI_grab.png"/>
          <p:cNvPicPr>
            <a:picLocks noChangeAspect="1"/>
          </p:cNvPicPr>
          <p:nvPr/>
        </p:nvPicPr>
        <p:blipFill>
          <a:blip r:embed="rId5"/>
          <a:stretch>
            <a:fillRect/>
          </a:stretch>
        </p:blipFill>
        <p:spPr>
          <a:xfrm>
            <a:off x="2787651" y="1219200"/>
            <a:ext cx="5975349" cy="2590800"/>
          </a:xfrm>
          <a:prstGeom prst="rect">
            <a:avLst/>
          </a:prstGeom>
          <a:ln>
            <a:solidFill>
              <a:srgbClr val="F2F2F2"/>
            </a:solidFill>
          </a:ln>
          <a:effectLst>
            <a:outerShdw blurRad="50800" dist="38100" dir="2700000">
              <a:srgbClr val="000000">
                <a:alpha val="43000"/>
              </a:srgbClr>
            </a:outerShdw>
          </a:effectLst>
        </p:spPr>
      </p:pic>
      <p:pic>
        <p:nvPicPr>
          <p:cNvPr id="10" name="Picture 9" descr="AO_grab.tiff"/>
          <p:cNvPicPr>
            <a:picLocks noChangeAspect="1"/>
          </p:cNvPicPr>
          <p:nvPr/>
        </p:nvPicPr>
        <p:blipFill>
          <a:blip r:embed="rId6"/>
          <a:stretch>
            <a:fillRect/>
          </a:stretch>
        </p:blipFill>
        <p:spPr>
          <a:xfrm>
            <a:off x="2787651" y="4114801"/>
            <a:ext cx="5975348" cy="2514599"/>
          </a:xfrm>
          <a:prstGeom prst="rect">
            <a:avLst/>
          </a:prstGeom>
          <a:ln>
            <a:solidFill>
              <a:srgbClr val="F2F2F2"/>
            </a:solidFill>
          </a:ln>
          <a:effectLst>
            <a:outerShdw blurRad="50800" dist="38100" dir="2700000">
              <a:srgbClr val="000000">
                <a:alpha val="43000"/>
              </a:srgbClr>
            </a:outerShdw>
          </a:effectLst>
        </p:spPr>
      </p:pic>
      <p:sp>
        <p:nvSpPr>
          <p:cNvPr id="11" name="Oval 10"/>
          <p:cNvSpPr/>
          <p:nvPr/>
        </p:nvSpPr>
        <p:spPr>
          <a:xfrm>
            <a:off x="4800600" y="1371600"/>
            <a:ext cx="990600" cy="1371600"/>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800600" y="5029200"/>
            <a:ext cx="990600" cy="1600200"/>
          </a:xfrm>
          <a:prstGeom prst="ellipse">
            <a:avLst/>
          </a:prstGeom>
          <a:noFill/>
          <a:ln w="508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11" idx="4"/>
            <a:endCxn id="12" idx="0"/>
          </p:cNvCxnSpPr>
          <p:nvPr/>
        </p:nvCxnSpPr>
        <p:spPr>
          <a:xfrm rot="5400000">
            <a:off x="4152900" y="3886200"/>
            <a:ext cx="2286000" cy="1588"/>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0" y="6550223"/>
            <a:ext cx="2057400"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Credit:  NOAA Climate.gov</a:t>
            </a:r>
            <a:endParaRPr lang="en-US" sz="1400" dirty="0">
              <a:solidFill>
                <a:srgbClr val="7F7F7F"/>
              </a:solidFill>
              <a:latin typeface="Arial Narrow"/>
              <a:cs typeface="Arial Narrow"/>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76200" y="762000"/>
            <a:ext cx="9067800" cy="553998"/>
          </a:xfrm>
          <a:prstGeom prst="rect">
            <a:avLst/>
          </a:prstGeom>
          <a:noFill/>
          <a:ln w="9525">
            <a:noFill/>
            <a:miter lim="800000"/>
            <a:headEnd/>
            <a:tailEnd/>
          </a:ln>
        </p:spPr>
        <p:txBody>
          <a:bodyPr wrap="square" anchor="ctr">
            <a:prstTxWarp prst="textNoShape">
              <a:avLst/>
            </a:prstTxWarp>
            <a:spAutoFit/>
          </a:bodyPr>
          <a:lstStyle/>
          <a:p>
            <a:pPr marL="119063" indent="1588"/>
            <a:r>
              <a:rPr lang="en-US" sz="3000" dirty="0" smtClean="0">
                <a:latin typeface="Calibri"/>
                <a:ea typeface="Helvetica" charset="0"/>
                <a:cs typeface="Calibri"/>
              </a:rPr>
              <a:t>… brought a tale of two winters in 2010.</a:t>
            </a:r>
            <a:endParaRPr lang="en-US" sz="3000" dirty="0">
              <a:latin typeface="Calibri"/>
              <a:ea typeface="Helvetica" charset="0"/>
              <a:cs typeface="Calibri"/>
            </a:endParaRPr>
          </a:p>
        </p:txBody>
      </p:sp>
      <p:pic>
        <p:nvPicPr>
          <p:cNvPr id="6" name="Picture 2" descr="DC-Vancouver_720px_0.jpg"/>
          <p:cNvPicPr>
            <a:picLocks noChangeAspect="1"/>
          </p:cNvPicPr>
          <p:nvPr/>
        </p:nvPicPr>
        <p:blipFill>
          <a:blip r:embed="rId3"/>
          <a:srcRect/>
          <a:stretch>
            <a:fillRect/>
          </a:stretch>
        </p:blipFill>
        <p:spPr bwMode="auto">
          <a:xfrm>
            <a:off x="58615" y="1460500"/>
            <a:ext cx="9012237" cy="4330700"/>
          </a:xfrm>
          <a:prstGeom prst="rect">
            <a:avLst/>
          </a:prstGeom>
          <a:noFill/>
          <a:ln w="9525">
            <a:noFill/>
            <a:miter lim="800000"/>
            <a:headEnd/>
            <a:tailEnd/>
          </a:ln>
        </p:spPr>
      </p:pic>
      <p:sp>
        <p:nvSpPr>
          <p:cNvPr id="2" name="TextBox 1"/>
          <p:cNvSpPr txBox="1"/>
          <p:nvPr/>
        </p:nvSpPr>
        <p:spPr>
          <a:xfrm>
            <a:off x="4572000" y="4960203"/>
            <a:ext cx="4498852" cy="830997"/>
          </a:xfrm>
          <a:prstGeom prst="rect">
            <a:avLst/>
          </a:prstGeom>
          <a:solidFill>
            <a:schemeClr val="bg1">
              <a:alpha val="65000"/>
            </a:schemeClr>
          </a:solidFill>
        </p:spPr>
        <p:txBody>
          <a:bodyPr wrap="square" rtlCol="0">
            <a:spAutoFit/>
          </a:bodyPr>
          <a:lstStyle/>
          <a:p>
            <a:r>
              <a:rPr lang="en-US" sz="2400" dirty="0" smtClean="0">
                <a:latin typeface="Arial Narrow"/>
                <a:ea typeface="Arial Narrow" charset="0"/>
                <a:cs typeface="Arial Narrow"/>
              </a:rPr>
              <a:t>…while there was no </a:t>
            </a:r>
            <a:r>
              <a:rPr lang="en-US" sz="2400" dirty="0">
                <a:latin typeface="Arial Narrow"/>
                <a:ea typeface="Arial Narrow" charset="0"/>
                <a:cs typeface="Arial Narrow"/>
              </a:rPr>
              <a:t>snow for </a:t>
            </a:r>
            <a:r>
              <a:rPr lang="en-US" sz="2400" dirty="0" smtClean="0">
                <a:latin typeface="Arial Narrow"/>
                <a:ea typeface="Arial Narrow" charset="0"/>
                <a:cs typeface="Arial Narrow"/>
              </a:rPr>
              <a:t>Olympic games in Vancouver</a:t>
            </a:r>
            <a:r>
              <a:rPr lang="en-US" sz="2400" dirty="0">
                <a:latin typeface="Arial Narrow"/>
                <a:ea typeface="Arial Narrow" charset="0"/>
                <a:cs typeface="Arial Narrow"/>
              </a:rPr>
              <a:t>, Canada</a:t>
            </a:r>
            <a:endParaRPr lang="en-US" sz="2400" dirty="0">
              <a:latin typeface="Arial Narrow"/>
              <a:cs typeface="Arial Narrow"/>
            </a:endParaRPr>
          </a:p>
        </p:txBody>
      </p:sp>
      <p:sp>
        <p:nvSpPr>
          <p:cNvPr id="3" name="TextBox 2"/>
          <p:cNvSpPr txBox="1"/>
          <p:nvPr/>
        </p:nvSpPr>
        <p:spPr>
          <a:xfrm>
            <a:off x="76200" y="5329535"/>
            <a:ext cx="4419600" cy="461665"/>
          </a:xfrm>
          <a:prstGeom prst="rect">
            <a:avLst/>
          </a:prstGeom>
          <a:solidFill>
            <a:schemeClr val="bg1">
              <a:alpha val="65000"/>
            </a:schemeClr>
          </a:solidFill>
        </p:spPr>
        <p:txBody>
          <a:bodyPr wrap="square" rtlCol="0">
            <a:spAutoFit/>
          </a:bodyPr>
          <a:lstStyle/>
          <a:p>
            <a:pPr algn="ctr"/>
            <a:r>
              <a:rPr lang="en-US" sz="2400" dirty="0">
                <a:latin typeface="Arial Narrow"/>
                <a:ea typeface="Arial Narrow" charset="0"/>
                <a:cs typeface="Arial Narrow"/>
              </a:rPr>
              <a:t>‘</a:t>
            </a:r>
            <a:r>
              <a:rPr lang="en-US" sz="2400" dirty="0" err="1">
                <a:latin typeface="Arial Narrow"/>
                <a:ea typeface="Arial Narrow" charset="0"/>
                <a:cs typeface="Arial Narrow"/>
              </a:rPr>
              <a:t>Snowmaggedon</a:t>
            </a:r>
            <a:r>
              <a:rPr lang="en-US" sz="2400" dirty="0" smtClean="0">
                <a:latin typeface="Arial Narrow"/>
                <a:ea typeface="Arial Narrow" charset="0"/>
                <a:cs typeface="Arial Narrow"/>
              </a:rPr>
              <a:t>’ hit the mid</a:t>
            </a:r>
            <a:r>
              <a:rPr lang="en-US" sz="2400" dirty="0">
                <a:latin typeface="Arial Narrow"/>
                <a:ea typeface="Arial Narrow" charset="0"/>
                <a:cs typeface="Arial Narrow"/>
              </a:rPr>
              <a:t>-Atlantic</a:t>
            </a:r>
            <a:endParaRPr lang="en-US" sz="2400" dirty="0">
              <a:latin typeface="Arial Narrow"/>
              <a:cs typeface="Arial Narrow"/>
            </a:endParaRPr>
          </a:p>
        </p:txBody>
      </p:sp>
      <p:sp>
        <p:nvSpPr>
          <p:cNvPr id="8" name="TextBox 7"/>
          <p:cNvSpPr txBox="1">
            <a:spLocks noChangeArrowheads="1"/>
          </p:cNvSpPr>
          <p:nvPr/>
        </p:nvSpPr>
        <p:spPr bwMode="auto">
          <a:xfrm>
            <a:off x="0" y="70247"/>
            <a:ext cx="9144000" cy="615553"/>
          </a:xfrm>
          <a:prstGeom prst="rect">
            <a:avLst/>
          </a:prstGeom>
          <a:noFill/>
          <a:ln w="9525">
            <a:noFill/>
            <a:miter lim="800000"/>
            <a:headEnd/>
            <a:tailEnd/>
          </a:ln>
          <a:effectLst/>
        </p:spPr>
        <p:txBody>
          <a:bodyPr wrap="square">
            <a:prstTxWarp prst="textNoShape">
              <a:avLst/>
            </a:prstTxWarp>
            <a:spAutoFit/>
          </a:bodyPr>
          <a:lstStyle/>
          <a:p>
            <a:pPr marL="230188">
              <a:spcAft>
                <a:spcPts val="600"/>
              </a:spcAft>
              <a:defRPr/>
            </a:pPr>
            <a:r>
              <a:rPr lang="en-US" sz="3400" b="1" dirty="0" smtClean="0">
                <a:solidFill>
                  <a:srgbClr val="1A75BC"/>
                </a:solidFill>
                <a:latin typeface="Calibri"/>
                <a:ea typeface="Myriad Pro" charset="0"/>
                <a:cs typeface="Calibri"/>
              </a:rPr>
              <a:t>Natural climate variability is also a key factor</a:t>
            </a:r>
            <a:endParaRPr lang="en-US" sz="3400" b="1" dirty="0">
              <a:solidFill>
                <a:srgbClr val="1A75BC"/>
              </a:solidFill>
              <a:latin typeface="Calibri"/>
              <a:ea typeface="Myriad Pro" charset="0"/>
              <a:cs typeface="Calibri"/>
            </a:endParaRPr>
          </a:p>
        </p:txBody>
      </p:sp>
      <p:sp>
        <p:nvSpPr>
          <p:cNvPr id="7" name="TextBox 6"/>
          <p:cNvSpPr txBox="1"/>
          <p:nvPr/>
        </p:nvSpPr>
        <p:spPr>
          <a:xfrm>
            <a:off x="-1" y="5791200"/>
            <a:ext cx="2396069"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Credit:  David Herring, NOAA</a:t>
            </a:r>
            <a:endParaRPr lang="en-US" sz="1400" dirty="0">
              <a:solidFill>
                <a:srgbClr val="7F7F7F"/>
              </a:solidFill>
              <a:latin typeface="Arial Narrow"/>
              <a:cs typeface="Arial Narrow"/>
            </a:endParaRPr>
          </a:p>
        </p:txBody>
      </p:sp>
      <p:sp>
        <p:nvSpPr>
          <p:cNvPr id="9" name="TextBox 8"/>
          <p:cNvSpPr txBox="1"/>
          <p:nvPr/>
        </p:nvSpPr>
        <p:spPr>
          <a:xfrm>
            <a:off x="4572000" y="5791200"/>
            <a:ext cx="2396069"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Credit:  Associated Press</a:t>
            </a:r>
            <a:endParaRPr lang="en-US" sz="1400" dirty="0">
              <a:solidFill>
                <a:srgbClr val="7F7F7F"/>
              </a:solidFill>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2270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1676400"/>
            <a:ext cx="8686800" cy="2031325"/>
          </a:xfrm>
          <a:prstGeom prst="rect">
            <a:avLst/>
          </a:prstGeom>
          <a:noFill/>
          <a:ln w="9525">
            <a:noFill/>
            <a:miter lim="800000"/>
            <a:headEnd/>
            <a:tailEnd/>
          </a:ln>
          <a:effectLst/>
        </p:spPr>
        <p:txBody>
          <a:bodyPr wrap="square">
            <a:prstTxWarp prst="textNoShape">
              <a:avLst/>
            </a:prstTxWarp>
            <a:spAutoFit/>
          </a:bodyPr>
          <a:lstStyle/>
          <a:p>
            <a:pPr algn="ctr">
              <a:spcAft>
                <a:spcPts val="600"/>
              </a:spcAft>
              <a:defRPr/>
            </a:pPr>
            <a:r>
              <a:rPr lang="en-US" sz="4200" dirty="0" smtClean="0">
                <a:solidFill>
                  <a:srgbClr val="000000"/>
                </a:solidFill>
                <a:latin typeface="Helvetica" charset="0"/>
                <a:ea typeface="Myriad Pro" charset="0"/>
              </a:rPr>
              <a:t>Forcing &amp; Feedback Mechanisms that Cause Global Warming           and Cooling</a:t>
            </a:r>
            <a:endParaRPr lang="en-US" sz="4200" dirty="0">
              <a:solidFill>
                <a:srgbClr val="000000"/>
              </a:solidFill>
              <a:latin typeface="Helvetica" charset="0"/>
              <a:ea typeface="Myriad Pro"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3439596"/>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8" name="Picture 5"/>
          <p:cNvPicPr>
            <a:picLocks noChangeAspect="1" noChangeArrowheads="1"/>
          </p:cNvPicPr>
          <p:nvPr/>
        </p:nvPicPr>
        <p:blipFill>
          <a:blip r:embed="rId3"/>
          <a:srcRect r="77619" b="61983"/>
          <a:stretch>
            <a:fillRect/>
          </a:stretch>
        </p:blipFill>
        <p:spPr bwMode="auto">
          <a:xfrm>
            <a:off x="13994" y="0"/>
            <a:ext cx="2043406" cy="2362200"/>
          </a:xfrm>
          <a:prstGeom prst="rect">
            <a:avLst/>
          </a:prstGeom>
          <a:noFill/>
          <a:ln w="9525">
            <a:noFill/>
            <a:miter lim="800000"/>
            <a:headEnd/>
            <a:tailEnd/>
          </a:ln>
        </p:spPr>
      </p:pic>
      <p:sp>
        <p:nvSpPr>
          <p:cNvPr id="5" name="Up Arrow 4"/>
          <p:cNvSpPr/>
          <p:nvPr/>
        </p:nvSpPr>
        <p:spPr>
          <a:xfrm>
            <a:off x="2438400" y="2057400"/>
            <a:ext cx="457200" cy="914400"/>
          </a:xfrm>
          <a:prstGeom prst="upArrow">
            <a:avLst/>
          </a:prstGeom>
          <a:solidFill>
            <a:srgbClr val="1A75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Up Arrow 5"/>
          <p:cNvSpPr/>
          <p:nvPr/>
        </p:nvSpPr>
        <p:spPr>
          <a:xfrm rot="10800000">
            <a:off x="3200400" y="4172128"/>
            <a:ext cx="457200" cy="9144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533400" y="457200"/>
            <a:ext cx="914400" cy="914400"/>
          </a:xfrm>
          <a:prstGeom prst="ellipse">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2971800"/>
            <a:ext cx="2438400" cy="1200328"/>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Things that reflect &amp; emit energy to space</a:t>
            </a:r>
            <a:endParaRPr lang="en-US" sz="2400" dirty="0">
              <a:solidFill>
                <a:schemeClr val="bg1"/>
              </a:solidFill>
              <a:latin typeface="Helvetica"/>
              <a:cs typeface="Helvetica"/>
            </a:endParaRPr>
          </a:p>
        </p:txBody>
      </p:sp>
      <p:sp>
        <p:nvSpPr>
          <p:cNvPr id="10" name="TextBox 9"/>
          <p:cNvSpPr txBox="1"/>
          <p:nvPr/>
        </p:nvSpPr>
        <p:spPr>
          <a:xfrm>
            <a:off x="3276600" y="2971800"/>
            <a:ext cx="2362200" cy="1200328"/>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Things that absorb energy into the system</a:t>
            </a:r>
            <a:endParaRPr lang="en-US" sz="2400" dirty="0">
              <a:solidFill>
                <a:schemeClr val="bg1"/>
              </a:solidFill>
              <a:latin typeface="Helvetica"/>
              <a:cs typeface="Helvetic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8" name="Picture 5"/>
          <p:cNvPicPr>
            <a:picLocks noChangeAspect="1" noChangeArrowheads="1"/>
          </p:cNvPicPr>
          <p:nvPr/>
        </p:nvPicPr>
        <p:blipFill>
          <a:blip r:embed="rId3"/>
          <a:srcRect r="77619" b="61983"/>
          <a:stretch>
            <a:fillRect/>
          </a:stretch>
        </p:blipFill>
        <p:spPr bwMode="auto">
          <a:xfrm>
            <a:off x="13994" y="0"/>
            <a:ext cx="2043406" cy="2362200"/>
          </a:xfrm>
          <a:prstGeom prst="rect">
            <a:avLst/>
          </a:prstGeom>
          <a:noFill/>
          <a:ln w="9525">
            <a:noFill/>
            <a:miter lim="800000"/>
            <a:headEnd/>
            <a:tailEnd/>
          </a:ln>
        </p:spPr>
      </p:pic>
      <p:sp>
        <p:nvSpPr>
          <p:cNvPr id="7" name="TextBox 6"/>
          <p:cNvSpPr txBox="1"/>
          <p:nvPr/>
        </p:nvSpPr>
        <p:spPr>
          <a:xfrm>
            <a:off x="2819400" y="3352800"/>
            <a:ext cx="457200" cy="430887"/>
          </a:xfrm>
          <a:prstGeom prst="rect">
            <a:avLst/>
          </a:prstGeom>
          <a:noFill/>
        </p:spPr>
        <p:txBody>
          <a:bodyPr wrap="square" rtlCol="0">
            <a:spAutoFit/>
          </a:bodyPr>
          <a:lstStyle/>
          <a:p>
            <a:r>
              <a:rPr lang="en-US" sz="2200" dirty="0" smtClean="0">
                <a:latin typeface="Helvetica"/>
                <a:cs typeface="Helvetica"/>
              </a:rPr>
              <a:t>— </a:t>
            </a:r>
            <a:endParaRPr lang="en-US" sz="2200" dirty="0">
              <a:latin typeface="Helvetica"/>
              <a:cs typeface="Helvetica"/>
            </a:endParaRPr>
          </a:p>
        </p:txBody>
      </p:sp>
      <p:sp>
        <p:nvSpPr>
          <p:cNvPr id="8" name="TextBox 7"/>
          <p:cNvSpPr txBox="1"/>
          <p:nvPr/>
        </p:nvSpPr>
        <p:spPr>
          <a:xfrm>
            <a:off x="5638800" y="3352800"/>
            <a:ext cx="457200" cy="430887"/>
          </a:xfrm>
          <a:prstGeom prst="rect">
            <a:avLst/>
          </a:prstGeom>
          <a:noFill/>
        </p:spPr>
        <p:txBody>
          <a:bodyPr wrap="square" rtlCol="0">
            <a:spAutoFit/>
          </a:bodyPr>
          <a:lstStyle/>
          <a:p>
            <a:pPr algn="ctr"/>
            <a:r>
              <a:rPr lang="en-US" sz="2200" dirty="0" smtClean="0">
                <a:latin typeface="Helvetica"/>
                <a:cs typeface="Helvetica"/>
              </a:rPr>
              <a:t>=</a:t>
            </a:r>
            <a:endParaRPr lang="en-US" sz="2200" dirty="0">
              <a:latin typeface="Helvetica"/>
              <a:cs typeface="Helvetica"/>
            </a:endParaRPr>
          </a:p>
        </p:txBody>
      </p:sp>
      <p:sp>
        <p:nvSpPr>
          <p:cNvPr id="9" name="TextBox 8"/>
          <p:cNvSpPr txBox="1"/>
          <p:nvPr/>
        </p:nvSpPr>
        <p:spPr>
          <a:xfrm>
            <a:off x="6096000" y="2971800"/>
            <a:ext cx="1676400" cy="1200328"/>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Earth’s energy budget</a:t>
            </a:r>
            <a:endParaRPr lang="en-US" sz="2400" dirty="0">
              <a:solidFill>
                <a:schemeClr val="bg1"/>
              </a:solidFill>
              <a:latin typeface="Helvetica"/>
              <a:cs typeface="Helvetica"/>
            </a:endParaRPr>
          </a:p>
        </p:txBody>
      </p:sp>
      <p:sp>
        <p:nvSpPr>
          <p:cNvPr id="16" name="Oval 15"/>
          <p:cNvSpPr/>
          <p:nvPr/>
        </p:nvSpPr>
        <p:spPr>
          <a:xfrm>
            <a:off x="533400" y="457200"/>
            <a:ext cx="914400" cy="914400"/>
          </a:xfrm>
          <a:prstGeom prst="ellipse">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81000" y="2971800"/>
            <a:ext cx="2438400" cy="1200328"/>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Things that reflect &amp; emit energy to space</a:t>
            </a:r>
            <a:endParaRPr lang="en-US" sz="2400" dirty="0">
              <a:solidFill>
                <a:schemeClr val="bg1"/>
              </a:solidFill>
              <a:latin typeface="Helvetica"/>
              <a:cs typeface="Helvetica"/>
            </a:endParaRPr>
          </a:p>
        </p:txBody>
      </p:sp>
      <p:sp>
        <p:nvSpPr>
          <p:cNvPr id="17" name="TextBox 16"/>
          <p:cNvSpPr txBox="1"/>
          <p:nvPr/>
        </p:nvSpPr>
        <p:spPr>
          <a:xfrm>
            <a:off x="3276600" y="2971800"/>
            <a:ext cx="2362200" cy="1200328"/>
          </a:xfrm>
          <a:prstGeom prst="rect">
            <a:avLst/>
          </a:prstGeom>
          <a:solidFill>
            <a:schemeClr val="tx1"/>
          </a:solidFill>
        </p:spPr>
        <p:txBody>
          <a:bodyPr wrap="square" rtlCol="0">
            <a:spAutoFit/>
          </a:bodyPr>
          <a:lstStyle/>
          <a:p>
            <a:r>
              <a:rPr lang="en-US" sz="2400" smtClean="0">
                <a:solidFill>
                  <a:schemeClr val="bg1"/>
                </a:solidFill>
                <a:latin typeface="Helvetica"/>
                <a:cs typeface="Helvetica"/>
              </a:rPr>
              <a:t>Things that absorb energy into the system</a:t>
            </a:r>
            <a:endParaRPr lang="en-US" sz="2400" dirty="0">
              <a:solidFill>
                <a:schemeClr val="bg1"/>
              </a:solidFill>
              <a:latin typeface="Helvetica"/>
              <a:cs typeface="Helvetica"/>
            </a:endParaRPr>
          </a:p>
        </p:txBody>
      </p:sp>
      <p:sp>
        <p:nvSpPr>
          <p:cNvPr id="12" name="Up Arrow 11"/>
          <p:cNvSpPr/>
          <p:nvPr/>
        </p:nvSpPr>
        <p:spPr>
          <a:xfrm>
            <a:off x="2438400" y="2057400"/>
            <a:ext cx="457200" cy="914400"/>
          </a:xfrm>
          <a:prstGeom prst="upArrow">
            <a:avLst/>
          </a:prstGeom>
          <a:solidFill>
            <a:srgbClr val="1A75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Up Arrow 12"/>
          <p:cNvSpPr/>
          <p:nvPr/>
        </p:nvSpPr>
        <p:spPr>
          <a:xfrm rot="10800000">
            <a:off x="3200400" y="4172128"/>
            <a:ext cx="457200" cy="9144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a:off x="2819400" y="3352800"/>
            <a:ext cx="457200" cy="430887"/>
          </a:xfrm>
          <a:prstGeom prst="rect">
            <a:avLst/>
          </a:prstGeom>
          <a:noFill/>
        </p:spPr>
        <p:txBody>
          <a:bodyPr wrap="square" rtlCol="0">
            <a:spAutoFit/>
          </a:bodyPr>
          <a:lstStyle/>
          <a:p>
            <a:pPr algn="ctr"/>
            <a:r>
              <a:rPr lang="en-US" sz="2200" b="1" dirty="0" smtClean="0">
                <a:latin typeface="Helvetica"/>
                <a:cs typeface="Helvetica"/>
              </a:rPr>
              <a:t>&gt;</a:t>
            </a:r>
            <a:endParaRPr lang="en-US" sz="2200" b="1" dirty="0">
              <a:latin typeface="Helvetica"/>
              <a:cs typeface="Helvetica"/>
            </a:endParaRPr>
          </a:p>
        </p:txBody>
      </p:sp>
      <p:sp>
        <p:nvSpPr>
          <p:cNvPr id="13" name="TextBox 12"/>
          <p:cNvSpPr txBox="1"/>
          <p:nvPr/>
        </p:nvSpPr>
        <p:spPr>
          <a:xfrm>
            <a:off x="5638800" y="3352800"/>
            <a:ext cx="457200" cy="430887"/>
          </a:xfrm>
          <a:prstGeom prst="rect">
            <a:avLst/>
          </a:prstGeom>
          <a:noFill/>
        </p:spPr>
        <p:txBody>
          <a:bodyPr wrap="square" rtlCol="0">
            <a:spAutoFit/>
          </a:bodyPr>
          <a:lstStyle/>
          <a:p>
            <a:pPr algn="ctr"/>
            <a:r>
              <a:rPr lang="en-US" sz="2200" dirty="0" smtClean="0">
                <a:latin typeface="Helvetica"/>
                <a:cs typeface="Helvetica"/>
              </a:rPr>
              <a:t>=</a:t>
            </a:r>
            <a:endParaRPr lang="en-US" sz="2200" dirty="0">
              <a:latin typeface="Helvetica"/>
              <a:cs typeface="Helvetica"/>
            </a:endParaRPr>
          </a:p>
        </p:txBody>
      </p:sp>
      <p:sp>
        <p:nvSpPr>
          <p:cNvPr id="14" name="TextBox 13"/>
          <p:cNvSpPr txBox="1"/>
          <p:nvPr/>
        </p:nvSpPr>
        <p:spPr>
          <a:xfrm>
            <a:off x="6096000" y="3131403"/>
            <a:ext cx="1676400" cy="861774"/>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Earth is </a:t>
            </a:r>
            <a:r>
              <a:rPr lang="en-US" sz="2600" b="1" dirty="0" smtClean="0">
                <a:solidFill>
                  <a:srgbClr val="1A75BC"/>
                </a:solidFill>
                <a:effectLst>
                  <a:outerShdw blurRad="50800" dist="38100" dir="2700000">
                    <a:srgbClr val="000000">
                      <a:alpha val="43000"/>
                    </a:srgbClr>
                  </a:outerShdw>
                </a:effectLst>
                <a:latin typeface="Helvetica"/>
                <a:cs typeface="Helvetica"/>
              </a:rPr>
              <a:t>cooling</a:t>
            </a:r>
            <a:endParaRPr lang="en-US" sz="2600" b="1" dirty="0">
              <a:solidFill>
                <a:srgbClr val="1A75BC"/>
              </a:solidFill>
              <a:effectLst>
                <a:outerShdw blurRad="50800" dist="38100" dir="2700000">
                  <a:srgbClr val="000000">
                    <a:alpha val="43000"/>
                  </a:srgbClr>
                </a:outerShdw>
              </a:effectLst>
              <a:latin typeface="Helvetica"/>
              <a:cs typeface="Helvetica"/>
            </a:endParaRPr>
          </a:p>
        </p:txBody>
      </p:sp>
      <p:sp>
        <p:nvSpPr>
          <p:cNvPr id="18" name="TextBox 17"/>
          <p:cNvSpPr txBox="1"/>
          <p:nvPr/>
        </p:nvSpPr>
        <p:spPr>
          <a:xfrm>
            <a:off x="381000" y="2971800"/>
            <a:ext cx="2438400" cy="1200328"/>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Things that reflect &amp; emit energy to space</a:t>
            </a:r>
            <a:endParaRPr lang="en-US" sz="2400" dirty="0">
              <a:solidFill>
                <a:schemeClr val="bg1"/>
              </a:solidFill>
              <a:latin typeface="Helvetica"/>
              <a:cs typeface="Helvetica"/>
            </a:endParaRPr>
          </a:p>
        </p:txBody>
      </p:sp>
      <p:sp>
        <p:nvSpPr>
          <p:cNvPr id="19" name="TextBox 18"/>
          <p:cNvSpPr txBox="1"/>
          <p:nvPr/>
        </p:nvSpPr>
        <p:spPr>
          <a:xfrm>
            <a:off x="3276600" y="2971800"/>
            <a:ext cx="2362200" cy="1200328"/>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Things that absorb energy into the system</a:t>
            </a:r>
            <a:endParaRPr lang="en-US" sz="2400" dirty="0">
              <a:solidFill>
                <a:schemeClr val="bg1"/>
              </a:solidFill>
              <a:latin typeface="Helvetica"/>
              <a:cs typeface="Helvetica"/>
            </a:endParaRPr>
          </a:p>
        </p:txBody>
      </p:sp>
      <p:pic>
        <p:nvPicPr>
          <p:cNvPr id="15" name="Picture 5"/>
          <p:cNvPicPr>
            <a:picLocks noChangeAspect="1" noChangeArrowheads="1"/>
          </p:cNvPicPr>
          <p:nvPr/>
        </p:nvPicPr>
        <p:blipFill>
          <a:blip r:embed="rId3"/>
          <a:srcRect r="77619" b="61983"/>
          <a:stretch>
            <a:fillRect/>
          </a:stretch>
        </p:blipFill>
        <p:spPr bwMode="auto">
          <a:xfrm>
            <a:off x="13994" y="0"/>
            <a:ext cx="2043406" cy="2362200"/>
          </a:xfrm>
          <a:prstGeom prst="rect">
            <a:avLst/>
          </a:prstGeom>
          <a:noFill/>
          <a:ln w="9525">
            <a:noFill/>
            <a:miter lim="800000"/>
            <a:headEnd/>
            <a:tailEnd/>
          </a:ln>
        </p:spPr>
      </p:pic>
      <p:sp>
        <p:nvSpPr>
          <p:cNvPr id="16" name="Oval 15"/>
          <p:cNvSpPr/>
          <p:nvPr/>
        </p:nvSpPr>
        <p:spPr>
          <a:xfrm>
            <a:off x="533400" y="457200"/>
            <a:ext cx="914400" cy="914400"/>
          </a:xfrm>
          <a:prstGeom prst="ellipse">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Up Arrow 19"/>
          <p:cNvSpPr/>
          <p:nvPr/>
        </p:nvSpPr>
        <p:spPr>
          <a:xfrm>
            <a:off x="2209800" y="914400"/>
            <a:ext cx="762000" cy="2057400"/>
          </a:xfrm>
          <a:prstGeom prst="upArrow">
            <a:avLst/>
          </a:prstGeom>
          <a:solidFill>
            <a:srgbClr val="1A75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Up Arrow 20"/>
          <p:cNvSpPr/>
          <p:nvPr/>
        </p:nvSpPr>
        <p:spPr>
          <a:xfrm rot="10800000">
            <a:off x="3276600" y="4172128"/>
            <a:ext cx="381000" cy="47607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a:off x="2819400" y="3352800"/>
            <a:ext cx="457200" cy="430887"/>
          </a:xfrm>
          <a:prstGeom prst="rect">
            <a:avLst/>
          </a:prstGeom>
          <a:noFill/>
        </p:spPr>
        <p:txBody>
          <a:bodyPr wrap="square" rtlCol="0">
            <a:spAutoFit/>
          </a:bodyPr>
          <a:lstStyle/>
          <a:p>
            <a:pPr algn="ctr"/>
            <a:r>
              <a:rPr lang="en-US" sz="2200" b="1" dirty="0" smtClean="0">
                <a:latin typeface="Helvetica"/>
                <a:cs typeface="Helvetica"/>
              </a:rPr>
              <a:t>&lt;</a:t>
            </a:r>
            <a:endParaRPr lang="en-US" sz="2200" b="1" dirty="0">
              <a:latin typeface="Helvetica"/>
              <a:cs typeface="Helvetica"/>
            </a:endParaRPr>
          </a:p>
        </p:txBody>
      </p:sp>
      <p:sp>
        <p:nvSpPr>
          <p:cNvPr id="13" name="TextBox 12"/>
          <p:cNvSpPr txBox="1"/>
          <p:nvPr/>
        </p:nvSpPr>
        <p:spPr>
          <a:xfrm>
            <a:off x="5638800" y="3352800"/>
            <a:ext cx="457200" cy="430887"/>
          </a:xfrm>
          <a:prstGeom prst="rect">
            <a:avLst/>
          </a:prstGeom>
          <a:noFill/>
        </p:spPr>
        <p:txBody>
          <a:bodyPr wrap="square" rtlCol="0">
            <a:spAutoFit/>
          </a:bodyPr>
          <a:lstStyle/>
          <a:p>
            <a:pPr algn="ctr"/>
            <a:r>
              <a:rPr lang="en-US" sz="2200" dirty="0" smtClean="0">
                <a:latin typeface="Helvetica"/>
                <a:cs typeface="Helvetica"/>
              </a:rPr>
              <a:t>=</a:t>
            </a:r>
            <a:endParaRPr lang="en-US" sz="2200" dirty="0">
              <a:latin typeface="Helvetica"/>
              <a:cs typeface="Helvetica"/>
            </a:endParaRPr>
          </a:p>
        </p:txBody>
      </p:sp>
      <p:sp>
        <p:nvSpPr>
          <p:cNvPr id="14" name="TextBox 13"/>
          <p:cNvSpPr txBox="1"/>
          <p:nvPr/>
        </p:nvSpPr>
        <p:spPr>
          <a:xfrm>
            <a:off x="6096000" y="3131403"/>
            <a:ext cx="1676400" cy="861774"/>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Earth is </a:t>
            </a:r>
            <a:r>
              <a:rPr lang="en-US" sz="2600" b="1" dirty="0" smtClean="0">
                <a:solidFill>
                  <a:srgbClr val="FF0000"/>
                </a:solidFill>
                <a:effectLst>
                  <a:outerShdw blurRad="50800" dist="38100" dir="2700000">
                    <a:srgbClr val="000000">
                      <a:alpha val="43000"/>
                    </a:srgbClr>
                  </a:outerShdw>
                </a:effectLst>
                <a:latin typeface="Helvetica"/>
                <a:cs typeface="Helvetica"/>
              </a:rPr>
              <a:t>warming</a:t>
            </a:r>
            <a:endParaRPr lang="en-US" sz="2600" b="1" dirty="0">
              <a:solidFill>
                <a:srgbClr val="FF0000"/>
              </a:solidFill>
              <a:effectLst>
                <a:outerShdw blurRad="50800" dist="38100" dir="2700000">
                  <a:srgbClr val="000000">
                    <a:alpha val="43000"/>
                  </a:srgbClr>
                </a:outerShdw>
              </a:effectLst>
              <a:latin typeface="Helvetica"/>
              <a:cs typeface="Helvetica"/>
            </a:endParaRPr>
          </a:p>
        </p:txBody>
      </p:sp>
      <p:sp>
        <p:nvSpPr>
          <p:cNvPr id="21" name="TextBox 20"/>
          <p:cNvSpPr txBox="1"/>
          <p:nvPr/>
        </p:nvSpPr>
        <p:spPr>
          <a:xfrm>
            <a:off x="381000" y="2971800"/>
            <a:ext cx="2438400" cy="1200328"/>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Things that reflect &amp; emit energy to space</a:t>
            </a:r>
            <a:endParaRPr lang="en-US" sz="2400" dirty="0">
              <a:solidFill>
                <a:schemeClr val="bg1"/>
              </a:solidFill>
              <a:latin typeface="Helvetica"/>
              <a:cs typeface="Helvetica"/>
            </a:endParaRPr>
          </a:p>
        </p:txBody>
      </p:sp>
      <p:sp>
        <p:nvSpPr>
          <p:cNvPr id="22" name="TextBox 21"/>
          <p:cNvSpPr txBox="1"/>
          <p:nvPr/>
        </p:nvSpPr>
        <p:spPr>
          <a:xfrm>
            <a:off x="3276600" y="2971800"/>
            <a:ext cx="2362200" cy="1200328"/>
          </a:xfrm>
          <a:prstGeom prst="rect">
            <a:avLst/>
          </a:prstGeom>
          <a:solidFill>
            <a:schemeClr val="tx1"/>
          </a:solidFill>
        </p:spPr>
        <p:txBody>
          <a:bodyPr wrap="square" rtlCol="0">
            <a:spAutoFit/>
          </a:bodyPr>
          <a:lstStyle/>
          <a:p>
            <a:r>
              <a:rPr lang="en-US" sz="2400" dirty="0" smtClean="0">
                <a:solidFill>
                  <a:schemeClr val="bg1"/>
                </a:solidFill>
                <a:latin typeface="Helvetica"/>
                <a:cs typeface="Helvetica"/>
              </a:rPr>
              <a:t>Things that absorb energy into the system</a:t>
            </a:r>
            <a:endParaRPr lang="en-US" sz="2400" dirty="0">
              <a:solidFill>
                <a:schemeClr val="bg1"/>
              </a:solidFill>
              <a:latin typeface="Helvetica"/>
              <a:cs typeface="Helvetica"/>
            </a:endParaRPr>
          </a:p>
        </p:txBody>
      </p:sp>
      <p:pic>
        <p:nvPicPr>
          <p:cNvPr id="15" name="Picture 5"/>
          <p:cNvPicPr>
            <a:picLocks noChangeAspect="1" noChangeArrowheads="1"/>
          </p:cNvPicPr>
          <p:nvPr/>
        </p:nvPicPr>
        <p:blipFill>
          <a:blip r:embed="rId3"/>
          <a:srcRect r="77619" b="61983"/>
          <a:stretch>
            <a:fillRect/>
          </a:stretch>
        </p:blipFill>
        <p:spPr bwMode="auto">
          <a:xfrm>
            <a:off x="13994" y="0"/>
            <a:ext cx="2043406" cy="2362200"/>
          </a:xfrm>
          <a:prstGeom prst="rect">
            <a:avLst/>
          </a:prstGeom>
          <a:noFill/>
          <a:ln w="9525">
            <a:noFill/>
            <a:miter lim="800000"/>
            <a:headEnd/>
            <a:tailEnd/>
          </a:ln>
        </p:spPr>
      </p:pic>
      <p:sp>
        <p:nvSpPr>
          <p:cNvPr id="16" name="Oval 15"/>
          <p:cNvSpPr/>
          <p:nvPr/>
        </p:nvSpPr>
        <p:spPr>
          <a:xfrm>
            <a:off x="533400" y="457200"/>
            <a:ext cx="914400" cy="914400"/>
          </a:xfrm>
          <a:prstGeom prst="ellipse">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Up Arrow 17"/>
          <p:cNvSpPr/>
          <p:nvPr/>
        </p:nvSpPr>
        <p:spPr>
          <a:xfrm>
            <a:off x="2438400" y="2514600"/>
            <a:ext cx="381000" cy="457200"/>
          </a:xfrm>
          <a:prstGeom prst="upArrow">
            <a:avLst/>
          </a:prstGeom>
          <a:solidFill>
            <a:srgbClr val="1A75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Up Arrow 18"/>
          <p:cNvSpPr/>
          <p:nvPr/>
        </p:nvSpPr>
        <p:spPr>
          <a:xfrm rot="10800000">
            <a:off x="3200400" y="4172128"/>
            <a:ext cx="838200" cy="1542872"/>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Natural Greenhouse Effect Diagram.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431339"/>
            <a:ext cx="9156595" cy="6170553"/>
          </a:xfrm>
          <a:prstGeom prst="rect">
            <a:avLst/>
          </a:prstGeom>
        </p:spPr>
      </p:pic>
      <p:sp>
        <p:nvSpPr>
          <p:cNvPr id="4" name="TextBox 3"/>
          <p:cNvSpPr txBox="1"/>
          <p:nvPr/>
        </p:nvSpPr>
        <p:spPr>
          <a:xfrm>
            <a:off x="7595060" y="6162430"/>
            <a:ext cx="1524000" cy="415498"/>
          </a:xfrm>
          <a:prstGeom prst="rect">
            <a:avLst/>
          </a:prstGeom>
          <a:noFill/>
        </p:spPr>
        <p:txBody>
          <a:bodyPr wrap="square" rtlCol="0">
            <a:spAutoFit/>
          </a:bodyPr>
          <a:lstStyle/>
          <a:p>
            <a:r>
              <a:rPr lang="en-US" sz="1050" dirty="0" smtClean="0">
                <a:latin typeface="Helvetica"/>
                <a:cs typeface="Helvetica"/>
              </a:rPr>
              <a:t>Image based on figure from U.S. EPA</a:t>
            </a:r>
            <a:endParaRPr lang="en-US" sz="1050" dirty="0">
              <a:latin typeface="Helvetica"/>
              <a:cs typeface="Helvetic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6251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1676400"/>
            <a:ext cx="8686800" cy="1461939"/>
          </a:xfrm>
          <a:prstGeom prst="rect">
            <a:avLst/>
          </a:prstGeom>
          <a:noFill/>
          <a:ln w="9525">
            <a:noFill/>
            <a:miter lim="800000"/>
            <a:headEnd/>
            <a:tailEnd/>
          </a:ln>
          <a:effectLst/>
        </p:spPr>
        <p:txBody>
          <a:bodyPr wrap="square">
            <a:prstTxWarp prst="textNoShape">
              <a:avLst/>
            </a:prstTxWarp>
            <a:spAutoFit/>
          </a:bodyPr>
          <a:lstStyle/>
          <a:p>
            <a:pPr algn="ctr">
              <a:spcAft>
                <a:spcPts val="600"/>
              </a:spcAft>
              <a:defRPr/>
            </a:pPr>
            <a:r>
              <a:rPr lang="en-US" sz="4200" dirty="0" smtClean="0">
                <a:solidFill>
                  <a:srgbClr val="000000"/>
                </a:solidFill>
                <a:latin typeface="Helvetica" charset="0"/>
                <a:ea typeface="Myriad Pro" charset="0"/>
              </a:rPr>
              <a:t>Observed Climate Changes</a:t>
            </a:r>
          </a:p>
          <a:p>
            <a:pPr algn="ctr">
              <a:spcAft>
                <a:spcPts val="1800"/>
              </a:spcAft>
              <a:defRPr/>
            </a:pPr>
            <a:r>
              <a:rPr lang="en-US" sz="4200" dirty="0" smtClean="0">
                <a:solidFill>
                  <a:srgbClr val="000000"/>
                </a:solidFill>
                <a:latin typeface="Helvetica" charset="0"/>
                <a:ea typeface="Myriad Pro" charset="0"/>
              </a:rPr>
              <a:t>&amp; Their Impacts (Global)</a:t>
            </a:r>
            <a:endParaRPr lang="en-US" sz="4200" dirty="0">
              <a:solidFill>
                <a:srgbClr val="000000"/>
              </a:solidFill>
              <a:latin typeface="Helvetica" charset="0"/>
              <a:ea typeface="Myriad Pro"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0" y="0"/>
            <a:ext cx="9143999" cy="1138773"/>
          </a:xfrm>
          <a:prstGeom prst="rect">
            <a:avLst/>
          </a:prstGeom>
          <a:noFill/>
          <a:ln w="9525">
            <a:noFill/>
            <a:miter lim="800000"/>
            <a:headEnd/>
            <a:tailEnd/>
          </a:ln>
          <a:effectLst/>
        </p:spPr>
        <p:txBody>
          <a:bodyPr wrap="square">
            <a:prstTxWarp prst="textNoShape">
              <a:avLst/>
            </a:prstTxWarp>
            <a:spAutoFit/>
          </a:bodyPr>
          <a:lstStyle/>
          <a:p>
            <a:pPr marL="227013">
              <a:defRPr/>
            </a:pPr>
            <a:r>
              <a:rPr lang="en-US" sz="3400" dirty="0" smtClean="0">
                <a:solidFill>
                  <a:srgbClr val="000000"/>
                </a:solidFill>
                <a:latin typeface="Helvetica" charset="0"/>
                <a:ea typeface="Myriad Pro" charset="0"/>
              </a:rPr>
              <a:t>2018: 4</a:t>
            </a:r>
            <a:r>
              <a:rPr lang="en-US" sz="3400" baseline="30000" dirty="0" smtClean="0">
                <a:solidFill>
                  <a:srgbClr val="000000"/>
                </a:solidFill>
                <a:latin typeface="Helvetica" charset="0"/>
                <a:ea typeface="Myriad Pro" charset="0"/>
              </a:rPr>
              <a:t>th</a:t>
            </a:r>
            <a:r>
              <a:rPr lang="en-US" sz="3400" dirty="0" smtClean="0">
                <a:solidFill>
                  <a:srgbClr val="000000"/>
                </a:solidFill>
                <a:latin typeface="Helvetica" charset="0"/>
                <a:ea typeface="Myriad Pro" charset="0"/>
              </a:rPr>
              <a:t> warmest year in recorded history</a:t>
            </a:r>
          </a:p>
          <a:p>
            <a:pPr marL="227013">
              <a:defRPr/>
            </a:pPr>
            <a:r>
              <a:rPr lang="en-US" sz="3400" dirty="0" smtClean="0">
                <a:solidFill>
                  <a:srgbClr val="000000"/>
                </a:solidFill>
                <a:latin typeface="Helvetica" charset="0"/>
                <a:ea typeface="Myriad Pro" charset="0"/>
              </a:rPr>
              <a:t>The 5 warmest years occurred since 2014.</a:t>
            </a:r>
            <a:endParaRPr lang="en-US" sz="3400" dirty="0">
              <a:solidFill>
                <a:srgbClr val="000000"/>
              </a:solidFill>
              <a:latin typeface="Helvetica" charset="0"/>
              <a:ea typeface="Myriad Pro" charset="0"/>
            </a:endParaRPr>
          </a:p>
        </p:txBody>
      </p:sp>
      <p:sp>
        <p:nvSpPr>
          <p:cNvPr id="12" name="TextBox 11"/>
          <p:cNvSpPr txBox="1"/>
          <p:nvPr/>
        </p:nvSpPr>
        <p:spPr>
          <a:xfrm>
            <a:off x="228600" y="5438001"/>
            <a:ext cx="2057400" cy="276999"/>
          </a:xfrm>
          <a:prstGeom prst="rect">
            <a:avLst/>
          </a:prstGeom>
          <a:noFill/>
        </p:spPr>
        <p:txBody>
          <a:bodyPr wrap="square" rtlCol="0">
            <a:spAutoFit/>
          </a:bodyPr>
          <a:lstStyle/>
          <a:p>
            <a:pPr marL="0" lvl="2"/>
            <a:r>
              <a:rPr lang="en-US" sz="1200" dirty="0" smtClean="0">
                <a:solidFill>
                  <a:srgbClr val="7F7F7F"/>
                </a:solidFill>
                <a:latin typeface="Arial Narrow"/>
                <a:ea typeface="Cambria" charset="0"/>
                <a:cs typeface="Arial Narrow"/>
              </a:rPr>
              <a:t>Credit:  NOAA Climate.gov</a:t>
            </a:r>
            <a:endParaRPr lang="en-US" sz="1200" dirty="0">
              <a:solidFill>
                <a:srgbClr val="7F7F7F"/>
              </a:solidFill>
              <a:latin typeface="Arial Narrow"/>
              <a:cs typeface="Arial Narrow"/>
            </a:endParaRPr>
          </a:p>
        </p:txBody>
      </p:sp>
      <p:pic>
        <p:nvPicPr>
          <p:cNvPr id="5" name="Picture 4" descr="tempanomaly-annual-nnvl--1000x555--2018-00-00.png"/>
          <p:cNvPicPr>
            <a:picLocks noChangeAspect="1"/>
          </p:cNvPicPr>
          <p:nvPr/>
        </p:nvPicPr>
        <p:blipFill>
          <a:blip r:embed="rId3"/>
          <a:stretch>
            <a:fillRect/>
          </a:stretch>
        </p:blipFill>
        <p:spPr>
          <a:xfrm>
            <a:off x="-1" y="1451479"/>
            <a:ext cx="9144000" cy="507492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2099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1000" y="228600"/>
            <a:ext cx="8686800" cy="707886"/>
          </a:xfrm>
          <a:prstGeom prst="rect">
            <a:avLst/>
          </a:prstGeom>
          <a:noFill/>
          <a:ln w="9525">
            <a:noFill/>
            <a:miter lim="800000"/>
            <a:headEnd/>
            <a:tailEnd/>
          </a:ln>
          <a:effectLst/>
        </p:spPr>
        <p:txBody>
          <a:bodyPr wrap="square">
            <a:prstTxWarp prst="textNoShape">
              <a:avLst/>
            </a:prstTxWarp>
            <a:spAutoFit/>
          </a:bodyPr>
          <a:lstStyle/>
          <a:p>
            <a:pPr>
              <a:defRPr/>
            </a:pPr>
            <a:r>
              <a:rPr lang="en-US" sz="4000" dirty="0" smtClean="0">
                <a:solidFill>
                  <a:srgbClr val="1A75BC"/>
                </a:solidFill>
                <a:latin typeface="Helvetica" charset="0"/>
                <a:ea typeface="Myriad Pro" charset="0"/>
              </a:rPr>
              <a:t>Presentation Overview</a:t>
            </a:r>
            <a:endParaRPr lang="en-US" sz="4000" dirty="0">
              <a:solidFill>
                <a:srgbClr val="1A75BC"/>
              </a:solidFill>
              <a:latin typeface="Helvetica" charset="0"/>
              <a:ea typeface="Myriad Pro" charset="0"/>
            </a:endParaRPr>
          </a:p>
        </p:txBody>
      </p:sp>
      <p:sp>
        <p:nvSpPr>
          <p:cNvPr id="4" name="TextBox 3"/>
          <p:cNvSpPr txBox="1"/>
          <p:nvPr/>
        </p:nvSpPr>
        <p:spPr>
          <a:xfrm>
            <a:off x="381000" y="1377891"/>
            <a:ext cx="8458200" cy="4462760"/>
          </a:xfrm>
          <a:prstGeom prst="rect">
            <a:avLst/>
          </a:prstGeom>
          <a:noFill/>
        </p:spPr>
        <p:txBody>
          <a:bodyPr wrap="square" rtlCol="0">
            <a:spAutoFit/>
          </a:bodyPr>
          <a:lstStyle/>
          <a:p>
            <a:pPr marL="457200" indent="-457200">
              <a:spcAft>
                <a:spcPts val="2400"/>
              </a:spcAft>
              <a:buFont typeface="+mj-lt"/>
              <a:buAutoNum type="arabicPeriod"/>
            </a:pPr>
            <a:r>
              <a:rPr lang="en-US" sz="3200" b="1" dirty="0" smtClean="0">
                <a:latin typeface="Helvetica"/>
                <a:cs typeface="Helvetica"/>
              </a:rPr>
              <a:t>Climate 101 — The Basics of Climate Science</a:t>
            </a:r>
          </a:p>
          <a:p>
            <a:pPr marL="457200" indent="-457200">
              <a:spcAft>
                <a:spcPts val="2400"/>
              </a:spcAft>
              <a:buFont typeface="+mj-lt"/>
              <a:buAutoNum type="arabicPeriod"/>
            </a:pPr>
            <a:r>
              <a:rPr lang="en-US" sz="3200" b="1" dirty="0" smtClean="0">
                <a:latin typeface="Helvetica"/>
                <a:cs typeface="Helvetica"/>
              </a:rPr>
              <a:t>Developing a Climate Communication Strategy</a:t>
            </a:r>
          </a:p>
          <a:p>
            <a:pPr marL="457200" indent="-457200">
              <a:spcAft>
                <a:spcPts val="2400"/>
              </a:spcAft>
              <a:buFont typeface="+mj-lt"/>
              <a:buAutoNum type="arabicPeriod"/>
            </a:pPr>
            <a:r>
              <a:rPr lang="en-US" sz="3200" b="1" dirty="0" smtClean="0">
                <a:latin typeface="Helvetica"/>
                <a:cs typeface="Helvetica"/>
              </a:rPr>
              <a:t>Using the ‘Steps to Resilience’ Framework to Assess Vulnerability &amp; Risk</a:t>
            </a:r>
          </a:p>
          <a:p>
            <a:pPr marL="457200" indent="-457200">
              <a:spcAft>
                <a:spcPts val="2400"/>
              </a:spcAft>
              <a:buFont typeface="+mj-lt"/>
              <a:buAutoNum type="arabicPeriod"/>
            </a:pPr>
            <a:endParaRPr lang="en-US" sz="3200" b="1" dirty="0">
              <a:latin typeface="Helvetica"/>
              <a:cs typeface="Helvetic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228600" y="50800"/>
            <a:ext cx="8915400" cy="120032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p>
            <a:pPr marL="63500">
              <a:spcBef>
                <a:spcPct val="20000"/>
              </a:spcBef>
            </a:pPr>
            <a:r>
              <a:rPr lang="en-US" sz="3600" dirty="0" smtClean="0">
                <a:latin typeface="Calibri"/>
                <a:cs typeface="Calibri"/>
              </a:rPr>
              <a:t>Globally </a:t>
            </a:r>
            <a:r>
              <a:rPr lang="en-US" sz="3600" dirty="0">
                <a:latin typeface="Calibri"/>
                <a:cs typeface="Calibri"/>
              </a:rPr>
              <a:t>averaged annual temperature</a:t>
            </a:r>
            <a:r>
              <a:rPr lang="en-US" sz="3600" dirty="0" smtClean="0">
                <a:latin typeface="Calibri"/>
                <a:cs typeface="Calibri"/>
              </a:rPr>
              <a:t> has </a:t>
            </a:r>
            <a:r>
              <a:rPr lang="en-US" sz="3600" dirty="0">
                <a:latin typeface="Calibri"/>
                <a:cs typeface="Calibri"/>
              </a:rPr>
              <a:t>risen by</a:t>
            </a:r>
            <a:r>
              <a:rPr lang="en-US" sz="3600" dirty="0" smtClean="0">
                <a:latin typeface="Calibri"/>
                <a:cs typeface="Calibri"/>
              </a:rPr>
              <a:t> ~1.5</a:t>
            </a:r>
            <a:r>
              <a:rPr lang="en-US" sz="3600" dirty="0">
                <a:latin typeface="Calibri"/>
                <a:cs typeface="Calibri"/>
              </a:rPr>
              <a:t>°F </a:t>
            </a:r>
            <a:r>
              <a:rPr lang="en-US" sz="3600" dirty="0" smtClean="0">
                <a:latin typeface="Calibri"/>
                <a:cs typeface="Calibri"/>
              </a:rPr>
              <a:t>(~0.85°</a:t>
            </a:r>
            <a:r>
              <a:rPr lang="en-US" sz="3600" dirty="0">
                <a:latin typeface="Calibri"/>
                <a:cs typeface="Calibri"/>
              </a:rPr>
              <a:t>C) since </a:t>
            </a:r>
            <a:r>
              <a:rPr lang="en-US" sz="3600" dirty="0" smtClean="0">
                <a:latin typeface="Calibri"/>
                <a:cs typeface="Calibri"/>
              </a:rPr>
              <a:t>1880.  Why?  </a:t>
            </a:r>
            <a:endParaRPr lang="en-US" sz="3600" dirty="0">
              <a:latin typeface="Calibri"/>
              <a:cs typeface="Calibri"/>
            </a:endParaRPr>
          </a:p>
        </p:txBody>
      </p:sp>
      <p:pic>
        <p:nvPicPr>
          <p:cNvPr id="8" name="Picture 7" descr="temp_grab.png"/>
          <p:cNvPicPr>
            <a:picLocks noChangeAspect="1"/>
          </p:cNvPicPr>
          <p:nvPr/>
        </p:nvPicPr>
        <p:blipFill>
          <a:blip r:embed="rId3"/>
          <a:stretch>
            <a:fillRect/>
          </a:stretch>
        </p:blipFill>
        <p:spPr>
          <a:xfrm>
            <a:off x="76200" y="1219200"/>
            <a:ext cx="8915400" cy="4631112"/>
          </a:xfrm>
          <a:prstGeom prst="rect">
            <a:avLst/>
          </a:prstGeom>
        </p:spPr>
      </p:pic>
      <p:sp>
        <p:nvSpPr>
          <p:cNvPr id="9" name="TextBox 8"/>
          <p:cNvSpPr txBox="1"/>
          <p:nvPr/>
        </p:nvSpPr>
        <p:spPr>
          <a:xfrm>
            <a:off x="6934200" y="5542535"/>
            <a:ext cx="2057400" cy="307777"/>
          </a:xfrm>
          <a:prstGeom prst="rect">
            <a:avLst/>
          </a:prstGeom>
          <a:noFill/>
        </p:spPr>
        <p:txBody>
          <a:bodyPr wrap="square" rtlCol="0">
            <a:spAutoFit/>
          </a:bodyPr>
          <a:lstStyle/>
          <a:p>
            <a:pPr marL="0" lvl="2" algn="r"/>
            <a:r>
              <a:rPr lang="en-US" sz="1400" dirty="0" smtClean="0">
                <a:solidFill>
                  <a:srgbClr val="7F7F7F"/>
                </a:solidFill>
                <a:latin typeface="Arial Narrow"/>
                <a:ea typeface="Cambria" charset="0"/>
                <a:cs typeface="Arial Narrow"/>
              </a:rPr>
              <a:t>Credit:  NOAA Climate.gov</a:t>
            </a:r>
            <a:endParaRPr lang="en-US" sz="1400" dirty="0">
              <a:solidFill>
                <a:srgbClr val="7F7F7F"/>
              </a:solidFill>
              <a:latin typeface="Arial Narrow"/>
              <a:cs typeface="Arial Narrow"/>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3440147"/>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otC2017_07_AtmosphericCO2_lp_graph_large.jpg"/>
          <p:cNvPicPr>
            <a:picLocks noChangeAspect="1"/>
          </p:cNvPicPr>
          <p:nvPr/>
        </p:nvPicPr>
        <p:blipFill>
          <a:blip r:embed="rId3"/>
          <a:stretch>
            <a:fillRect/>
          </a:stretch>
        </p:blipFill>
        <p:spPr>
          <a:xfrm>
            <a:off x="137474" y="612013"/>
            <a:ext cx="8930326" cy="558865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Shape 354"/>
          <p:cNvGrpSpPr>
            <a:grpSpLocks/>
          </p:cNvGrpSpPr>
          <p:nvPr/>
        </p:nvGrpSpPr>
        <p:grpSpPr bwMode="auto">
          <a:xfrm>
            <a:off x="1295400" y="1447800"/>
            <a:ext cx="6674420" cy="4367213"/>
            <a:chOff x="1524000" y="2286000"/>
            <a:chExt cx="6172199" cy="4038599"/>
          </a:xfrm>
        </p:grpSpPr>
        <p:sp>
          <p:nvSpPr>
            <p:cNvPr id="4" name="Shape 355"/>
            <p:cNvSpPr>
              <a:spLocks noChangeArrowheads="1"/>
            </p:cNvSpPr>
            <p:nvPr/>
          </p:nvSpPr>
          <p:spPr bwMode="auto">
            <a:xfrm>
              <a:off x="1524000" y="2286000"/>
              <a:ext cx="6172199" cy="4038599"/>
            </a:xfrm>
            <a:prstGeom prst="rect">
              <a:avLst/>
            </a:prstGeom>
            <a:solidFill>
              <a:schemeClr val="bg1"/>
            </a:solidFill>
            <a:ln w="9525">
              <a:noFill/>
              <a:round/>
              <a:headEnd/>
              <a:tailEnd/>
            </a:ln>
          </p:spPr>
          <p:txBody>
            <a:bodyPr lIns="91425" tIns="45700" rIns="91425" bIns="45700" anchor="ctr">
              <a:prstTxWarp prst="textNoShape">
                <a:avLst/>
              </a:prstTxWarp>
            </a:bodyPr>
            <a:lstStyle/>
            <a:p>
              <a:pPr algn="ctr"/>
              <a:endParaRPr lang="en-US" sz="1800">
                <a:solidFill>
                  <a:srgbClr val="000000"/>
                </a:solidFill>
                <a:latin typeface="Calibri" charset="0"/>
                <a:ea typeface="Calibri" charset="0"/>
                <a:cs typeface="Calibri" charset="0"/>
                <a:sym typeface="Calibri" charset="0"/>
              </a:endParaRPr>
            </a:p>
          </p:txBody>
        </p:sp>
        <p:pic>
          <p:nvPicPr>
            <p:cNvPr id="6" name="Shape 356"/>
            <p:cNvPicPr preferRelativeResize="0">
              <a:picLocks noChangeAspect="1" noChangeArrowheads="1"/>
            </p:cNvPicPr>
            <p:nvPr/>
          </p:nvPicPr>
          <p:blipFill>
            <a:blip r:embed="rId3"/>
            <a:srcRect/>
            <a:stretch>
              <a:fillRect/>
            </a:stretch>
          </p:blipFill>
          <p:spPr bwMode="auto">
            <a:xfrm>
              <a:off x="1581150" y="2347913"/>
              <a:ext cx="6057899" cy="3914774"/>
            </a:xfrm>
            <a:prstGeom prst="rect">
              <a:avLst/>
            </a:prstGeom>
            <a:solidFill>
              <a:schemeClr val="bg1"/>
            </a:solidFill>
            <a:ln w="9525">
              <a:noFill/>
              <a:miter lim="800000"/>
              <a:headEnd/>
              <a:tailEnd/>
            </a:ln>
          </p:spPr>
        </p:pic>
        <p:sp>
          <p:nvSpPr>
            <p:cNvPr id="7" name="Shape 357"/>
            <p:cNvSpPr txBox="1">
              <a:spLocks noChangeArrowheads="1"/>
            </p:cNvSpPr>
            <p:nvPr/>
          </p:nvSpPr>
          <p:spPr bwMode="auto">
            <a:xfrm>
              <a:off x="4267200" y="4295001"/>
              <a:ext cx="2438399" cy="276998"/>
            </a:xfrm>
            <a:prstGeom prst="rect">
              <a:avLst/>
            </a:prstGeom>
            <a:solidFill>
              <a:schemeClr val="bg1"/>
            </a:solidFill>
            <a:ln w="9525">
              <a:noFill/>
              <a:miter lim="800000"/>
              <a:headEnd/>
              <a:tailEnd/>
            </a:ln>
          </p:spPr>
          <p:txBody>
            <a:bodyPr lIns="91425" tIns="45700" rIns="91425" bIns="45700">
              <a:prstTxWarp prst="textNoShape">
                <a:avLst/>
              </a:prstTxWarp>
            </a:bodyPr>
            <a:lstStyle/>
            <a:p>
              <a:pPr algn="r">
                <a:buSzPct val="25000"/>
              </a:pPr>
              <a:r>
                <a:rPr lang="en-US" sz="1200" b="1" dirty="0" smtClean="0">
                  <a:solidFill>
                    <a:srgbClr val="000000"/>
                  </a:solidFill>
                  <a:latin typeface="Calibri" charset="0"/>
                  <a:ea typeface="Calibri" charset="0"/>
                  <a:cs typeface="Calibri" charset="0"/>
                  <a:sym typeface="Calibri" charset="0"/>
                </a:rPr>
                <a:t>Average for 2011 (almost 392 </a:t>
              </a:r>
              <a:r>
                <a:rPr lang="en-US" sz="1200" b="1" dirty="0" err="1" smtClean="0">
                  <a:solidFill>
                    <a:srgbClr val="000000"/>
                  </a:solidFill>
                  <a:latin typeface="Calibri" charset="0"/>
                  <a:ea typeface="Calibri" charset="0"/>
                  <a:cs typeface="Calibri" charset="0"/>
                  <a:sym typeface="Calibri" charset="0"/>
                </a:rPr>
                <a:t>ppm</a:t>
              </a:r>
              <a:r>
                <a:rPr lang="en-US" sz="1200" b="1" dirty="0" smtClean="0">
                  <a:solidFill>
                    <a:srgbClr val="000000"/>
                  </a:solidFill>
                  <a:latin typeface="Calibri" charset="0"/>
                  <a:ea typeface="Calibri" charset="0"/>
                  <a:cs typeface="Calibri" charset="0"/>
                  <a:sym typeface="Calibri" charset="0"/>
                </a:rPr>
                <a:t>)</a:t>
              </a:r>
              <a:endParaRPr lang="en-US" sz="1200" b="1" dirty="0">
                <a:solidFill>
                  <a:srgbClr val="000000"/>
                </a:solidFill>
                <a:latin typeface="Calibri" charset="0"/>
                <a:ea typeface="Calibri" charset="0"/>
                <a:cs typeface="Calibri" charset="0"/>
                <a:sym typeface="Calibri" charset="0"/>
              </a:endParaRPr>
            </a:p>
          </p:txBody>
        </p:sp>
        <p:sp>
          <p:nvSpPr>
            <p:cNvPr id="8" name="Shape 358"/>
            <p:cNvSpPr txBox="1">
              <a:spLocks noChangeArrowheads="1"/>
            </p:cNvSpPr>
            <p:nvPr/>
          </p:nvSpPr>
          <p:spPr bwMode="auto">
            <a:xfrm>
              <a:off x="6858000" y="5791200"/>
              <a:ext cx="457200" cy="230832"/>
            </a:xfrm>
            <a:prstGeom prst="rect">
              <a:avLst/>
            </a:prstGeom>
            <a:solidFill>
              <a:schemeClr val="bg1"/>
            </a:solidFill>
            <a:ln w="9525">
              <a:noFill/>
              <a:miter lim="800000"/>
              <a:headEnd/>
              <a:tailEnd/>
            </a:ln>
          </p:spPr>
          <p:txBody>
            <a:bodyPr lIns="91425" tIns="45700" rIns="91425" bIns="45700">
              <a:prstTxWarp prst="textNoShape">
                <a:avLst/>
              </a:prstTxWarp>
            </a:bodyPr>
            <a:lstStyle/>
            <a:p>
              <a:pPr>
                <a:buSzPct val="25000"/>
              </a:pPr>
              <a:r>
                <a:rPr lang="en-US" sz="900" b="1">
                  <a:solidFill>
                    <a:srgbClr val="000000"/>
                  </a:solidFill>
                  <a:latin typeface="Calibri" charset="0"/>
                  <a:ea typeface="Calibri" charset="0"/>
                  <a:cs typeface="Calibri" charset="0"/>
                  <a:sym typeface="Calibri" charset="0"/>
                </a:rPr>
                <a:t>2011</a:t>
              </a:r>
            </a:p>
          </p:txBody>
        </p:sp>
      </p:grpSp>
      <p:sp>
        <p:nvSpPr>
          <p:cNvPr id="9" name="Shape 359"/>
          <p:cNvSpPr txBox="1">
            <a:spLocks noChangeArrowheads="1"/>
          </p:cNvSpPr>
          <p:nvPr/>
        </p:nvSpPr>
        <p:spPr bwMode="auto">
          <a:xfrm>
            <a:off x="6252146" y="5619750"/>
            <a:ext cx="1758950" cy="247650"/>
          </a:xfrm>
          <a:prstGeom prst="rect">
            <a:avLst/>
          </a:prstGeom>
          <a:noFill/>
          <a:ln w="9525">
            <a:noFill/>
            <a:miter lim="800000"/>
            <a:headEnd/>
            <a:tailEnd/>
          </a:ln>
        </p:spPr>
        <p:txBody>
          <a:bodyPr lIns="91425" tIns="45700" rIns="91425" bIns="45700">
            <a:prstTxWarp prst="textNoShape">
              <a:avLst/>
            </a:prstTxWarp>
          </a:bodyPr>
          <a:lstStyle/>
          <a:p>
            <a:pPr>
              <a:buSzPct val="25000"/>
            </a:pPr>
            <a:r>
              <a:rPr lang="en-US" sz="1000" b="1" dirty="0">
                <a:solidFill>
                  <a:schemeClr val="tx1">
                    <a:lumMod val="50000"/>
                    <a:lumOff val="50000"/>
                  </a:schemeClr>
                </a:solidFill>
                <a:latin typeface="Calibri" charset="0"/>
                <a:ea typeface="Calibri" charset="0"/>
                <a:cs typeface="Calibri" charset="0"/>
                <a:sym typeface="Calibri" charset="0"/>
              </a:rPr>
              <a:t>Updated from Karl et al 2009</a:t>
            </a:r>
          </a:p>
        </p:txBody>
      </p:sp>
      <p:sp>
        <p:nvSpPr>
          <p:cNvPr id="10" name="Shape 360"/>
          <p:cNvSpPr>
            <a:spLocks noChangeArrowheads="1"/>
          </p:cNvSpPr>
          <p:nvPr/>
        </p:nvSpPr>
        <p:spPr bwMode="auto">
          <a:xfrm>
            <a:off x="4388420" y="1676400"/>
            <a:ext cx="2674998" cy="2006979"/>
          </a:xfrm>
          <a:prstGeom prst="rect">
            <a:avLst/>
          </a:prstGeom>
          <a:solidFill>
            <a:schemeClr val="bg1"/>
          </a:solidFill>
          <a:ln w="9525">
            <a:noFill/>
            <a:miter lim="800000"/>
            <a:headEnd/>
            <a:tailEnd/>
          </a:ln>
        </p:spPr>
        <p:txBody>
          <a:bodyPr lIns="91425" tIns="45700" rIns="91425" bIns="45700" anchor="ctr">
            <a:prstTxWarp prst="textNoShape">
              <a:avLst/>
            </a:prstTxWarp>
          </a:bodyPr>
          <a:lstStyle/>
          <a:p>
            <a:pPr algn="ctr"/>
            <a:endParaRPr lang="en-US" sz="1800">
              <a:solidFill>
                <a:srgbClr val="FFFFFF"/>
              </a:solidFill>
              <a:latin typeface="Calibri" charset="0"/>
              <a:ea typeface="Calibri" charset="0"/>
              <a:cs typeface="Calibri" charset="0"/>
              <a:sym typeface="Calibri" charset="0"/>
            </a:endParaRPr>
          </a:p>
        </p:txBody>
      </p:sp>
      <p:sp>
        <p:nvSpPr>
          <p:cNvPr id="12" name="Shape 353"/>
          <p:cNvSpPr txBox="1">
            <a:spLocks noChangeArrowheads="1"/>
          </p:cNvSpPr>
          <p:nvPr/>
        </p:nvSpPr>
        <p:spPr bwMode="auto">
          <a:xfrm>
            <a:off x="381000" y="0"/>
            <a:ext cx="8763000" cy="1219200"/>
          </a:xfrm>
          <a:prstGeom prst="rect">
            <a:avLst/>
          </a:prstGeom>
          <a:noFill/>
          <a:ln w="9525">
            <a:noFill/>
            <a:miter lim="800000"/>
            <a:headEnd/>
            <a:tailEnd/>
          </a:ln>
        </p:spPr>
        <p:txBody>
          <a:bodyPr lIns="91425" tIns="45700" rIns="91425" bIns="45700" anchor="ctr">
            <a:prstTxWarp prst="textNoShape">
              <a:avLst/>
            </a:prstTxWarp>
          </a:bodyPr>
          <a:lstStyle/>
          <a:p>
            <a:pPr>
              <a:buSzPct val="25000"/>
            </a:pPr>
            <a:r>
              <a:rPr lang="en-US" sz="3600" dirty="0" smtClean="0">
                <a:latin typeface="Helvetica"/>
                <a:ea typeface="Calibri" charset="0"/>
                <a:cs typeface="Helvetica"/>
                <a:sym typeface="Calibri" charset="0"/>
              </a:rPr>
              <a:t>Historical perspective: an 800,000-year </a:t>
            </a:r>
            <a:r>
              <a:rPr lang="en-US" sz="3600" dirty="0">
                <a:latin typeface="Helvetica"/>
                <a:ea typeface="Calibri" charset="0"/>
                <a:cs typeface="Helvetica"/>
                <a:sym typeface="Calibri" charset="0"/>
              </a:rPr>
              <a:t>r</a:t>
            </a:r>
            <a:r>
              <a:rPr lang="en-US" sz="3600" dirty="0" smtClean="0">
                <a:latin typeface="Helvetica"/>
                <a:ea typeface="Calibri" charset="0"/>
                <a:cs typeface="Helvetica"/>
                <a:sym typeface="Calibri" charset="0"/>
              </a:rPr>
              <a:t>ecord </a:t>
            </a:r>
            <a:r>
              <a:rPr lang="en-US" sz="3600" dirty="0">
                <a:latin typeface="Helvetica"/>
                <a:ea typeface="Calibri" charset="0"/>
                <a:cs typeface="Helvetica"/>
                <a:sym typeface="Calibri" charset="0"/>
              </a:rPr>
              <a:t>of</a:t>
            </a:r>
            <a:r>
              <a:rPr lang="en-US" sz="3600" dirty="0" smtClean="0">
                <a:latin typeface="Helvetica"/>
                <a:ea typeface="Calibri" charset="0"/>
                <a:cs typeface="Helvetica"/>
                <a:sym typeface="Calibri" charset="0"/>
              </a:rPr>
              <a:t> carbon dioxide concentration</a:t>
            </a:r>
            <a:endParaRPr lang="en-US" sz="3600" dirty="0">
              <a:latin typeface="Helvetica"/>
              <a:ea typeface="Calibri" charset="0"/>
              <a:cs typeface="Helvetica"/>
              <a:sym typeface="Calibri"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Shape 354"/>
          <p:cNvGrpSpPr>
            <a:grpSpLocks/>
          </p:cNvGrpSpPr>
          <p:nvPr/>
        </p:nvGrpSpPr>
        <p:grpSpPr bwMode="auto">
          <a:xfrm>
            <a:off x="1295400" y="1447800"/>
            <a:ext cx="6674420" cy="4367213"/>
            <a:chOff x="1524000" y="2286000"/>
            <a:chExt cx="6172199" cy="4038599"/>
          </a:xfrm>
        </p:grpSpPr>
        <p:sp>
          <p:nvSpPr>
            <p:cNvPr id="17" name="Shape 355"/>
            <p:cNvSpPr>
              <a:spLocks noChangeArrowheads="1"/>
            </p:cNvSpPr>
            <p:nvPr/>
          </p:nvSpPr>
          <p:spPr bwMode="auto">
            <a:xfrm>
              <a:off x="1524000" y="2286000"/>
              <a:ext cx="6172199" cy="4038599"/>
            </a:xfrm>
            <a:prstGeom prst="rect">
              <a:avLst/>
            </a:prstGeom>
            <a:solidFill>
              <a:schemeClr val="bg1"/>
            </a:solidFill>
            <a:ln w="9525">
              <a:solidFill>
                <a:srgbClr val="FFFFFF"/>
              </a:solidFill>
              <a:round/>
              <a:headEnd/>
              <a:tailEnd/>
            </a:ln>
          </p:spPr>
          <p:txBody>
            <a:bodyPr lIns="91425" tIns="45700" rIns="91425" bIns="45700" anchor="ctr">
              <a:prstTxWarp prst="textNoShape">
                <a:avLst/>
              </a:prstTxWarp>
            </a:bodyPr>
            <a:lstStyle/>
            <a:p>
              <a:pPr algn="ctr"/>
              <a:endParaRPr lang="en-US" sz="1800">
                <a:solidFill>
                  <a:srgbClr val="000000"/>
                </a:solidFill>
                <a:latin typeface="Calibri" charset="0"/>
                <a:ea typeface="Calibri" charset="0"/>
                <a:cs typeface="Calibri" charset="0"/>
                <a:sym typeface="Calibri" charset="0"/>
              </a:endParaRPr>
            </a:p>
          </p:txBody>
        </p:sp>
        <p:pic>
          <p:nvPicPr>
            <p:cNvPr id="18" name="Shape 356"/>
            <p:cNvPicPr preferRelativeResize="0">
              <a:picLocks noChangeAspect="1" noChangeArrowheads="1"/>
            </p:cNvPicPr>
            <p:nvPr/>
          </p:nvPicPr>
          <p:blipFill>
            <a:blip r:embed="rId3"/>
            <a:srcRect/>
            <a:stretch>
              <a:fillRect/>
            </a:stretch>
          </p:blipFill>
          <p:spPr bwMode="auto">
            <a:xfrm>
              <a:off x="1581150" y="2347913"/>
              <a:ext cx="6057899" cy="3914774"/>
            </a:xfrm>
            <a:prstGeom prst="rect">
              <a:avLst/>
            </a:prstGeom>
            <a:solidFill>
              <a:schemeClr val="bg1"/>
            </a:solidFill>
            <a:ln w="9525">
              <a:solidFill>
                <a:srgbClr val="FFFFFF"/>
              </a:solidFill>
              <a:miter lim="800000"/>
              <a:headEnd/>
              <a:tailEnd/>
            </a:ln>
          </p:spPr>
        </p:pic>
        <p:sp>
          <p:nvSpPr>
            <p:cNvPr id="19" name="Shape 357"/>
            <p:cNvSpPr txBox="1">
              <a:spLocks noChangeArrowheads="1"/>
            </p:cNvSpPr>
            <p:nvPr/>
          </p:nvSpPr>
          <p:spPr bwMode="auto">
            <a:xfrm>
              <a:off x="4267200" y="4295001"/>
              <a:ext cx="2438399" cy="276998"/>
            </a:xfrm>
            <a:prstGeom prst="rect">
              <a:avLst/>
            </a:prstGeom>
            <a:solidFill>
              <a:schemeClr val="bg1"/>
            </a:solidFill>
            <a:ln w="9525">
              <a:solidFill>
                <a:srgbClr val="FFFFFF"/>
              </a:solidFill>
              <a:miter lim="800000"/>
              <a:headEnd/>
              <a:tailEnd/>
            </a:ln>
          </p:spPr>
          <p:txBody>
            <a:bodyPr lIns="91425" tIns="45700" rIns="91425" bIns="45700">
              <a:prstTxWarp prst="textNoShape">
                <a:avLst/>
              </a:prstTxWarp>
            </a:bodyPr>
            <a:lstStyle/>
            <a:p>
              <a:pPr algn="r">
                <a:buSzPct val="25000"/>
              </a:pPr>
              <a:r>
                <a:rPr lang="en-US" sz="1200" b="1" dirty="0" smtClean="0">
                  <a:solidFill>
                    <a:srgbClr val="000000"/>
                  </a:solidFill>
                  <a:latin typeface="Calibri" charset="0"/>
                  <a:ea typeface="Calibri" charset="0"/>
                  <a:cs typeface="Calibri" charset="0"/>
                  <a:sym typeface="Calibri" charset="0"/>
                </a:rPr>
                <a:t>Average for 2011 (almost 392 </a:t>
              </a:r>
              <a:r>
                <a:rPr lang="en-US" sz="1200" b="1" dirty="0" err="1" smtClean="0">
                  <a:solidFill>
                    <a:srgbClr val="000000"/>
                  </a:solidFill>
                  <a:latin typeface="Calibri" charset="0"/>
                  <a:ea typeface="Calibri" charset="0"/>
                  <a:cs typeface="Calibri" charset="0"/>
                  <a:sym typeface="Calibri" charset="0"/>
                </a:rPr>
                <a:t>ppm</a:t>
              </a:r>
              <a:r>
                <a:rPr lang="en-US" sz="1200" b="1" dirty="0" smtClean="0">
                  <a:solidFill>
                    <a:srgbClr val="000000"/>
                  </a:solidFill>
                  <a:latin typeface="Calibri" charset="0"/>
                  <a:ea typeface="Calibri" charset="0"/>
                  <a:cs typeface="Calibri" charset="0"/>
                  <a:sym typeface="Calibri" charset="0"/>
                </a:rPr>
                <a:t>)</a:t>
              </a:r>
              <a:endParaRPr lang="en-US" sz="1200" b="1" dirty="0">
                <a:solidFill>
                  <a:srgbClr val="000000"/>
                </a:solidFill>
                <a:latin typeface="Calibri" charset="0"/>
                <a:ea typeface="Calibri" charset="0"/>
                <a:cs typeface="Calibri" charset="0"/>
                <a:sym typeface="Calibri" charset="0"/>
              </a:endParaRPr>
            </a:p>
          </p:txBody>
        </p:sp>
        <p:sp>
          <p:nvSpPr>
            <p:cNvPr id="20" name="Shape 358"/>
            <p:cNvSpPr txBox="1">
              <a:spLocks noChangeArrowheads="1"/>
            </p:cNvSpPr>
            <p:nvPr/>
          </p:nvSpPr>
          <p:spPr bwMode="auto">
            <a:xfrm>
              <a:off x="6858000" y="5791200"/>
              <a:ext cx="457200" cy="230832"/>
            </a:xfrm>
            <a:prstGeom prst="rect">
              <a:avLst/>
            </a:prstGeom>
            <a:solidFill>
              <a:schemeClr val="bg1"/>
            </a:solidFill>
            <a:ln w="9525">
              <a:solidFill>
                <a:srgbClr val="FFFFFF"/>
              </a:solidFill>
              <a:miter lim="800000"/>
              <a:headEnd/>
              <a:tailEnd/>
            </a:ln>
          </p:spPr>
          <p:txBody>
            <a:bodyPr lIns="91425" tIns="45700" rIns="91425" bIns="45700">
              <a:prstTxWarp prst="textNoShape">
                <a:avLst/>
              </a:prstTxWarp>
            </a:bodyPr>
            <a:lstStyle/>
            <a:p>
              <a:pPr>
                <a:buSzPct val="25000"/>
              </a:pPr>
              <a:r>
                <a:rPr lang="en-US" sz="900" b="1">
                  <a:solidFill>
                    <a:srgbClr val="000000"/>
                  </a:solidFill>
                  <a:latin typeface="Calibri" charset="0"/>
                  <a:ea typeface="Calibri" charset="0"/>
                  <a:cs typeface="Calibri" charset="0"/>
                  <a:sym typeface="Calibri" charset="0"/>
                </a:rPr>
                <a:t>2011</a:t>
              </a:r>
            </a:p>
          </p:txBody>
        </p:sp>
      </p:grpSp>
      <p:sp>
        <p:nvSpPr>
          <p:cNvPr id="21" name="Shape 359"/>
          <p:cNvSpPr txBox="1">
            <a:spLocks noChangeArrowheads="1"/>
          </p:cNvSpPr>
          <p:nvPr/>
        </p:nvSpPr>
        <p:spPr bwMode="auto">
          <a:xfrm>
            <a:off x="6252146" y="5619750"/>
            <a:ext cx="1758950" cy="247650"/>
          </a:xfrm>
          <a:prstGeom prst="rect">
            <a:avLst/>
          </a:prstGeom>
          <a:noFill/>
          <a:ln w="9525">
            <a:noFill/>
            <a:miter lim="800000"/>
            <a:headEnd/>
            <a:tailEnd/>
          </a:ln>
        </p:spPr>
        <p:txBody>
          <a:bodyPr lIns="91425" tIns="45700" rIns="91425" bIns="45700">
            <a:prstTxWarp prst="textNoShape">
              <a:avLst/>
            </a:prstTxWarp>
          </a:bodyPr>
          <a:lstStyle/>
          <a:p>
            <a:pPr>
              <a:buSzPct val="25000"/>
            </a:pPr>
            <a:r>
              <a:rPr lang="en-US" sz="1000" b="1" dirty="0">
                <a:solidFill>
                  <a:schemeClr val="tx1">
                    <a:lumMod val="50000"/>
                    <a:lumOff val="50000"/>
                  </a:schemeClr>
                </a:solidFill>
                <a:latin typeface="Calibri" charset="0"/>
                <a:ea typeface="Calibri" charset="0"/>
                <a:cs typeface="Calibri" charset="0"/>
                <a:sym typeface="Calibri" charset="0"/>
              </a:rPr>
              <a:t>Updated from Karl et al 2009</a:t>
            </a:r>
          </a:p>
        </p:txBody>
      </p:sp>
      <p:sp>
        <p:nvSpPr>
          <p:cNvPr id="23" name="Shape 353"/>
          <p:cNvSpPr txBox="1">
            <a:spLocks noChangeArrowheads="1"/>
          </p:cNvSpPr>
          <p:nvPr/>
        </p:nvSpPr>
        <p:spPr bwMode="auto">
          <a:xfrm>
            <a:off x="304800" y="0"/>
            <a:ext cx="8839200" cy="1219200"/>
          </a:xfrm>
          <a:prstGeom prst="rect">
            <a:avLst/>
          </a:prstGeom>
          <a:noFill/>
          <a:ln w="9525">
            <a:noFill/>
            <a:miter lim="800000"/>
            <a:headEnd/>
            <a:tailEnd/>
          </a:ln>
        </p:spPr>
        <p:txBody>
          <a:bodyPr lIns="91425" tIns="45700" rIns="91425" bIns="45700" anchor="ctr">
            <a:prstTxWarp prst="textNoShape">
              <a:avLst/>
            </a:prstTxWarp>
          </a:bodyPr>
          <a:lstStyle/>
          <a:p>
            <a:pPr>
              <a:buSzPct val="25000"/>
            </a:pPr>
            <a:r>
              <a:rPr lang="en-US" sz="3400" dirty="0" smtClean="0">
                <a:latin typeface="Helvetica"/>
                <a:ea typeface="Calibri" charset="0"/>
                <a:cs typeface="Helvetica"/>
                <a:sym typeface="Calibri" charset="0"/>
              </a:rPr>
              <a:t>We’re outside the historical range, projected to move WAY outside that range by 2100 </a:t>
            </a:r>
            <a:endParaRPr lang="en-US" sz="3400" dirty="0">
              <a:latin typeface="Helvetica"/>
              <a:ea typeface="Calibri" charset="0"/>
              <a:cs typeface="Helvetica"/>
              <a:sym typeface="Calibri"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holiday-light-tester-tree-light-tester-tree-light-bulb-tester-light-tester-buzz-box-tree-bulb-at-light-tree-light-tester-christmas-light-tester-repair-gun-christmas-tree-light-tester-home-depot.jpg"/>
          <p:cNvPicPr>
            <a:picLocks noChangeAspect="1"/>
          </p:cNvPicPr>
          <p:nvPr/>
        </p:nvPicPr>
        <p:blipFill>
          <a:blip r:embed="rId3"/>
          <a:srcRect r="49842" b="27230"/>
          <a:stretch>
            <a:fillRect/>
          </a:stretch>
        </p:blipFill>
        <p:spPr>
          <a:xfrm>
            <a:off x="762000" y="1447800"/>
            <a:ext cx="4039016" cy="4343400"/>
          </a:xfrm>
          <a:prstGeom prst="rect">
            <a:avLst/>
          </a:prstGeom>
        </p:spPr>
      </p:pic>
      <p:sp>
        <p:nvSpPr>
          <p:cNvPr id="9" name="TextBox 8"/>
          <p:cNvSpPr txBox="1"/>
          <p:nvPr/>
        </p:nvSpPr>
        <p:spPr>
          <a:xfrm>
            <a:off x="5029860" y="4036873"/>
            <a:ext cx="3783325" cy="1754327"/>
          </a:xfrm>
          <a:prstGeom prst="rect">
            <a:avLst/>
          </a:prstGeom>
          <a:noFill/>
        </p:spPr>
        <p:txBody>
          <a:bodyPr wrap="square" rtlCol="0">
            <a:spAutoFit/>
          </a:bodyPr>
          <a:lstStyle/>
          <a:p>
            <a:r>
              <a:rPr lang="en-US" sz="2400" dirty="0" smtClean="0">
                <a:solidFill>
                  <a:schemeClr val="bg1">
                    <a:lumMod val="50000"/>
                  </a:schemeClr>
                </a:solidFill>
                <a:latin typeface="Helvetica"/>
                <a:cs typeface="Helvetica"/>
              </a:rPr>
              <a:t>Answer: </a:t>
            </a:r>
          </a:p>
          <a:p>
            <a:r>
              <a:rPr lang="en-US" sz="2800" dirty="0" smtClean="0">
                <a:solidFill>
                  <a:srgbClr val="FF0000"/>
                </a:solidFill>
                <a:latin typeface="Helvetica"/>
                <a:cs typeface="Helvetica"/>
              </a:rPr>
              <a:t>~1.0 watt per</a:t>
            </a:r>
          </a:p>
          <a:p>
            <a:r>
              <a:rPr lang="en-US" sz="2800" dirty="0" smtClean="0">
                <a:solidFill>
                  <a:srgbClr val="FF0000"/>
                </a:solidFill>
                <a:latin typeface="Helvetica"/>
                <a:cs typeface="Helvetica"/>
              </a:rPr>
              <a:t>square meter</a:t>
            </a:r>
          </a:p>
          <a:p>
            <a:r>
              <a:rPr lang="en-US" sz="2800" dirty="0" smtClean="0">
                <a:solidFill>
                  <a:srgbClr val="FF0000"/>
                </a:solidFill>
                <a:latin typeface="Helvetica"/>
                <a:cs typeface="Helvetica"/>
              </a:rPr>
              <a:t>(±0.4 W/m</a:t>
            </a:r>
            <a:r>
              <a:rPr lang="en-US" sz="2800" baseline="30000" dirty="0" smtClean="0">
                <a:solidFill>
                  <a:srgbClr val="FF0000"/>
                </a:solidFill>
                <a:latin typeface="Helvetica"/>
                <a:cs typeface="Helvetica"/>
              </a:rPr>
              <a:t>2</a:t>
            </a:r>
            <a:r>
              <a:rPr lang="en-US" sz="2800" dirty="0" smtClean="0">
                <a:solidFill>
                  <a:srgbClr val="FF0000"/>
                </a:solidFill>
                <a:latin typeface="Helvetica"/>
                <a:cs typeface="Helvetica"/>
              </a:rPr>
              <a:t>)</a:t>
            </a:r>
            <a:endParaRPr lang="en-US" sz="2800" dirty="0">
              <a:solidFill>
                <a:srgbClr val="FF0000"/>
              </a:solidFill>
              <a:latin typeface="Helvetica"/>
              <a:cs typeface="Helvetica"/>
            </a:endParaRPr>
          </a:p>
        </p:txBody>
      </p:sp>
      <p:sp>
        <p:nvSpPr>
          <p:cNvPr id="10" name="Title 1"/>
          <p:cNvSpPr txBox="1">
            <a:spLocks/>
          </p:cNvSpPr>
          <p:nvPr/>
        </p:nvSpPr>
        <p:spPr>
          <a:xfrm>
            <a:off x="152400" y="0"/>
            <a:ext cx="8991600" cy="1215457"/>
          </a:xfrm>
          <a:prstGeom prst="rect">
            <a:avLst/>
          </a:prstGeom>
        </p:spPr>
        <p:txBody>
          <a:bodyPr vert="horz" lIns="91440" tIns="45720" rIns="91440" bIns="45720" rtlCol="0" anchor="ctr">
            <a:normAutofit/>
          </a:bodyPr>
          <a:lstStyle/>
          <a:p>
            <a:pPr lvl="0">
              <a:spcBef>
                <a:spcPct val="0"/>
              </a:spcBef>
            </a:pPr>
            <a:r>
              <a:rPr lang="en-US" sz="3000" dirty="0" smtClean="0">
                <a:latin typeface="Helvetica" charset="0"/>
                <a:ea typeface="Helvetica" charset="0"/>
                <a:cs typeface="Helvetica" charset="0"/>
              </a:rPr>
              <a:t>How much </a:t>
            </a:r>
            <a:r>
              <a:rPr lang="en-US" sz="3000" dirty="0" err="1" smtClean="0">
                <a:solidFill>
                  <a:srgbClr val="FF0000"/>
                </a:solidFill>
                <a:latin typeface="Helvetica" charset="0"/>
                <a:ea typeface="Helvetica" charset="0"/>
                <a:cs typeface="Helvetica" charset="0"/>
              </a:rPr>
              <a:t>radiative</a:t>
            </a:r>
            <a:r>
              <a:rPr lang="en-US" sz="3000" dirty="0" smtClean="0">
                <a:solidFill>
                  <a:srgbClr val="FF0000"/>
                </a:solidFill>
                <a:latin typeface="Helvetica" charset="0"/>
                <a:ea typeface="Helvetica" charset="0"/>
                <a:cs typeface="Helvetica" charset="0"/>
              </a:rPr>
              <a:t> forcing</a:t>
            </a:r>
            <a:r>
              <a:rPr lang="en-US" sz="3000" dirty="0" smtClean="0">
                <a:latin typeface="Helvetica" charset="0"/>
                <a:ea typeface="Helvetica" charset="0"/>
                <a:cs typeface="Helvetica" charset="0"/>
              </a:rPr>
              <a:t> did it take to warm  Earth to interglacial periods between the ice ages?</a:t>
            </a:r>
            <a:endParaRPr kumimoji="0" lang="en-US" sz="3000" i="0" u="none" strike="noStrike" kern="1200" cap="none" spc="0" normalizeH="0" baseline="0" noProof="0" dirty="0" smtClean="0">
              <a:ln>
                <a:noFill/>
              </a:ln>
              <a:effectLst/>
              <a:uLnTx/>
              <a:uFillTx/>
              <a:latin typeface="Helvetica" charset="0"/>
              <a:ea typeface="Helvetica" charset="0"/>
              <a:cs typeface="Helvetic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52400" y="0"/>
            <a:ext cx="8991600" cy="1215457"/>
          </a:xfrm>
          <a:prstGeom prst="rect">
            <a:avLst/>
          </a:prstGeom>
        </p:spPr>
        <p:txBody>
          <a:bodyPr vert="horz" lIns="91440" tIns="45720" rIns="91440" bIns="45720" rtlCol="0" anchor="ctr">
            <a:normAutofit/>
          </a:bodyPr>
          <a:lstStyle/>
          <a:p>
            <a:pPr lvl="0">
              <a:spcBef>
                <a:spcPct val="0"/>
              </a:spcBef>
            </a:pPr>
            <a:r>
              <a:rPr lang="en-US" sz="3000" dirty="0" smtClean="0">
                <a:latin typeface="Helvetica" charset="0"/>
                <a:ea typeface="Helvetica" charset="0"/>
                <a:cs typeface="Helvetica" charset="0"/>
              </a:rPr>
              <a:t>By comparison, what </a:t>
            </a:r>
            <a:r>
              <a:rPr lang="en-US" sz="3000" dirty="0" err="1" smtClean="0">
                <a:solidFill>
                  <a:srgbClr val="FF0000"/>
                </a:solidFill>
                <a:latin typeface="Helvetica" charset="0"/>
                <a:ea typeface="Helvetica" charset="0"/>
                <a:cs typeface="Helvetica" charset="0"/>
              </a:rPr>
              <a:t>radiative</a:t>
            </a:r>
            <a:r>
              <a:rPr lang="en-US" sz="3000" dirty="0" smtClean="0">
                <a:solidFill>
                  <a:srgbClr val="FF0000"/>
                </a:solidFill>
                <a:latin typeface="Helvetica" charset="0"/>
                <a:ea typeface="Helvetica" charset="0"/>
                <a:cs typeface="Helvetica" charset="0"/>
              </a:rPr>
              <a:t> forcing</a:t>
            </a:r>
            <a:r>
              <a:rPr lang="en-US" sz="3000" dirty="0" smtClean="0">
                <a:latin typeface="Helvetica" charset="0"/>
                <a:ea typeface="Helvetica" charset="0"/>
                <a:cs typeface="Helvetica" charset="0"/>
              </a:rPr>
              <a:t> are humans exerting on Earth’s climate system today?</a:t>
            </a:r>
            <a:endParaRPr kumimoji="0" lang="en-US" sz="3000" i="0" u="none" strike="noStrike" kern="1200" cap="none" spc="0" normalizeH="0" baseline="0" noProof="0" dirty="0" smtClean="0">
              <a:ln>
                <a:noFill/>
              </a:ln>
              <a:effectLst/>
              <a:uLnTx/>
              <a:uFillTx/>
              <a:latin typeface="Helvetica" charset="0"/>
              <a:ea typeface="Helvetica" charset="0"/>
              <a:cs typeface="Helvetica" charset="0"/>
            </a:endParaRPr>
          </a:p>
        </p:txBody>
      </p:sp>
      <p:pic>
        <p:nvPicPr>
          <p:cNvPr id="8" name="Picture 7" descr="Forcing_grab.png"/>
          <p:cNvPicPr>
            <a:picLocks noChangeAspect="1"/>
          </p:cNvPicPr>
          <p:nvPr/>
        </p:nvPicPr>
        <p:blipFill>
          <a:blip r:embed="rId3"/>
          <a:stretch>
            <a:fillRect/>
          </a:stretch>
        </p:blipFill>
        <p:spPr>
          <a:xfrm>
            <a:off x="0" y="1384181"/>
            <a:ext cx="9144000" cy="4254619"/>
          </a:xfrm>
          <a:prstGeom prst="rect">
            <a:avLst/>
          </a:prstGeom>
        </p:spPr>
      </p:pic>
      <p:sp>
        <p:nvSpPr>
          <p:cNvPr id="9" name="TextBox 8"/>
          <p:cNvSpPr txBox="1"/>
          <p:nvPr/>
        </p:nvSpPr>
        <p:spPr>
          <a:xfrm>
            <a:off x="1066800" y="5544979"/>
            <a:ext cx="1509220"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Credit:  IPCC AR6</a:t>
            </a:r>
            <a:endParaRPr lang="en-US" sz="1400" dirty="0">
              <a:solidFill>
                <a:srgbClr val="7F7F7F"/>
              </a:solidFill>
              <a:latin typeface="Arial Narrow"/>
              <a:cs typeface="Arial Narrow"/>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2"/>
          <p:cNvGrpSpPr/>
          <p:nvPr/>
        </p:nvGrpSpPr>
        <p:grpSpPr>
          <a:xfrm>
            <a:off x="76200" y="1295400"/>
            <a:ext cx="9000794" cy="4495800"/>
            <a:chOff x="134969" y="2289174"/>
            <a:chExt cx="9000792" cy="4495800"/>
          </a:xfrm>
        </p:grpSpPr>
        <p:grpSp>
          <p:nvGrpSpPr>
            <p:cNvPr id="3" name="Group 14"/>
            <p:cNvGrpSpPr/>
            <p:nvPr/>
          </p:nvGrpSpPr>
          <p:grpSpPr>
            <a:xfrm>
              <a:off x="6070600" y="4841875"/>
              <a:ext cx="3065161" cy="1775451"/>
              <a:chOff x="6019800" y="4845710"/>
              <a:chExt cx="3065161" cy="1775451"/>
            </a:xfrm>
          </p:grpSpPr>
          <p:pic>
            <p:nvPicPr>
              <p:cNvPr id="10" name="Content Placeholder 6"/>
              <p:cNvPicPr>
                <a:picLocks noChangeAspect="1"/>
              </p:cNvPicPr>
              <p:nvPr/>
            </p:nvPicPr>
            <p:blipFill>
              <a:blip r:embed="rId3"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6019800" y="4845710"/>
                <a:ext cx="2857485" cy="1775451"/>
              </a:xfrm>
              <a:prstGeom prst="rect">
                <a:avLst/>
              </a:prstGeom>
              <a:ln>
                <a:solidFill>
                  <a:schemeClr val="tx1">
                    <a:lumMod val="50000"/>
                    <a:lumOff val="50000"/>
                  </a:schemeClr>
                </a:solidFill>
              </a:ln>
            </p:spPr>
          </p:pic>
          <p:sp>
            <p:nvSpPr>
              <p:cNvPr id="11" name="Rectangle 10"/>
              <p:cNvSpPr/>
              <p:nvPr/>
            </p:nvSpPr>
            <p:spPr>
              <a:xfrm rot="5400000">
                <a:off x="8346297" y="5849979"/>
                <a:ext cx="1261884" cy="215444"/>
              </a:xfrm>
              <a:prstGeom prst="rect">
                <a:avLst/>
              </a:prstGeom>
            </p:spPr>
            <p:txBody>
              <a:bodyPr wrap="none">
                <a:spAutoFit/>
              </a:bodyPr>
              <a:lstStyle/>
              <a:p>
                <a:pPr algn="r"/>
                <a:r>
                  <a:rPr lang="en-US" sz="800" dirty="0">
                    <a:solidFill>
                      <a:srgbClr val="FFFFFF"/>
                    </a:solidFill>
                    <a:latin typeface="+mj-lt"/>
                  </a:rPr>
                  <a:t>© Dave Martin/AP/Corbis</a:t>
                </a:r>
              </a:p>
            </p:txBody>
          </p:sp>
        </p:grpSp>
        <p:grpSp>
          <p:nvGrpSpPr>
            <p:cNvPr id="4" name="Group 11"/>
            <p:cNvGrpSpPr/>
            <p:nvPr/>
          </p:nvGrpSpPr>
          <p:grpSpPr>
            <a:xfrm>
              <a:off x="2870200" y="4587875"/>
              <a:ext cx="2990414" cy="2197099"/>
              <a:chOff x="2819400" y="3048000"/>
              <a:chExt cx="2990414" cy="2197099"/>
            </a:xfrm>
          </p:grpSpPr>
          <p:pic>
            <p:nvPicPr>
              <p:cNvPr id="13" name="Picture 12"/>
              <p:cNvPicPr>
                <a:picLocks noChangeAspect="1"/>
              </p:cNvPicPr>
              <p:nvPr/>
            </p:nvPicPr>
            <p:blipFill>
              <a:blip r:embed="rId4"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2819400" y="3048000"/>
                <a:ext cx="2949020" cy="1967980"/>
              </a:xfrm>
              <a:prstGeom prst="rect">
                <a:avLst/>
              </a:prstGeom>
              <a:ln>
                <a:solidFill>
                  <a:schemeClr val="tx1">
                    <a:lumMod val="50000"/>
                    <a:lumOff val="50000"/>
                  </a:schemeClr>
                </a:solidFill>
              </a:ln>
            </p:spPr>
          </p:pic>
          <p:sp>
            <p:nvSpPr>
              <p:cNvPr id="14" name="Rectangle 13"/>
              <p:cNvSpPr/>
              <p:nvPr/>
            </p:nvSpPr>
            <p:spPr>
              <a:xfrm flipH="1">
                <a:off x="4057215" y="5029655"/>
                <a:ext cx="1752599" cy="215444"/>
              </a:xfrm>
              <a:prstGeom prst="rect">
                <a:avLst/>
              </a:prstGeom>
            </p:spPr>
            <p:txBody>
              <a:bodyPr wrap="square">
                <a:spAutoFit/>
              </a:bodyPr>
              <a:lstStyle/>
              <a:p>
                <a:pPr algn="r"/>
                <a:r>
                  <a:rPr lang="en-US" sz="800" dirty="0" smtClean="0">
                    <a:latin typeface="+mj-lt"/>
                  </a:rPr>
                  <a:t>© John </a:t>
                </a:r>
                <a:r>
                  <a:rPr lang="en-US" sz="800" dirty="0" err="1" smtClean="0">
                    <a:latin typeface="+mj-lt"/>
                  </a:rPr>
                  <a:t>Wark</a:t>
                </a:r>
                <a:r>
                  <a:rPr lang="en-US" sz="800" dirty="0" smtClean="0">
                    <a:latin typeface="+mj-lt"/>
                  </a:rPr>
                  <a:t>/AP/Corbis</a:t>
                </a:r>
                <a:endParaRPr lang="en-US" sz="800" dirty="0">
                  <a:latin typeface="+mj-lt"/>
                </a:endParaRPr>
              </a:p>
            </p:txBody>
          </p:sp>
        </p:grpSp>
        <p:grpSp>
          <p:nvGrpSpPr>
            <p:cNvPr id="5" name="Group 14"/>
            <p:cNvGrpSpPr/>
            <p:nvPr/>
          </p:nvGrpSpPr>
          <p:grpSpPr>
            <a:xfrm>
              <a:off x="134969" y="3267075"/>
              <a:ext cx="2506640" cy="3025884"/>
              <a:chOff x="634086" y="2667000"/>
              <a:chExt cx="2920884" cy="3554512"/>
            </a:xfrm>
          </p:grpSpPr>
          <p:pic>
            <p:nvPicPr>
              <p:cNvPr id="16" name="Picture 15"/>
              <p:cNvPicPr>
                <a:picLocks noChangeAspect="1"/>
              </p:cNvPicPr>
              <p:nvPr/>
            </p:nvPicPr>
            <p:blipFill rotWithShape="1">
              <a:blip r:embed="rId5"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914400" y="2667000"/>
                <a:ext cx="2640570" cy="3554512"/>
              </a:xfrm>
              <a:prstGeom prst="rect">
                <a:avLst/>
              </a:prstGeom>
              <a:ln>
                <a:solidFill>
                  <a:schemeClr val="tx1">
                    <a:lumMod val="50000"/>
                    <a:lumOff val="50000"/>
                  </a:schemeClr>
                </a:solidFill>
              </a:ln>
            </p:spPr>
          </p:pic>
          <p:sp>
            <p:nvSpPr>
              <p:cNvPr id="17" name="TextBox 16"/>
              <p:cNvSpPr txBox="1"/>
              <p:nvPr/>
            </p:nvSpPr>
            <p:spPr>
              <a:xfrm rot="5400000">
                <a:off x="-520318" y="4813042"/>
                <a:ext cx="2559855" cy="251048"/>
              </a:xfrm>
              <a:prstGeom prst="rect">
                <a:avLst/>
              </a:prstGeom>
              <a:noFill/>
            </p:spPr>
            <p:txBody>
              <a:bodyPr wrap="none" rtlCol="0">
                <a:spAutoFit/>
              </a:bodyPr>
              <a:lstStyle/>
              <a:p>
                <a:pPr algn="r"/>
                <a:r>
                  <a:rPr lang="en-US" sz="800" dirty="0">
                    <a:solidFill>
                      <a:srgbClr val="FFFFFF"/>
                    </a:solidFill>
                    <a:latin typeface="+mj-lt"/>
                  </a:rPr>
                  <a:t>©AP Photo/The Press-Enterprise, Terry Pierson</a:t>
                </a:r>
              </a:p>
            </p:txBody>
          </p:sp>
        </p:grpSp>
        <p:grpSp>
          <p:nvGrpSpPr>
            <p:cNvPr id="6" name="Group 15"/>
            <p:cNvGrpSpPr/>
            <p:nvPr/>
          </p:nvGrpSpPr>
          <p:grpSpPr>
            <a:xfrm>
              <a:off x="6181725" y="2625722"/>
              <a:ext cx="2710195" cy="1828800"/>
              <a:chOff x="6400800" y="2554281"/>
              <a:chExt cx="2710195" cy="1828800"/>
            </a:xfrm>
          </p:grpSpPr>
          <p:pic>
            <p:nvPicPr>
              <p:cNvPr id="19" name="Content Placeholder 5"/>
              <p:cNvPicPr>
                <a:picLocks noChangeAspect="1"/>
              </p:cNvPicPr>
              <p:nvPr/>
            </p:nvPicPr>
            <p:blipFill>
              <a:blip r:embed="rId6"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6400800" y="2667000"/>
                <a:ext cx="2494799" cy="1664585"/>
              </a:xfrm>
              <a:prstGeom prst="rect">
                <a:avLst/>
              </a:prstGeom>
              <a:ln>
                <a:solidFill>
                  <a:schemeClr val="tx1">
                    <a:lumMod val="50000"/>
                    <a:lumOff val="50000"/>
                  </a:schemeClr>
                </a:solidFill>
              </a:ln>
            </p:spPr>
          </p:pic>
          <p:sp>
            <p:nvSpPr>
              <p:cNvPr id="20" name="TextBox 19"/>
              <p:cNvSpPr txBox="1"/>
              <p:nvPr/>
            </p:nvSpPr>
            <p:spPr>
              <a:xfrm rot="5400000">
                <a:off x="8088873" y="3360959"/>
                <a:ext cx="1828800" cy="215444"/>
              </a:xfrm>
              <a:prstGeom prst="rect">
                <a:avLst/>
              </a:prstGeom>
              <a:noFill/>
            </p:spPr>
            <p:txBody>
              <a:bodyPr wrap="square" rtlCol="0">
                <a:spAutoFit/>
              </a:bodyPr>
              <a:lstStyle/>
              <a:p>
                <a:pPr algn="r"/>
                <a:r>
                  <a:rPr lang="en-US" sz="800" dirty="0">
                    <a:solidFill>
                      <a:srgbClr val="FFFFFF"/>
                    </a:solidFill>
                    <a:latin typeface="+mj-lt"/>
                  </a:rPr>
                  <a:t>© </a:t>
                </a:r>
                <a:r>
                  <a:rPr lang="en-US" sz="800" dirty="0" smtClean="0">
                    <a:solidFill>
                      <a:srgbClr val="FFFFFF"/>
                    </a:solidFill>
                    <a:latin typeface="+mj-lt"/>
                  </a:rPr>
                  <a:t>Scott </a:t>
                </a:r>
                <a:r>
                  <a:rPr lang="en-US" sz="800" dirty="0">
                    <a:solidFill>
                      <a:srgbClr val="FFFFFF"/>
                    </a:solidFill>
                    <a:latin typeface="+mj-lt"/>
                  </a:rPr>
                  <a:t>Olson/Getty Images</a:t>
                </a:r>
              </a:p>
            </p:txBody>
          </p:sp>
        </p:grpSp>
        <p:grpSp>
          <p:nvGrpSpPr>
            <p:cNvPr id="7" name="Group 4"/>
            <p:cNvGrpSpPr/>
            <p:nvPr/>
          </p:nvGrpSpPr>
          <p:grpSpPr>
            <a:xfrm>
              <a:off x="2828925" y="2289174"/>
              <a:ext cx="3247133" cy="1997939"/>
              <a:chOff x="2749550" y="2289174"/>
              <a:chExt cx="3247133" cy="1997939"/>
            </a:xfrm>
          </p:grpSpPr>
          <p:pic>
            <p:nvPicPr>
              <p:cNvPr id="21" name="Picture 20" descr="110623-F-DR123-002.jpg"/>
              <p:cNvPicPr>
                <a:picLocks noChangeAspect="1"/>
              </p:cNvPicPr>
              <p:nvPr/>
            </p:nvPicPr>
            <p:blipFill>
              <a:blip r:embed="rId7"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2749550" y="2289174"/>
                <a:ext cx="3008606" cy="1997939"/>
              </a:xfrm>
              <a:prstGeom prst="rect">
                <a:avLst/>
              </a:prstGeom>
              <a:ln>
                <a:solidFill>
                  <a:schemeClr val="tx1">
                    <a:lumMod val="50000"/>
                    <a:lumOff val="50000"/>
                  </a:schemeClr>
                </a:solidFill>
              </a:ln>
            </p:spPr>
          </p:pic>
          <p:sp>
            <p:nvSpPr>
              <p:cNvPr id="22" name="TextBox 21"/>
              <p:cNvSpPr txBox="1"/>
              <p:nvPr/>
            </p:nvSpPr>
            <p:spPr>
              <a:xfrm rot="5400000">
                <a:off x="4889992" y="3180421"/>
                <a:ext cx="1997938" cy="215444"/>
              </a:xfrm>
              <a:prstGeom prst="rect">
                <a:avLst/>
              </a:prstGeom>
              <a:noFill/>
            </p:spPr>
            <p:txBody>
              <a:bodyPr wrap="square" rtlCol="0">
                <a:spAutoFit/>
              </a:bodyPr>
              <a:lstStyle/>
              <a:p>
                <a:pPr algn="r"/>
                <a:r>
                  <a:rPr lang="en-US" sz="800" dirty="0" smtClean="0">
                    <a:solidFill>
                      <a:srgbClr val="FFFFFF"/>
                    </a:solidFill>
                    <a:latin typeface="+mj-lt"/>
                  </a:rPr>
                  <a:t>Department of Defense, 2014</a:t>
                </a:r>
                <a:endParaRPr lang="en-US" sz="800" dirty="0">
                  <a:solidFill>
                    <a:srgbClr val="FFFFFF"/>
                  </a:solidFill>
                  <a:latin typeface="+mj-lt"/>
                </a:endParaRPr>
              </a:p>
            </p:txBody>
          </p:sp>
        </p:grpSp>
      </p:grpSp>
      <p:sp>
        <p:nvSpPr>
          <p:cNvPr id="9" name="Title 8"/>
          <p:cNvSpPr>
            <a:spLocks noGrp="1"/>
          </p:cNvSpPr>
          <p:nvPr>
            <p:ph type="title"/>
          </p:nvPr>
        </p:nvSpPr>
        <p:spPr>
          <a:xfrm>
            <a:off x="0" y="0"/>
            <a:ext cx="9144000" cy="1143000"/>
          </a:xfrm>
        </p:spPr>
        <p:txBody>
          <a:bodyPr/>
          <a:lstStyle/>
          <a:p>
            <a:pPr marL="222250"/>
            <a:r>
              <a:rPr lang="en-US" sz="3200" dirty="0" smtClean="0">
                <a:solidFill>
                  <a:srgbClr val="000000"/>
                </a:solidFill>
              </a:rPr>
              <a:t>More frequent &amp; more severe </a:t>
            </a:r>
            <a:r>
              <a:rPr lang="en-US" sz="3200" dirty="0" smtClean="0">
                <a:solidFill>
                  <a:srgbClr val="FF0000"/>
                </a:solidFill>
              </a:rPr>
              <a:t>extreme events.</a:t>
            </a:r>
            <a:r>
              <a:rPr lang="en-US" sz="3200" dirty="0" smtClean="0"/>
              <a:t/>
            </a:r>
            <a:br>
              <a:rPr lang="en-US" sz="3200" dirty="0" smtClean="0"/>
            </a:br>
            <a:r>
              <a:rPr lang="en-US" sz="3200" dirty="0" smtClean="0">
                <a:solidFill>
                  <a:schemeClr val="tx1"/>
                </a:solidFill>
              </a:rPr>
              <a:t>Communities &amp; businesses are feeling the </a:t>
            </a:r>
            <a:r>
              <a:rPr lang="en-US" sz="3200" dirty="0" smtClean="0">
                <a:solidFill>
                  <a:srgbClr val="FF0000"/>
                </a:solidFill>
              </a:rPr>
              <a:t>impacts.</a:t>
            </a:r>
            <a:endParaRPr lang="en-US" sz="3200"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4450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762000"/>
            <a:ext cx="3421720" cy="3581400"/>
          </a:xfrm>
        </p:spPr>
        <p:txBody>
          <a:bodyPr anchor="t"/>
          <a:lstStyle/>
          <a:p>
            <a:r>
              <a:rPr lang="en-US" sz="3200" dirty="0" smtClean="0">
                <a:solidFill>
                  <a:srgbClr val="1A75BC"/>
                </a:solidFill>
                <a:latin typeface="Calibri"/>
                <a:cs typeface="Calibri"/>
              </a:rPr>
              <a:t>Climate scientists predicted an increase in the probability of extreme events occurring due to global warming…</a:t>
            </a:r>
            <a:endParaRPr lang="en-US" sz="3200" dirty="0">
              <a:solidFill>
                <a:srgbClr val="1A75BC"/>
              </a:solidFill>
              <a:latin typeface="Calibri"/>
              <a:ea typeface="Helvetica" charset="0"/>
              <a:cs typeface="Calibri"/>
            </a:endParaRPr>
          </a:p>
        </p:txBody>
      </p:sp>
      <p:pic>
        <p:nvPicPr>
          <p:cNvPr id="9" name="Picture 3" descr="esfig1v10"/>
          <p:cNvPicPr>
            <a:picLocks noChangeAspect="1" noChangeArrowheads="1"/>
          </p:cNvPicPr>
          <p:nvPr/>
        </p:nvPicPr>
        <p:blipFill rotWithShape="1">
          <a:blip r:embed="rId3" cstate="print"/>
          <a:srcRect l="47012" r="453"/>
          <a:stretch/>
        </p:blipFill>
        <p:spPr bwMode="auto">
          <a:xfrm>
            <a:off x="3726520" y="554385"/>
            <a:ext cx="5153529" cy="5220990"/>
          </a:xfrm>
          <a:prstGeom prst="rect">
            <a:avLst/>
          </a:prstGeom>
          <a:gradFill rotWithShape="1">
            <a:gsLst>
              <a:gs pos="0">
                <a:srgbClr val="BDBDBD"/>
              </a:gs>
              <a:gs pos="80000">
                <a:srgbClr val="F7F7F7"/>
              </a:gs>
              <a:gs pos="100000">
                <a:srgbClr val="F8F8F8"/>
              </a:gs>
            </a:gsLst>
            <a:lin ang="16200000"/>
          </a:gradFill>
          <a:ln w="9525">
            <a:noFill/>
            <a:miter lim="800000"/>
            <a:headEnd/>
            <a:tailEnd/>
          </a:ln>
          <a:effectLst>
            <a:outerShdw blurRad="63500" dist="23000" dir="5400000" rotWithShape="0">
              <a:srgbClr val="000000">
                <a:alpha val="34999"/>
              </a:srgbClr>
            </a:outerShdw>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3714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8"/>
        <p:cNvGrpSpPr/>
        <p:nvPr/>
      </p:nvGrpSpPr>
      <p:grpSpPr>
        <a:xfrm>
          <a:off x="0" y="0"/>
          <a:ext cx="0" cy="0"/>
          <a:chOff x="0" y="0"/>
          <a:chExt cx="0" cy="0"/>
        </a:xfrm>
      </p:grpSpPr>
      <p:sp>
        <p:nvSpPr>
          <p:cNvPr id="5" name="Shape 79"/>
          <p:cNvSpPr txBox="1">
            <a:spLocks/>
          </p:cNvSpPr>
          <p:nvPr/>
        </p:nvSpPr>
        <p:spPr bwMode="auto">
          <a:xfrm>
            <a:off x="263526" y="0"/>
            <a:ext cx="4267200" cy="1143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3600" b="1" i="0" u="none" strike="noStrike" kern="0" cap="none" spc="0" normalizeH="0" baseline="0" noProof="0" dirty="0" smtClean="0">
                <a:ln>
                  <a:noFill/>
                </a:ln>
                <a:solidFill>
                  <a:srgbClr val="1A75BC"/>
                </a:solidFill>
                <a:effectLst/>
                <a:uLnTx/>
                <a:uFillTx/>
                <a:latin typeface="Calibri"/>
                <a:ea typeface="MS PGothic" panose="020B0600070205080204" pitchFamily="34" charset="-128"/>
                <a:cs typeface="Calibri"/>
              </a:rPr>
              <a:t>Natural catastrophes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3600" b="1" i="0" u="none" strike="noStrike" kern="0" cap="none" spc="0" normalizeH="0" baseline="0" noProof="0" dirty="0" smtClean="0">
                <a:ln>
                  <a:noFill/>
                </a:ln>
                <a:solidFill>
                  <a:srgbClr val="1A75BC"/>
                </a:solidFill>
                <a:effectLst/>
                <a:uLnTx/>
                <a:uFillTx/>
                <a:latin typeface="Calibri"/>
                <a:ea typeface="MS PGothic" panose="020B0600070205080204" pitchFamily="34" charset="-128"/>
                <a:cs typeface="Calibri"/>
              </a:rPr>
              <a:t>are on the rise</a:t>
            </a:r>
            <a:endParaRPr kumimoji="0" lang="en" sz="3600" b="1" i="0" u="none" strike="noStrike" kern="0" cap="none" spc="0" normalizeH="0" baseline="0" noProof="0" dirty="0">
              <a:ln>
                <a:noFill/>
              </a:ln>
              <a:solidFill>
                <a:srgbClr val="1A75BC"/>
              </a:solidFill>
              <a:effectLst/>
              <a:uLnTx/>
              <a:uFillTx/>
              <a:latin typeface="Calibri"/>
              <a:ea typeface="MS PGothic" panose="020B0600070205080204" pitchFamily="34" charset="-128"/>
              <a:cs typeface="Calibri"/>
            </a:endParaRPr>
          </a:p>
        </p:txBody>
      </p:sp>
      <p:pic>
        <p:nvPicPr>
          <p:cNvPr id="4" name="Picture 3" descr="1536909859247.png"/>
          <p:cNvPicPr>
            <a:picLocks noChangeAspect="1"/>
          </p:cNvPicPr>
          <p:nvPr/>
        </p:nvPicPr>
        <p:blipFill>
          <a:blip r:embed="rId3"/>
          <a:srcRect t="27778" b="7778"/>
          <a:stretch>
            <a:fillRect/>
          </a:stretch>
        </p:blipFill>
        <p:spPr>
          <a:xfrm>
            <a:off x="228600" y="1447800"/>
            <a:ext cx="8880474" cy="4419600"/>
          </a:xfrm>
          <a:prstGeom prst="rect">
            <a:avLst/>
          </a:prstGeom>
        </p:spPr>
      </p:pic>
      <p:pic>
        <p:nvPicPr>
          <p:cNvPr id="6" name="Picture 5" descr="1536909859247.png"/>
          <p:cNvPicPr>
            <a:picLocks noChangeAspect="1"/>
          </p:cNvPicPr>
          <p:nvPr/>
        </p:nvPicPr>
        <p:blipFill>
          <a:blip r:embed="rId3"/>
          <a:srcRect l="3333" t="15556" r="34445" b="75555"/>
          <a:stretch>
            <a:fillRect/>
          </a:stretch>
        </p:blipFill>
        <p:spPr>
          <a:xfrm>
            <a:off x="4530726" y="609600"/>
            <a:ext cx="4267200" cy="609600"/>
          </a:xfrm>
          <a:prstGeom prst="rect">
            <a:avLst/>
          </a:prstGeom>
        </p:spPr>
      </p:pic>
      <p:sp>
        <p:nvSpPr>
          <p:cNvPr id="8" name="TextBox 7"/>
          <p:cNvSpPr txBox="1"/>
          <p:nvPr/>
        </p:nvSpPr>
        <p:spPr>
          <a:xfrm rot="16200000">
            <a:off x="7164289" y="3808511"/>
            <a:ext cx="3200400"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Source:  Munich Re </a:t>
            </a:r>
            <a:r>
              <a:rPr lang="en-US" sz="1400" dirty="0" err="1" smtClean="0">
                <a:solidFill>
                  <a:srgbClr val="7F7F7F"/>
                </a:solidFill>
                <a:latin typeface="Arial Narrow"/>
                <a:ea typeface="Cambria" charset="0"/>
                <a:cs typeface="Arial Narrow"/>
              </a:rPr>
              <a:t>NatCatSERVICE</a:t>
            </a:r>
            <a:endParaRPr lang="en-US" sz="1400" dirty="0">
              <a:solidFill>
                <a:srgbClr val="7F7F7F"/>
              </a:solidFill>
              <a:latin typeface="Arial Narrow"/>
              <a:cs typeface="Arial Narrow"/>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561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28600" y="0"/>
            <a:ext cx="8915400" cy="845762"/>
          </a:xfrm>
          <a:prstGeom prst="rect">
            <a:avLst/>
          </a:prstGeom>
        </p:spPr>
        <p:txBody>
          <a:bodyPr lIns="91425" tIns="91425" rIns="91425" bIns="91425" anchor="ctr" anchorCtr="0">
            <a:noAutofit/>
          </a:bodyPr>
          <a:lstStyle/>
          <a:p>
            <a:pPr algn="l">
              <a:spcBef>
                <a:spcPts val="0"/>
              </a:spcBef>
              <a:buNone/>
            </a:pPr>
            <a:r>
              <a:rPr lang="en-US" dirty="0" smtClean="0">
                <a:solidFill>
                  <a:srgbClr val="1A75BC"/>
                </a:solidFill>
                <a:latin typeface="Calibri"/>
                <a:cs typeface="Calibri"/>
              </a:rPr>
              <a:t>Overall and insured losses </a:t>
            </a:r>
            <a:r>
              <a:rPr lang="en-US" dirty="0">
                <a:solidFill>
                  <a:srgbClr val="1A75BC"/>
                </a:solidFill>
                <a:latin typeface="Calibri"/>
                <a:cs typeface="Calibri"/>
              </a:rPr>
              <a:t>are</a:t>
            </a:r>
            <a:r>
              <a:rPr lang="en-US" dirty="0" smtClean="0">
                <a:solidFill>
                  <a:srgbClr val="1A75BC"/>
                </a:solidFill>
                <a:latin typeface="Calibri"/>
                <a:cs typeface="Calibri"/>
              </a:rPr>
              <a:t> rising </a:t>
            </a:r>
            <a:r>
              <a:rPr lang="en-US" dirty="0">
                <a:solidFill>
                  <a:srgbClr val="1A75BC"/>
                </a:solidFill>
                <a:latin typeface="Calibri"/>
                <a:cs typeface="Calibri"/>
              </a:rPr>
              <a:t>as well</a:t>
            </a:r>
            <a:endParaRPr lang="en" dirty="0">
              <a:solidFill>
                <a:srgbClr val="1A75BC"/>
              </a:solidFill>
              <a:latin typeface="Calibri"/>
              <a:cs typeface="Calibri"/>
            </a:endParaRPr>
          </a:p>
        </p:txBody>
      </p:sp>
      <p:pic>
        <p:nvPicPr>
          <p:cNvPr id="6" name="Picture 5" descr="1536909991257.png"/>
          <p:cNvPicPr>
            <a:picLocks noChangeAspect="1"/>
          </p:cNvPicPr>
          <p:nvPr/>
        </p:nvPicPr>
        <p:blipFill>
          <a:blip r:embed="rId3"/>
          <a:srcRect t="27028" b="10932"/>
          <a:stretch>
            <a:fillRect/>
          </a:stretch>
        </p:blipFill>
        <p:spPr>
          <a:xfrm>
            <a:off x="0" y="845762"/>
            <a:ext cx="9144000" cy="4963786"/>
          </a:xfrm>
          <a:prstGeom prst="rect">
            <a:avLst/>
          </a:prstGeom>
        </p:spPr>
      </p:pic>
      <p:pic>
        <p:nvPicPr>
          <p:cNvPr id="8" name="Picture 7" descr="1536909991257.png"/>
          <p:cNvPicPr>
            <a:picLocks noChangeAspect="1"/>
          </p:cNvPicPr>
          <p:nvPr/>
        </p:nvPicPr>
        <p:blipFill>
          <a:blip r:embed="rId3"/>
          <a:srcRect l="8967" t="16653" r="48759" b="73099"/>
          <a:stretch>
            <a:fillRect/>
          </a:stretch>
        </p:blipFill>
        <p:spPr>
          <a:xfrm>
            <a:off x="1905000" y="2590800"/>
            <a:ext cx="2514600" cy="609600"/>
          </a:xfrm>
          <a:prstGeom prst="rect">
            <a:avLst/>
          </a:prstGeom>
          <a:effectLst>
            <a:outerShdw blurRad="50800" dist="38100" dir="2700000">
              <a:srgbClr val="000000">
                <a:alpha val="43000"/>
              </a:srgbClr>
            </a:outerShdw>
          </a:effectLst>
        </p:spPr>
      </p:pic>
      <p:sp>
        <p:nvSpPr>
          <p:cNvPr id="9" name="TextBox 8"/>
          <p:cNvSpPr txBox="1"/>
          <p:nvPr/>
        </p:nvSpPr>
        <p:spPr>
          <a:xfrm rot="16200000">
            <a:off x="6935689" y="3656110"/>
            <a:ext cx="3200400"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Source:  Munich Re </a:t>
            </a:r>
            <a:r>
              <a:rPr lang="en-US" sz="1400" dirty="0" err="1" smtClean="0">
                <a:solidFill>
                  <a:srgbClr val="7F7F7F"/>
                </a:solidFill>
                <a:latin typeface="Arial Narrow"/>
                <a:ea typeface="Cambria" charset="0"/>
                <a:cs typeface="Arial Narrow"/>
              </a:rPr>
              <a:t>NatCatSERVICE</a:t>
            </a:r>
            <a:endParaRPr lang="en-US" sz="1400" dirty="0">
              <a:solidFill>
                <a:srgbClr val="7F7F7F"/>
              </a:solidFill>
              <a:latin typeface="Arial Narrow"/>
              <a:cs typeface="Arial Narrow"/>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7443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1905000"/>
            <a:ext cx="8686800" cy="2154436"/>
          </a:xfrm>
          <a:prstGeom prst="rect">
            <a:avLst/>
          </a:prstGeom>
          <a:noFill/>
          <a:ln w="9525">
            <a:noFill/>
            <a:miter lim="800000"/>
            <a:headEnd/>
            <a:tailEnd/>
          </a:ln>
          <a:effectLst/>
        </p:spPr>
        <p:txBody>
          <a:bodyPr wrap="square">
            <a:prstTxWarp prst="textNoShape">
              <a:avLst/>
            </a:prstTxWarp>
            <a:spAutoFit/>
          </a:bodyPr>
          <a:lstStyle/>
          <a:p>
            <a:pPr algn="ctr">
              <a:spcAft>
                <a:spcPts val="1800"/>
              </a:spcAft>
              <a:defRPr/>
            </a:pPr>
            <a:r>
              <a:rPr lang="en-US" sz="3000" b="1" dirty="0">
                <a:solidFill>
                  <a:srgbClr val="1A75BC"/>
                </a:solidFill>
                <a:latin typeface="Helvetica" charset="0"/>
                <a:ea typeface="Myriad Pro" charset="0"/>
              </a:rPr>
              <a:t>Part</a:t>
            </a:r>
            <a:r>
              <a:rPr lang="en-US" sz="3000" b="1" dirty="0" smtClean="0">
                <a:solidFill>
                  <a:srgbClr val="1A75BC"/>
                </a:solidFill>
                <a:latin typeface="Helvetica" charset="0"/>
                <a:ea typeface="Myriad Pro" charset="0"/>
              </a:rPr>
              <a:t> 1</a:t>
            </a:r>
          </a:p>
          <a:p>
            <a:pPr algn="ctr">
              <a:spcAft>
                <a:spcPts val="600"/>
              </a:spcAft>
              <a:defRPr/>
            </a:pPr>
            <a:r>
              <a:rPr lang="en-US" sz="4200" dirty="0" smtClean="0">
                <a:solidFill>
                  <a:srgbClr val="000000"/>
                </a:solidFill>
                <a:latin typeface="Helvetica" charset="0"/>
                <a:ea typeface="Myriad Pro" charset="0"/>
              </a:rPr>
              <a:t>Climate 101: </a:t>
            </a:r>
          </a:p>
          <a:p>
            <a:pPr algn="ctr">
              <a:spcAft>
                <a:spcPts val="600"/>
              </a:spcAft>
              <a:defRPr/>
            </a:pPr>
            <a:r>
              <a:rPr lang="en-US" sz="4200" dirty="0" smtClean="0">
                <a:solidFill>
                  <a:srgbClr val="000000"/>
                </a:solidFill>
                <a:latin typeface="Helvetica" charset="0"/>
                <a:ea typeface="Myriad Pro" charset="0"/>
              </a:rPr>
              <a:t>The Basics of Climate Science</a:t>
            </a:r>
            <a:endParaRPr lang="en-US" sz="4200" dirty="0">
              <a:solidFill>
                <a:srgbClr val="000000"/>
              </a:solidFill>
              <a:latin typeface="Helvetica" charset="0"/>
              <a:ea typeface="Myriad Pro"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hape 132"/>
          <p:cNvSpPr txBox="1">
            <a:spLocks noGrp="1"/>
          </p:cNvSpPr>
          <p:nvPr>
            <p:ph type="title"/>
          </p:nvPr>
        </p:nvSpPr>
        <p:spPr>
          <a:xfrm>
            <a:off x="152400" y="152400"/>
            <a:ext cx="3801461" cy="2109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3200" b="1" dirty="0" smtClean="0">
                <a:solidFill>
                  <a:srgbClr val="1A75BC"/>
                </a:solidFill>
                <a:latin typeface="Calibri"/>
                <a:cs typeface="Calibri"/>
              </a:rPr>
              <a:t>…and an increase in the</a:t>
            </a:r>
            <a:r>
              <a:rPr lang="en-US" sz="3200" dirty="0" smtClean="0">
                <a:solidFill>
                  <a:srgbClr val="1A75BC"/>
                </a:solidFill>
                <a:latin typeface="Calibri"/>
                <a:cs typeface="Calibri"/>
              </a:rPr>
              <a:t> occurrence </a:t>
            </a:r>
            <a:r>
              <a:rPr lang="en-US" sz="3200" b="1" dirty="0" smtClean="0">
                <a:solidFill>
                  <a:srgbClr val="1A75BC"/>
                </a:solidFill>
                <a:latin typeface="Calibri"/>
                <a:cs typeface="Calibri"/>
              </a:rPr>
              <a:t>of extreme events has now been observed. </a:t>
            </a:r>
            <a:endParaRPr sz="3200" b="1" dirty="0">
              <a:solidFill>
                <a:srgbClr val="1A75BC"/>
              </a:solidFill>
              <a:latin typeface="Calibri"/>
              <a:cs typeface="Calibri"/>
            </a:endParaRPr>
          </a:p>
        </p:txBody>
      </p:sp>
      <p:sp>
        <p:nvSpPr>
          <p:cNvPr id="6" name="Shape 133"/>
          <p:cNvSpPr txBox="1"/>
          <p:nvPr/>
        </p:nvSpPr>
        <p:spPr>
          <a:xfrm>
            <a:off x="152400" y="2667001"/>
            <a:ext cx="3962400" cy="30480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2600" b="1" dirty="0">
                <a:solidFill>
                  <a:srgbClr val="000000"/>
                </a:solidFill>
                <a:latin typeface="Calibri"/>
                <a:ea typeface="Cabin"/>
                <a:cs typeface="Calibri"/>
                <a:sym typeface="Cabin"/>
              </a:rPr>
              <a:t>“This… is the first of these reports to find that some extreme events were not possible in a </a:t>
            </a:r>
            <a:r>
              <a:rPr lang="en" sz="2600" b="1" dirty="0" smtClean="0">
                <a:solidFill>
                  <a:srgbClr val="000000"/>
                </a:solidFill>
                <a:latin typeface="Calibri"/>
                <a:ea typeface="Cabin"/>
                <a:cs typeface="Calibri"/>
                <a:sym typeface="Cabin"/>
              </a:rPr>
              <a:t>pre</a:t>
            </a:r>
            <a:r>
              <a:rPr lang="en-US" sz="2600" b="1" dirty="0" smtClean="0">
                <a:solidFill>
                  <a:srgbClr val="000000"/>
                </a:solidFill>
                <a:latin typeface="Calibri"/>
                <a:ea typeface="Cabin"/>
                <a:cs typeface="Calibri"/>
                <a:sym typeface="Cabin"/>
              </a:rPr>
              <a:t>-</a:t>
            </a:r>
            <a:r>
              <a:rPr lang="en" sz="2600" b="1" dirty="0" smtClean="0">
                <a:solidFill>
                  <a:srgbClr val="000000"/>
                </a:solidFill>
                <a:latin typeface="Calibri"/>
                <a:ea typeface="Cabin"/>
                <a:cs typeface="Calibri"/>
                <a:sym typeface="Cabin"/>
              </a:rPr>
              <a:t>industrial </a:t>
            </a:r>
            <a:r>
              <a:rPr lang="en" sz="2600" b="1" dirty="0">
                <a:solidFill>
                  <a:srgbClr val="000000"/>
                </a:solidFill>
                <a:latin typeface="Calibri"/>
                <a:ea typeface="Cabin"/>
                <a:cs typeface="Calibri"/>
                <a:sym typeface="Cabin"/>
              </a:rPr>
              <a:t>climate.”</a:t>
            </a:r>
            <a:endParaRPr sz="2600" b="1" dirty="0">
              <a:solidFill>
                <a:srgbClr val="000000"/>
              </a:solidFill>
              <a:latin typeface="Calibri"/>
              <a:ea typeface="Cabin"/>
              <a:cs typeface="Calibri"/>
              <a:sym typeface="Cabin"/>
            </a:endParaRPr>
          </a:p>
          <a:p>
            <a:pPr marL="0" lvl="0" indent="0" algn="r" rtl="0">
              <a:spcBef>
                <a:spcPts val="0"/>
              </a:spcBef>
              <a:spcAft>
                <a:spcPts val="0"/>
              </a:spcAft>
              <a:buNone/>
            </a:pPr>
            <a:r>
              <a:rPr lang="en" sz="2200" i="1" dirty="0">
                <a:solidFill>
                  <a:srgbClr val="000000"/>
                </a:solidFill>
                <a:latin typeface="Calibri"/>
                <a:ea typeface="Cabin"/>
                <a:cs typeface="Calibri"/>
                <a:sym typeface="Cabin"/>
              </a:rPr>
              <a:t>— Stephanie Herring et al. </a:t>
            </a:r>
            <a:endParaRPr lang="en-US" sz="2200" i="1" dirty="0" smtClean="0">
              <a:solidFill>
                <a:srgbClr val="000000"/>
              </a:solidFill>
              <a:latin typeface="Calibri"/>
              <a:ea typeface="Cabin"/>
              <a:cs typeface="Calibri"/>
              <a:sym typeface="Cabin"/>
            </a:endParaRPr>
          </a:p>
          <a:p>
            <a:pPr marL="0" lvl="0" indent="0" algn="r" rtl="0">
              <a:spcBef>
                <a:spcPts val="0"/>
              </a:spcBef>
              <a:spcAft>
                <a:spcPts val="0"/>
              </a:spcAft>
              <a:buNone/>
            </a:pPr>
            <a:r>
              <a:rPr lang="en" sz="2200" i="1" dirty="0" smtClean="0">
                <a:solidFill>
                  <a:srgbClr val="000000"/>
                </a:solidFill>
                <a:latin typeface="Calibri"/>
                <a:ea typeface="Cabin"/>
                <a:cs typeface="Calibri"/>
                <a:sym typeface="Cabin"/>
              </a:rPr>
              <a:t>(</a:t>
            </a:r>
            <a:r>
              <a:rPr lang="en" sz="2200" i="1" dirty="0">
                <a:solidFill>
                  <a:srgbClr val="000000"/>
                </a:solidFill>
                <a:latin typeface="Calibri"/>
                <a:ea typeface="Cabin"/>
                <a:cs typeface="Calibri"/>
                <a:sym typeface="Cabin"/>
              </a:rPr>
              <a:t>editors) </a:t>
            </a:r>
            <a:endParaRPr sz="2200" i="1" dirty="0">
              <a:solidFill>
                <a:srgbClr val="000000"/>
              </a:solidFill>
              <a:latin typeface="Calibri"/>
              <a:ea typeface="Cabin"/>
              <a:cs typeface="Calibri"/>
              <a:sym typeface="Cabin"/>
            </a:endParaRPr>
          </a:p>
        </p:txBody>
      </p:sp>
      <p:pic>
        <p:nvPicPr>
          <p:cNvPr id="8" name="Shape 134"/>
          <p:cNvPicPr preferRelativeResize="0"/>
          <p:nvPr/>
        </p:nvPicPr>
        <p:blipFill>
          <a:blip r:embed="rId3">
            <a:alphaModFix/>
          </a:blip>
          <a:stretch>
            <a:fillRect/>
          </a:stretch>
        </p:blipFill>
        <p:spPr>
          <a:xfrm>
            <a:off x="4197587" y="76200"/>
            <a:ext cx="4870213" cy="5669935"/>
          </a:xfrm>
          <a:prstGeom prst="rect">
            <a:avLst/>
          </a:prstGeom>
          <a:noFill/>
          <a:ln>
            <a:noFill/>
          </a:ln>
          <a:effectLst>
            <a:outerShdw blurRad="76200" dist="88900" dir="2700000">
              <a:srgbClr val="000000">
                <a:alpha val="43000"/>
              </a:srgbClr>
            </a:outerShdw>
          </a:effectLst>
        </p:spPr>
      </p:pic>
      <p:sp>
        <p:nvSpPr>
          <p:cNvPr id="7" name="TextBox 6"/>
          <p:cNvSpPr txBox="1"/>
          <p:nvPr/>
        </p:nvSpPr>
        <p:spPr>
          <a:xfrm>
            <a:off x="4197587" y="2261400"/>
            <a:ext cx="4870213" cy="830997"/>
          </a:xfrm>
          <a:prstGeom prst="rect">
            <a:avLst/>
          </a:prstGeom>
          <a:solidFill>
            <a:srgbClr val="000000">
              <a:alpha val="50000"/>
            </a:srgbClr>
          </a:solidFill>
          <a:ln>
            <a:noFill/>
          </a:ln>
        </p:spPr>
        <p:txBody>
          <a:bodyPr wrap="square" rtlCol="0">
            <a:spAutoFit/>
          </a:bodyPr>
          <a:lstStyle/>
          <a:p>
            <a:pPr algn="ctr"/>
            <a:r>
              <a:rPr lang="en-US" sz="2400" dirty="0" smtClean="0">
                <a:solidFill>
                  <a:schemeClr val="bg1"/>
                </a:solidFill>
                <a:effectLst>
                  <a:outerShdw blurRad="50800" dist="38100" dir="2700000">
                    <a:srgbClr val="000000">
                      <a:alpha val="43000"/>
                    </a:srgbClr>
                  </a:outerShdw>
                </a:effectLst>
                <a:latin typeface="Arial Narrow"/>
                <a:cs typeface="Arial Narrow"/>
              </a:rPr>
              <a:t>http://www.ametsoc.net/eee/2016/2016_bams_eee_low_res.pdf</a:t>
            </a:r>
            <a:endParaRPr lang="en-US" sz="2400" dirty="0">
              <a:solidFill>
                <a:schemeClr val="bg1"/>
              </a:solidFill>
              <a:effectLst>
                <a:outerShdw blurRad="50800" dist="38100" dir="2700000">
                  <a:srgbClr val="000000">
                    <a:alpha val="43000"/>
                  </a:srgbClr>
                </a:outerShdw>
              </a:effectLst>
              <a:latin typeface="Arial Narrow"/>
              <a:cs typeface="Arial Narrow"/>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37148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172780" y="51137"/>
            <a:ext cx="8971220" cy="1431161"/>
          </a:xfrm>
          <a:prstGeom prst="rect">
            <a:avLst/>
          </a:prstGeom>
          <a:noFill/>
          <a:ln w="9525">
            <a:noFill/>
            <a:miter lim="800000"/>
            <a:headEnd/>
            <a:tailEnd/>
          </a:ln>
        </p:spPr>
        <p:txBody>
          <a:bodyPr wrap="square">
            <a:prstTxWarp prst="textNoShape">
              <a:avLst/>
            </a:prstTxWarp>
            <a:spAutoFit/>
          </a:bodyPr>
          <a:lstStyle/>
          <a:p>
            <a:pPr marL="63500" eaLnBrk="1" hangingPunct="1">
              <a:spcBef>
                <a:spcPct val="20000"/>
              </a:spcBef>
            </a:pPr>
            <a:r>
              <a:rPr lang="en-US" sz="2900" dirty="0" smtClean="0">
                <a:latin typeface="Helvetica"/>
                <a:cs typeface="Helvetica"/>
              </a:rPr>
              <a:t>Due to the unusually rapid build-up of heat-trapping gases, Earth is projected to warm unusually rapidly this century.</a:t>
            </a:r>
            <a:endParaRPr lang="en-US" sz="2900" baseline="0" dirty="0">
              <a:latin typeface="Helvetica"/>
              <a:cs typeface="Helvetica"/>
            </a:endParaRPr>
          </a:p>
        </p:txBody>
      </p:sp>
      <p:pic>
        <p:nvPicPr>
          <p:cNvPr id="9" name="Picture 8" descr="CO2vsTemp_Projection.png"/>
          <p:cNvPicPr>
            <a:picLocks noChangeAspect="1"/>
          </p:cNvPicPr>
          <p:nvPr/>
        </p:nvPicPr>
        <p:blipFill>
          <a:blip r:embed="rId3"/>
          <a:stretch>
            <a:fillRect/>
          </a:stretch>
        </p:blipFill>
        <p:spPr>
          <a:xfrm>
            <a:off x="0" y="2450351"/>
            <a:ext cx="9144000" cy="3699545"/>
          </a:xfrm>
          <a:prstGeom prst="rect">
            <a:avLst/>
          </a:prstGeom>
          <a:ln>
            <a:solidFill>
              <a:srgbClr val="FFFFFF"/>
            </a:solidFill>
          </a:ln>
        </p:spPr>
      </p:pic>
      <p:sp>
        <p:nvSpPr>
          <p:cNvPr id="10" name="TextBox 9"/>
          <p:cNvSpPr txBox="1"/>
          <p:nvPr/>
        </p:nvSpPr>
        <p:spPr>
          <a:xfrm>
            <a:off x="5199886" y="6161878"/>
            <a:ext cx="3715514" cy="276999"/>
          </a:xfrm>
          <a:prstGeom prst="rect">
            <a:avLst/>
          </a:prstGeom>
          <a:noFill/>
        </p:spPr>
        <p:txBody>
          <a:bodyPr wrap="square" rtlCol="0">
            <a:spAutoFit/>
          </a:bodyPr>
          <a:lstStyle/>
          <a:p>
            <a:pPr algn="r"/>
            <a:r>
              <a:rPr lang="en-US" sz="1200" dirty="0" smtClean="0">
                <a:solidFill>
                  <a:schemeClr val="tx1">
                    <a:lumMod val="50000"/>
                    <a:lumOff val="50000"/>
                  </a:schemeClr>
                </a:solidFill>
                <a:latin typeface="Arial Narrow"/>
                <a:cs typeface="Arial Narrow"/>
              </a:rPr>
              <a:t>Source:  U.S. Climate Science Special Report</a:t>
            </a:r>
            <a:endParaRPr lang="en-US" sz="1200" dirty="0">
              <a:solidFill>
                <a:schemeClr val="tx1">
                  <a:lumMod val="50000"/>
                  <a:lumOff val="50000"/>
                </a:schemeClr>
              </a:solidFill>
              <a:latin typeface="Arial Narrow"/>
              <a:cs typeface="Arial Narrow"/>
            </a:endParaRPr>
          </a:p>
        </p:txBody>
      </p:sp>
      <p:sp>
        <p:nvSpPr>
          <p:cNvPr id="11" name="TextBox 10"/>
          <p:cNvSpPr txBox="1"/>
          <p:nvPr/>
        </p:nvSpPr>
        <p:spPr>
          <a:xfrm>
            <a:off x="609600" y="1717665"/>
            <a:ext cx="3670160" cy="830997"/>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1A75BC"/>
                </a:solidFill>
                <a:latin typeface="Arial"/>
                <a:cs typeface="Arial"/>
              </a:rPr>
              <a:t>Projected Annual Global Carbon Emissions</a:t>
            </a:r>
            <a:endParaRPr lang="en-US" sz="2400" dirty="0">
              <a:solidFill>
                <a:srgbClr val="1A75BC"/>
              </a:solidFill>
              <a:latin typeface="Arial"/>
              <a:cs typeface="Arial"/>
            </a:endParaRPr>
          </a:p>
        </p:txBody>
      </p:sp>
      <p:sp>
        <p:nvSpPr>
          <p:cNvPr id="12" name="TextBox 11"/>
          <p:cNvSpPr txBox="1"/>
          <p:nvPr/>
        </p:nvSpPr>
        <p:spPr>
          <a:xfrm>
            <a:off x="5424069" y="1717665"/>
            <a:ext cx="3349194" cy="830997"/>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1A75BC"/>
                </a:solidFill>
                <a:latin typeface="Arial"/>
                <a:cs typeface="Arial"/>
              </a:rPr>
              <a:t>Projected Global Temperatures</a:t>
            </a:r>
            <a:endParaRPr lang="en-US" sz="2400" dirty="0">
              <a:solidFill>
                <a:srgbClr val="1A75BC"/>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66389" y="1773052"/>
            <a:ext cx="7481169" cy="2985433"/>
          </a:xfrm>
          <a:prstGeom prst="rect">
            <a:avLst/>
          </a:prstGeom>
          <a:noFill/>
          <a:ln w="9525">
            <a:noFill/>
            <a:miter lim="800000"/>
            <a:headEnd/>
            <a:tailEnd/>
          </a:ln>
          <a:effectLst/>
        </p:spPr>
        <p:txBody>
          <a:bodyPr wrap="square">
            <a:prstTxWarp prst="textNoShape">
              <a:avLst/>
            </a:prstTxWarp>
            <a:spAutoFit/>
          </a:bodyPr>
          <a:lstStyle/>
          <a:p>
            <a:pPr algn="ctr">
              <a:spcAft>
                <a:spcPts val="3600"/>
              </a:spcAft>
              <a:defRPr/>
            </a:pPr>
            <a:r>
              <a:rPr lang="en-US" sz="3200" b="1" dirty="0" smtClean="0">
                <a:solidFill>
                  <a:schemeClr val="tx1">
                    <a:lumMod val="50000"/>
                    <a:lumOff val="50000"/>
                  </a:schemeClr>
                </a:solidFill>
                <a:latin typeface="Helvetica" charset="0"/>
                <a:ea typeface="Myriad Pro" charset="0"/>
              </a:rPr>
              <a:t>Part 4</a:t>
            </a:r>
          </a:p>
          <a:p>
            <a:pPr algn="ctr">
              <a:spcAft>
                <a:spcPts val="3600"/>
              </a:spcAft>
              <a:defRPr/>
            </a:pPr>
            <a:r>
              <a:rPr lang="en-US" sz="4200" b="1" dirty="0" smtClean="0">
                <a:solidFill>
                  <a:srgbClr val="397CBC"/>
                </a:solidFill>
                <a:latin typeface="Helvetica" charset="0"/>
                <a:ea typeface="Myriad Pro" charset="0"/>
              </a:rPr>
              <a:t>Links between Climate-Related Extreme Events &amp; Displaced Human Populations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global-displacements-graph.png"/>
          <p:cNvPicPr>
            <a:picLocks noChangeAspect="1"/>
          </p:cNvPicPr>
          <p:nvPr/>
        </p:nvPicPr>
        <p:blipFill>
          <a:blip r:embed="rId3"/>
          <a:srcRect t="8927"/>
          <a:stretch>
            <a:fillRect/>
          </a:stretch>
        </p:blipFill>
        <p:spPr>
          <a:xfrm>
            <a:off x="0" y="1521554"/>
            <a:ext cx="9144000" cy="5336446"/>
          </a:xfrm>
          <a:prstGeom prst="rect">
            <a:avLst/>
          </a:prstGeom>
        </p:spPr>
      </p:pic>
      <p:sp>
        <p:nvSpPr>
          <p:cNvPr id="6" name="Shape 150"/>
          <p:cNvSpPr txBox="1"/>
          <p:nvPr/>
        </p:nvSpPr>
        <p:spPr>
          <a:xfrm>
            <a:off x="0" y="36449"/>
            <a:ext cx="9144000" cy="1485105"/>
          </a:xfrm>
          <a:prstGeom prst="rect">
            <a:avLst/>
          </a:prstGeom>
          <a:noFill/>
          <a:ln>
            <a:noFill/>
          </a:ln>
        </p:spPr>
        <p:txBody>
          <a:bodyPr wrap="none" lIns="91425" tIns="45700" rIns="91425" bIns="45700" anchor="t" anchorCtr="0">
            <a:noAutofit/>
          </a:bodyPr>
          <a:lstStyle/>
          <a:p>
            <a:pPr marL="228600" marR="0" lvl="0" algn="l" rtl="0">
              <a:spcBef>
                <a:spcPts val="0"/>
              </a:spcBef>
              <a:spcAft>
                <a:spcPts val="1200"/>
              </a:spcAft>
              <a:buSzPct val="25000"/>
              <a:buNone/>
            </a:pPr>
            <a:r>
              <a:rPr lang="en-US" sz="3600" b="1" dirty="0" smtClean="0">
                <a:solidFill>
                  <a:srgbClr val="000000"/>
                </a:solidFill>
                <a:latin typeface="Helvetica"/>
                <a:ea typeface="Calibri"/>
                <a:cs typeface="Helvetica"/>
                <a:sym typeface="Calibri"/>
              </a:rPr>
              <a:t>Global displacement by weather-related </a:t>
            </a:r>
          </a:p>
          <a:p>
            <a:pPr marL="228600" marR="0" lvl="0" algn="l" rtl="0">
              <a:spcBef>
                <a:spcPts val="0"/>
              </a:spcBef>
              <a:spcAft>
                <a:spcPts val="1200"/>
              </a:spcAft>
              <a:buSzPct val="25000"/>
              <a:buNone/>
            </a:pPr>
            <a:r>
              <a:rPr lang="en-US" sz="3600" b="1" dirty="0" smtClean="0">
                <a:solidFill>
                  <a:srgbClr val="000000"/>
                </a:solidFill>
                <a:latin typeface="Helvetica"/>
                <a:ea typeface="Calibri"/>
                <a:cs typeface="Helvetica"/>
                <a:sym typeface="Calibri"/>
              </a:rPr>
              <a:t>Disasters, 2008-2014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hape 150"/>
          <p:cNvSpPr txBox="1"/>
          <p:nvPr/>
        </p:nvSpPr>
        <p:spPr>
          <a:xfrm>
            <a:off x="0" y="36449"/>
            <a:ext cx="9144000" cy="1485105"/>
          </a:xfrm>
          <a:prstGeom prst="rect">
            <a:avLst/>
          </a:prstGeom>
          <a:noFill/>
          <a:ln>
            <a:noFill/>
          </a:ln>
        </p:spPr>
        <p:txBody>
          <a:bodyPr wrap="none" lIns="91425" tIns="45700" rIns="91425" bIns="45700" anchor="t" anchorCtr="0">
            <a:noAutofit/>
          </a:bodyPr>
          <a:lstStyle/>
          <a:p>
            <a:pPr marL="228600" marR="0" lvl="0" algn="l" rtl="0">
              <a:spcBef>
                <a:spcPts val="0"/>
              </a:spcBef>
              <a:spcAft>
                <a:spcPts val="1200"/>
              </a:spcAft>
              <a:buSzPct val="25000"/>
              <a:buNone/>
            </a:pPr>
            <a:r>
              <a:rPr lang="en-US" sz="3600" b="1" dirty="0" smtClean="0">
                <a:solidFill>
                  <a:srgbClr val="000000"/>
                </a:solidFill>
                <a:latin typeface="Helvetica"/>
                <a:ea typeface="Calibri"/>
                <a:cs typeface="Helvetica"/>
                <a:sym typeface="Calibri"/>
              </a:rPr>
              <a:t>Developing countries account for &gt;90%</a:t>
            </a:r>
          </a:p>
          <a:p>
            <a:pPr marL="228600" marR="0" lvl="0" algn="l" rtl="0">
              <a:spcBef>
                <a:spcPts val="0"/>
              </a:spcBef>
              <a:spcAft>
                <a:spcPts val="1200"/>
              </a:spcAft>
              <a:buSzPct val="25000"/>
              <a:buNone/>
            </a:pPr>
            <a:r>
              <a:rPr lang="en-US" sz="3600" b="1" dirty="0" smtClean="0">
                <a:solidFill>
                  <a:srgbClr val="000000"/>
                </a:solidFill>
                <a:latin typeface="Helvetica"/>
                <a:ea typeface="Calibri"/>
                <a:cs typeface="Helvetica"/>
                <a:sym typeface="Calibri"/>
              </a:rPr>
              <a:t>of the 157.8 million displaced, 2008-2014.  </a:t>
            </a:r>
          </a:p>
        </p:txBody>
      </p:sp>
      <p:pic>
        <p:nvPicPr>
          <p:cNvPr id="4" name="Picture 3" descr="displacements2.png"/>
          <p:cNvPicPr>
            <a:picLocks noChangeAspect="1"/>
          </p:cNvPicPr>
          <p:nvPr/>
        </p:nvPicPr>
        <p:blipFill>
          <a:blip r:embed="rId3"/>
          <a:stretch>
            <a:fillRect/>
          </a:stretch>
        </p:blipFill>
        <p:spPr>
          <a:xfrm>
            <a:off x="0" y="1521554"/>
            <a:ext cx="9144000" cy="513663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DMC.png"/>
          <p:cNvPicPr>
            <a:picLocks noChangeAspect="1"/>
          </p:cNvPicPr>
          <p:nvPr/>
        </p:nvPicPr>
        <p:blipFill>
          <a:blip r:embed="rId3"/>
          <a:stretch>
            <a:fillRect/>
          </a:stretch>
        </p:blipFill>
        <p:spPr>
          <a:xfrm>
            <a:off x="0" y="715985"/>
            <a:ext cx="9144000" cy="6004480"/>
          </a:xfrm>
          <a:prstGeom prst="rect">
            <a:avLst/>
          </a:prstGeom>
        </p:spPr>
      </p:pic>
      <p:sp>
        <p:nvSpPr>
          <p:cNvPr id="5" name="TextBox 4"/>
          <p:cNvSpPr txBox="1"/>
          <p:nvPr/>
        </p:nvSpPr>
        <p:spPr>
          <a:xfrm>
            <a:off x="100587" y="150898"/>
            <a:ext cx="9043413" cy="384721"/>
          </a:xfrm>
          <a:prstGeom prst="rect">
            <a:avLst/>
          </a:prstGeom>
          <a:noFill/>
        </p:spPr>
        <p:txBody>
          <a:bodyPr wrap="square" rtlCol="0">
            <a:spAutoFit/>
          </a:bodyPr>
          <a:lstStyle/>
          <a:p>
            <a:r>
              <a:rPr lang="en-US" sz="1900" dirty="0" smtClean="0">
                <a:latin typeface="Helvetica"/>
                <a:cs typeface="Helvetica"/>
              </a:rPr>
              <a:t>Internal Displacement Monitoring Centre, online at </a:t>
            </a:r>
            <a:r>
              <a:rPr lang="en-US" sz="1900" u="sng" dirty="0" err="1" smtClean="0">
                <a:solidFill>
                  <a:srgbClr val="0000FF"/>
                </a:solidFill>
                <a:latin typeface="Helvetica"/>
                <a:cs typeface="Helvetica"/>
              </a:rPr>
              <a:t>www.internal-displacement.org</a:t>
            </a:r>
            <a:endParaRPr lang="en-US" sz="1900" u="sng" dirty="0">
              <a:solidFill>
                <a:srgbClr val="0000FF"/>
              </a:solidFill>
              <a:latin typeface="Helvetica"/>
              <a:cs typeface="Helvetic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00587" y="150898"/>
            <a:ext cx="9043413" cy="384721"/>
          </a:xfrm>
          <a:prstGeom prst="rect">
            <a:avLst/>
          </a:prstGeom>
          <a:noFill/>
        </p:spPr>
        <p:txBody>
          <a:bodyPr wrap="square" rtlCol="0">
            <a:spAutoFit/>
          </a:bodyPr>
          <a:lstStyle/>
          <a:p>
            <a:r>
              <a:rPr lang="en-US" sz="1900" dirty="0" smtClean="0">
                <a:latin typeface="Helvetica"/>
                <a:cs typeface="Helvetica"/>
              </a:rPr>
              <a:t>Internal Displacement Monitoring Centre, online at </a:t>
            </a:r>
            <a:r>
              <a:rPr lang="en-US" sz="1900" u="sng" dirty="0" err="1" smtClean="0">
                <a:solidFill>
                  <a:srgbClr val="0000FF"/>
                </a:solidFill>
                <a:latin typeface="Helvetica"/>
                <a:cs typeface="Helvetica"/>
              </a:rPr>
              <a:t>www.internal-displacement.org</a:t>
            </a:r>
            <a:endParaRPr lang="en-US" sz="1900" u="sng" dirty="0">
              <a:solidFill>
                <a:srgbClr val="0000FF"/>
              </a:solidFill>
              <a:latin typeface="Helvetica"/>
              <a:cs typeface="Helvetica"/>
            </a:endParaRPr>
          </a:p>
        </p:txBody>
      </p:sp>
      <p:pic>
        <p:nvPicPr>
          <p:cNvPr id="6" name="Picture 5" descr="iDMC_2.png"/>
          <p:cNvPicPr>
            <a:picLocks noChangeAspect="1"/>
          </p:cNvPicPr>
          <p:nvPr/>
        </p:nvPicPr>
        <p:blipFill>
          <a:blip r:embed="rId3"/>
          <a:stretch>
            <a:fillRect/>
          </a:stretch>
        </p:blipFill>
        <p:spPr>
          <a:xfrm>
            <a:off x="0" y="698300"/>
            <a:ext cx="9144000" cy="59836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43000" y="1729494"/>
            <a:ext cx="6781800" cy="2308324"/>
          </a:xfrm>
          <a:prstGeom prst="rect">
            <a:avLst/>
          </a:prstGeom>
          <a:noFill/>
          <a:ln w="9525">
            <a:noFill/>
            <a:miter lim="800000"/>
            <a:headEnd/>
            <a:tailEnd/>
          </a:ln>
          <a:effectLst/>
        </p:spPr>
        <p:txBody>
          <a:bodyPr wrap="square">
            <a:prstTxWarp prst="textNoShape">
              <a:avLst/>
            </a:prstTxWarp>
            <a:spAutoFit/>
          </a:bodyPr>
          <a:lstStyle/>
          <a:p>
            <a:pPr algn="ctr">
              <a:spcAft>
                <a:spcPts val="1800"/>
              </a:spcAft>
              <a:defRPr/>
            </a:pPr>
            <a:r>
              <a:rPr lang="en-US" sz="4800" dirty="0" smtClean="0">
                <a:solidFill>
                  <a:srgbClr val="000000"/>
                </a:solidFill>
                <a:latin typeface="Calibri"/>
                <a:ea typeface="Myriad Pro" charset="0"/>
                <a:cs typeface="Calibri"/>
              </a:rPr>
              <a:t>What can we do about climatic changes and   their associated impacts?</a:t>
            </a:r>
            <a:endParaRPr lang="en-US" sz="4800" dirty="0">
              <a:solidFill>
                <a:srgbClr val="000000"/>
              </a:solidFill>
              <a:latin typeface="Calibri"/>
              <a:ea typeface="Myriad Pro" charset="0"/>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3439596"/>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a:xfrm>
            <a:off x="0" y="435035"/>
            <a:ext cx="9144000" cy="1676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hlinkClick r:id="" action="ppaction://noaction"/>
          </p:cNvPr>
          <p:cNvSpPr/>
          <p:nvPr/>
        </p:nvSpPr>
        <p:spPr>
          <a:xfrm>
            <a:off x="315913" y="3483035"/>
            <a:ext cx="3989387" cy="2573338"/>
          </a:xfrm>
          <a:prstGeom prst="rect">
            <a:avLst/>
          </a:prstGeom>
          <a:gradFill flip="none" rotWithShape="1">
            <a:gsLst>
              <a:gs pos="0">
                <a:schemeClr val="accent3">
                  <a:lumMod val="20000"/>
                  <a:lumOff val="80000"/>
                </a:schemeClr>
              </a:gs>
              <a:gs pos="100000">
                <a:schemeClr val="accent3">
                  <a:lumMod val="60000"/>
                  <a:lumOff val="40000"/>
                </a:schemeClr>
              </a:gs>
            </a:gsLst>
            <a:lin ang="5580000" scaled="0"/>
            <a:tileRect/>
          </a:gradFill>
          <a:ln w="6350" cap="flat" cmpd="sng" algn="ctr">
            <a:solidFill>
              <a:schemeClr val="bg1">
                <a:lumMod val="65000"/>
              </a:schemeClr>
            </a:solidFill>
            <a:prstDash val="solid"/>
            <a:round/>
            <a:headEnd type="none" w="med" len="med"/>
            <a:tailEnd type="none" w="med" len="med"/>
          </a:ln>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6" name="TextBox 19"/>
          <p:cNvSpPr txBox="1">
            <a:spLocks noChangeArrowheads="1"/>
          </p:cNvSpPr>
          <p:nvPr/>
        </p:nvSpPr>
        <p:spPr bwMode="auto">
          <a:xfrm>
            <a:off x="4800600" y="1308160"/>
            <a:ext cx="3851275" cy="1938992"/>
          </a:xfrm>
          <a:prstGeom prst="rect">
            <a:avLst/>
          </a:prstGeom>
          <a:noFill/>
          <a:ln w="9525">
            <a:noFill/>
            <a:miter lim="800000"/>
            <a:headEnd/>
            <a:tailEnd/>
          </a:ln>
        </p:spPr>
        <p:txBody>
          <a:bodyPr wrap="square">
            <a:prstTxWarp prst="textNoShape">
              <a:avLst/>
            </a:prstTxWarp>
            <a:spAutoFit/>
          </a:bodyPr>
          <a:lstStyle/>
          <a:p>
            <a:r>
              <a:rPr lang="en-US" sz="2000" dirty="0">
                <a:latin typeface="Helvetica"/>
                <a:ea typeface="Gill Sans" pitchFamily="-123" charset="0"/>
                <a:cs typeface="Helvetica"/>
              </a:rPr>
              <a:t>I</a:t>
            </a:r>
            <a:r>
              <a:rPr lang="en-US" sz="2000" dirty="0">
                <a:latin typeface="Helvetica" charset="0"/>
                <a:ea typeface="Arial" charset="0"/>
              </a:rPr>
              <a:t>mproving our ability to cope with or avoid harmful impacts; or taking advantage of newly favorable conditions.  Reducing risk and vulnerability; exploiting opportunities.</a:t>
            </a:r>
            <a:endParaRPr lang="en-US" sz="2000" dirty="0">
              <a:latin typeface="Helvetica"/>
              <a:ea typeface="Gill Sans" pitchFamily="-123" charset="0"/>
              <a:cs typeface="Helvetica"/>
            </a:endParaRPr>
          </a:p>
        </p:txBody>
      </p:sp>
      <p:sp>
        <p:nvSpPr>
          <p:cNvPr id="27" name="TextBox 20"/>
          <p:cNvSpPr txBox="1">
            <a:spLocks noChangeArrowheads="1"/>
          </p:cNvSpPr>
          <p:nvPr/>
        </p:nvSpPr>
        <p:spPr bwMode="auto">
          <a:xfrm>
            <a:off x="5330825" y="511235"/>
            <a:ext cx="2637511" cy="707886"/>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4000" dirty="0">
                <a:solidFill>
                  <a:srgbClr val="1A75BC"/>
                </a:solidFill>
                <a:latin typeface="Helvetica"/>
                <a:ea typeface="Gill Sans" pitchFamily="-123" charset="0"/>
                <a:cs typeface="Helvetica"/>
              </a:rPr>
              <a:t>Adaptation</a:t>
            </a:r>
          </a:p>
        </p:txBody>
      </p:sp>
      <p:sp>
        <p:nvSpPr>
          <p:cNvPr id="28" name="TextBox 21"/>
          <p:cNvSpPr txBox="1">
            <a:spLocks noChangeArrowheads="1"/>
          </p:cNvSpPr>
          <p:nvPr/>
        </p:nvSpPr>
        <p:spPr bwMode="auto">
          <a:xfrm>
            <a:off x="304800" y="1308160"/>
            <a:ext cx="3914775" cy="193899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000" dirty="0">
                <a:latin typeface="Helvetica"/>
                <a:ea typeface="Gill Sans" pitchFamily="-123" charset="0"/>
                <a:cs typeface="Helvetica"/>
              </a:rPr>
              <a:t>Reducing greenhouse gas emissions &amp;/or removing carbon dioxide from the atmosphere can lessen the severity of climate change &amp; its impacts.  </a:t>
            </a:r>
          </a:p>
          <a:p>
            <a:pPr fontAlgn="base">
              <a:spcBef>
                <a:spcPct val="0"/>
              </a:spcBef>
              <a:spcAft>
                <a:spcPct val="0"/>
              </a:spcAft>
            </a:pPr>
            <a:r>
              <a:rPr lang="en-US" sz="2000" dirty="0">
                <a:latin typeface="Helvetica"/>
                <a:ea typeface="Gill Sans" pitchFamily="-123" charset="0"/>
                <a:cs typeface="Helvetica"/>
              </a:rPr>
              <a:t> </a:t>
            </a:r>
          </a:p>
        </p:txBody>
      </p:sp>
      <p:sp>
        <p:nvSpPr>
          <p:cNvPr id="29" name="TextBox 29"/>
          <p:cNvSpPr txBox="1">
            <a:spLocks noChangeArrowheads="1"/>
          </p:cNvSpPr>
          <p:nvPr/>
        </p:nvSpPr>
        <p:spPr bwMode="auto">
          <a:xfrm>
            <a:off x="1081088" y="511235"/>
            <a:ext cx="2380028" cy="707886"/>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4000" dirty="0">
                <a:solidFill>
                  <a:srgbClr val="009343"/>
                </a:solidFill>
                <a:latin typeface="Helvetica"/>
                <a:ea typeface="Gill Sans" pitchFamily="-123" charset="0"/>
                <a:cs typeface="Helvetica"/>
              </a:rPr>
              <a:t>Mitigation</a:t>
            </a:r>
          </a:p>
        </p:txBody>
      </p:sp>
      <p:pic>
        <p:nvPicPr>
          <p:cNvPr id="30" name="Picture 30" descr="Picture 2.png">
            <a:hlinkClick r:id="" action="ppaction://noaction"/>
          </p:cNvPr>
          <p:cNvPicPr>
            <a:picLocks noChangeAspect="1"/>
          </p:cNvPicPr>
          <p:nvPr/>
        </p:nvPicPr>
        <p:blipFill>
          <a:blip r:embed="rId3">
            <a:clrChange>
              <a:clrFrom>
                <a:srgbClr val="FFFFFF"/>
              </a:clrFrom>
              <a:clrTo>
                <a:srgbClr val="FFFFFF">
                  <a:alpha val="0"/>
                </a:srgbClr>
              </a:clrTo>
            </a:clrChange>
            <a:lum contrast="6000"/>
            <a:alphaModFix amt="49000"/>
          </a:blip>
          <a:srcRect l="44862" t="6056" b="46045"/>
          <a:stretch>
            <a:fillRect/>
          </a:stretch>
        </p:blipFill>
        <p:spPr bwMode="auto">
          <a:xfrm>
            <a:off x="576263" y="3619560"/>
            <a:ext cx="3724275" cy="2165350"/>
          </a:xfrm>
          <a:prstGeom prst="rect">
            <a:avLst/>
          </a:prstGeom>
          <a:noFill/>
          <a:ln w="9525">
            <a:noFill/>
            <a:miter lim="800000"/>
            <a:headEnd/>
            <a:tailEnd/>
          </a:ln>
        </p:spPr>
      </p:pic>
      <p:pic>
        <p:nvPicPr>
          <p:cNvPr id="31" name="Picture 30" descr="Seawallventnor.jpg">
            <a:hlinkClick r:id="rId4" action="ppaction://hlinksldjump"/>
          </p:cNvPr>
          <p:cNvPicPr>
            <a:picLocks noChangeAspect="1"/>
          </p:cNvPicPr>
          <p:nvPr/>
        </p:nvPicPr>
        <p:blipFill>
          <a:blip r:embed="rId5"/>
          <a:srcRect b="9499"/>
          <a:stretch>
            <a:fillRect/>
          </a:stretch>
        </p:blipFill>
        <p:spPr>
          <a:xfrm>
            <a:off x="4848225" y="3483035"/>
            <a:ext cx="3851275" cy="2573338"/>
          </a:xfrm>
          <a:prstGeom prst="rect">
            <a:avLst/>
          </a:prstGeom>
          <a:ln w="12700" cap="flat" cmpd="sng" algn="ctr">
            <a:solidFill>
              <a:schemeClr val="bg1">
                <a:lumMod val="65000"/>
              </a:schemeClr>
            </a:solidFill>
            <a:prstDash val="solid"/>
            <a:round/>
            <a:headEnd type="none" w="med" len="med"/>
            <a:tailEnd type="none" w="med" len="med"/>
          </a:ln>
          <a:effectLst>
            <a:outerShdw blurRad="50800" dist="25400" dir="5400000">
              <a:srgbClr val="000000">
                <a:alpha val="43000"/>
              </a:srgbClr>
            </a:outerShdw>
          </a:effectLst>
        </p:spPr>
      </p:pic>
      <p:sp>
        <p:nvSpPr>
          <p:cNvPr id="32" name="TextBox 32"/>
          <p:cNvSpPr txBox="1">
            <a:spLocks noChangeArrowheads="1"/>
          </p:cNvSpPr>
          <p:nvPr/>
        </p:nvSpPr>
        <p:spPr bwMode="auto">
          <a:xfrm>
            <a:off x="304800" y="3517960"/>
            <a:ext cx="3217862" cy="400110"/>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US" sz="2000" dirty="0">
                <a:solidFill>
                  <a:prstClr val="black"/>
                </a:solidFill>
                <a:latin typeface="Gill Sans" pitchFamily="-123" charset="0"/>
                <a:ea typeface="Gill Sans" pitchFamily="-123" charset="0"/>
                <a:cs typeface="Gill Sans" pitchFamily="-123" charset="0"/>
              </a:rPr>
              <a:t>Reducing atmospheric CO</a:t>
            </a:r>
            <a:r>
              <a:rPr lang="en-US" sz="2000" baseline="-25000" dirty="0">
                <a:solidFill>
                  <a:prstClr val="black"/>
                </a:solidFill>
                <a:latin typeface="Gill Sans" pitchFamily="-123" charset="0"/>
                <a:ea typeface="Gill Sans" pitchFamily="-123" charset="0"/>
                <a:cs typeface="Gill Sans" pitchFamily="-123" charset="0"/>
              </a:rPr>
              <a:t>2 </a:t>
            </a:r>
          </a:p>
        </p:txBody>
      </p:sp>
      <p:sp>
        <p:nvSpPr>
          <p:cNvPr id="33" name="TextBox 33"/>
          <p:cNvSpPr txBox="1">
            <a:spLocks noChangeArrowheads="1"/>
          </p:cNvSpPr>
          <p:nvPr/>
        </p:nvSpPr>
        <p:spPr bwMode="auto">
          <a:xfrm>
            <a:off x="5402262" y="3483035"/>
            <a:ext cx="3284538" cy="400110"/>
          </a:xfrm>
          <a:prstGeom prst="rect">
            <a:avLst/>
          </a:prstGeom>
          <a:noFill/>
          <a:ln w="9525">
            <a:noFill/>
            <a:miter lim="800000"/>
            <a:headEnd/>
            <a:tailEnd/>
          </a:ln>
        </p:spPr>
        <p:txBody>
          <a:bodyPr wrap="square">
            <a:prstTxWarp prst="textNoShape">
              <a:avLst/>
            </a:prstTxWarp>
            <a:spAutoFit/>
          </a:bodyPr>
          <a:lstStyle/>
          <a:p>
            <a:pPr algn="r" fontAlgn="base">
              <a:spcBef>
                <a:spcPct val="0"/>
              </a:spcBef>
              <a:spcAft>
                <a:spcPct val="0"/>
              </a:spcAft>
            </a:pPr>
            <a:r>
              <a:rPr lang="en-US" sz="2000" dirty="0">
                <a:solidFill>
                  <a:prstClr val="black"/>
                </a:solidFill>
                <a:latin typeface="Gill Sans" pitchFamily="-123" charset="0"/>
                <a:ea typeface="Gill Sans" pitchFamily="-123" charset="0"/>
                <a:cs typeface="Gill Sans" pitchFamily="-123" charset="0"/>
              </a:rPr>
              <a:t>Coping with new conditions</a:t>
            </a:r>
          </a:p>
        </p:txBody>
      </p:sp>
      <p:sp>
        <p:nvSpPr>
          <p:cNvPr id="34" name="TextBox 38"/>
          <p:cNvSpPr txBox="1">
            <a:spLocks noChangeArrowheads="1"/>
          </p:cNvSpPr>
          <p:nvPr/>
        </p:nvSpPr>
        <p:spPr bwMode="auto">
          <a:xfrm>
            <a:off x="2235200" y="5730935"/>
            <a:ext cx="475386" cy="276999"/>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200">
                <a:solidFill>
                  <a:schemeClr val="tx1">
                    <a:lumMod val="50000"/>
                    <a:lumOff val="50000"/>
                  </a:schemeClr>
                </a:solidFill>
                <a:ea typeface="ＭＳ Ｐゴシック" pitchFamily="-123" charset="-128"/>
                <a:cs typeface="ＭＳ Ｐゴシック" pitchFamily="-123" charset="-128"/>
              </a:rPr>
              <a:t>time  </a:t>
            </a:r>
          </a:p>
        </p:txBody>
      </p:sp>
      <p:sp>
        <p:nvSpPr>
          <p:cNvPr id="35" name="TextBox 34"/>
          <p:cNvSpPr txBox="1"/>
          <p:nvPr/>
        </p:nvSpPr>
        <p:spPr>
          <a:xfrm rot="16200000">
            <a:off x="-166564" y="4682799"/>
            <a:ext cx="1185616" cy="276999"/>
          </a:xfrm>
          <a:prstGeom prst="rect">
            <a:avLst/>
          </a:prstGeom>
          <a:noFill/>
        </p:spPr>
        <p:txBody>
          <a:bodyPr wrap="none">
            <a:spAutoFit/>
          </a:bodyPr>
          <a:lstStyle/>
          <a:p>
            <a:pPr>
              <a:defRPr/>
            </a:pPr>
            <a:r>
              <a:rPr lang="en-US" sz="1200" dirty="0">
                <a:solidFill>
                  <a:schemeClr val="tx1">
                    <a:lumMod val="50000"/>
                    <a:lumOff val="50000"/>
                  </a:schemeClr>
                </a:solidFill>
                <a:ea typeface="ＭＳ Ｐゴシック" pitchFamily="-123" charset="-128"/>
                <a:cs typeface="ＭＳ Ｐゴシック" pitchFamily="-123" charset="-128"/>
              </a:rPr>
              <a:t>carbon dioxide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8021617"/>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Rectangle 6"/>
          <p:cNvSpPr/>
          <p:nvPr/>
        </p:nvSpPr>
        <p:spPr>
          <a:xfrm>
            <a:off x="0" y="228600"/>
            <a:ext cx="9144000" cy="1600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14"/>
          <p:cNvSpPr txBox="1">
            <a:spLocks noChangeArrowheads="1"/>
          </p:cNvSpPr>
          <p:nvPr/>
        </p:nvSpPr>
        <p:spPr bwMode="auto">
          <a:xfrm>
            <a:off x="342900" y="76200"/>
            <a:ext cx="8770937" cy="615553"/>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US" sz="3400" dirty="0">
                <a:solidFill>
                  <a:srgbClr val="1A75BC"/>
                </a:solidFill>
                <a:latin typeface="Calibri"/>
                <a:ea typeface="Gill Sans" pitchFamily="-123" charset="0"/>
                <a:cs typeface="Calibri"/>
              </a:rPr>
              <a:t>Mitigation: reducing CO</a:t>
            </a:r>
            <a:r>
              <a:rPr lang="en-US" sz="3400" baseline="-25000" dirty="0">
                <a:solidFill>
                  <a:srgbClr val="1A75BC"/>
                </a:solidFill>
                <a:latin typeface="Calibri"/>
                <a:ea typeface="Gill Sans" pitchFamily="-123" charset="0"/>
                <a:cs typeface="Calibri"/>
              </a:rPr>
              <a:t>2</a:t>
            </a:r>
            <a:r>
              <a:rPr lang="en-US" sz="3400" dirty="0">
                <a:solidFill>
                  <a:srgbClr val="1A75BC"/>
                </a:solidFill>
                <a:latin typeface="Calibri"/>
                <a:ea typeface="Gill Sans" pitchFamily="-123" charset="0"/>
                <a:cs typeface="Calibri"/>
              </a:rPr>
              <a:t> in the atmosphere </a:t>
            </a:r>
            <a:endParaRPr lang="en-US" sz="3400" baseline="-25000" dirty="0">
              <a:solidFill>
                <a:srgbClr val="1A75BC"/>
              </a:solidFill>
              <a:latin typeface="Calibri"/>
              <a:ea typeface="Gill Sans" pitchFamily="-123" charset="0"/>
              <a:cs typeface="Calibri"/>
            </a:endParaRPr>
          </a:p>
        </p:txBody>
      </p:sp>
      <p:pic>
        <p:nvPicPr>
          <p:cNvPr id="9" name="Picture 40" descr="iStock_000013695977XSmall_2.jpg"/>
          <p:cNvPicPr>
            <a:picLocks noChangeAspect="1"/>
          </p:cNvPicPr>
          <p:nvPr/>
        </p:nvPicPr>
        <p:blipFill>
          <a:blip r:embed="rId3"/>
          <a:srcRect r="10716"/>
          <a:stretch>
            <a:fillRect/>
          </a:stretch>
        </p:blipFill>
        <p:spPr bwMode="auto">
          <a:xfrm>
            <a:off x="5638800" y="685800"/>
            <a:ext cx="3322638" cy="3478213"/>
          </a:xfrm>
          <a:prstGeom prst="rect">
            <a:avLst/>
          </a:prstGeom>
          <a:noFill/>
          <a:ln w="9525">
            <a:noFill/>
            <a:miter lim="800000"/>
            <a:headEnd/>
            <a:tailEnd/>
          </a:ln>
        </p:spPr>
      </p:pic>
      <p:pic>
        <p:nvPicPr>
          <p:cNvPr id="10" name="Picture 37" descr="iStock_000012073044XSmall.jpg"/>
          <p:cNvPicPr>
            <a:picLocks noChangeAspect="1"/>
          </p:cNvPicPr>
          <p:nvPr/>
        </p:nvPicPr>
        <p:blipFill>
          <a:blip r:embed="rId4"/>
          <a:srcRect/>
          <a:stretch>
            <a:fillRect/>
          </a:stretch>
        </p:blipFill>
        <p:spPr bwMode="auto">
          <a:xfrm>
            <a:off x="0" y="1066800"/>
            <a:ext cx="2374900" cy="1576387"/>
          </a:xfrm>
          <a:prstGeom prst="rect">
            <a:avLst/>
          </a:prstGeom>
          <a:noFill/>
          <a:ln w="9525">
            <a:noFill/>
            <a:miter lim="800000"/>
            <a:headEnd/>
            <a:tailEnd/>
          </a:ln>
        </p:spPr>
      </p:pic>
      <p:pic>
        <p:nvPicPr>
          <p:cNvPr id="11" name="Picture 38" descr="iStock_000011542836XSmall.jpg"/>
          <p:cNvPicPr>
            <a:picLocks noChangeAspect="1"/>
          </p:cNvPicPr>
          <p:nvPr/>
        </p:nvPicPr>
        <p:blipFill>
          <a:blip r:embed="rId5"/>
          <a:srcRect l="5881" r="24611"/>
          <a:stretch>
            <a:fillRect/>
          </a:stretch>
        </p:blipFill>
        <p:spPr bwMode="auto">
          <a:xfrm>
            <a:off x="381000" y="3200400"/>
            <a:ext cx="2480841" cy="2538092"/>
          </a:xfrm>
          <a:prstGeom prst="rect">
            <a:avLst/>
          </a:prstGeom>
          <a:noFill/>
          <a:ln w="9525">
            <a:noFill/>
            <a:miter lim="800000"/>
            <a:headEnd/>
            <a:tailEnd/>
          </a:ln>
        </p:spPr>
      </p:pic>
      <p:sp>
        <p:nvSpPr>
          <p:cNvPr id="12" name="TextBox 11"/>
          <p:cNvSpPr txBox="1">
            <a:spLocks noChangeArrowheads="1"/>
          </p:cNvSpPr>
          <p:nvPr/>
        </p:nvSpPr>
        <p:spPr bwMode="auto">
          <a:xfrm>
            <a:off x="2338388" y="914400"/>
            <a:ext cx="3986212" cy="4985980"/>
          </a:xfrm>
          <a:prstGeom prst="rect">
            <a:avLst/>
          </a:prstGeom>
          <a:noFill/>
          <a:ln w="9525">
            <a:noFill/>
            <a:miter lim="800000"/>
            <a:headEnd/>
            <a:tailEnd/>
          </a:ln>
        </p:spPr>
        <p:txBody>
          <a:bodyPr wrap="square">
            <a:prstTxWarp prst="textNoShape">
              <a:avLst/>
            </a:prstTxWarp>
            <a:spAutoFit/>
          </a:bodyPr>
          <a:lstStyle/>
          <a:p>
            <a:pPr marL="342900" indent="-342900" fontAlgn="base">
              <a:spcBef>
                <a:spcPct val="0"/>
              </a:spcBef>
              <a:spcAft>
                <a:spcPts val="1200"/>
              </a:spcAft>
              <a:buFont typeface="Arial" pitchFamily="-123" charset="0"/>
              <a:buChar char="•"/>
            </a:pPr>
            <a:r>
              <a:rPr lang="en-US" sz="2400" dirty="0">
                <a:solidFill>
                  <a:prstClr val="black"/>
                </a:solidFill>
                <a:latin typeface="Calibri"/>
                <a:ea typeface="Gill Sans" pitchFamily="-123" charset="0"/>
                <a:cs typeface="Calibri"/>
              </a:rPr>
              <a:t>Develop new habits to</a:t>
            </a:r>
            <a:r>
              <a:rPr lang="en-US" sz="2400" dirty="0" smtClean="0">
                <a:solidFill>
                  <a:prstClr val="black"/>
                </a:solidFill>
                <a:latin typeface="Calibri"/>
                <a:ea typeface="Gill Sans" pitchFamily="-123" charset="0"/>
                <a:cs typeface="Calibri"/>
              </a:rPr>
              <a:t> avoid wasting </a:t>
            </a:r>
            <a:r>
              <a:rPr lang="en-US" sz="2400" dirty="0">
                <a:solidFill>
                  <a:prstClr val="black"/>
                </a:solidFill>
                <a:latin typeface="Calibri"/>
                <a:ea typeface="Gill Sans" pitchFamily="-123" charset="0"/>
                <a:cs typeface="Calibri"/>
              </a:rPr>
              <a:t>energy</a:t>
            </a:r>
          </a:p>
          <a:p>
            <a:pPr marL="342900" indent="-342900" fontAlgn="base">
              <a:spcBef>
                <a:spcPct val="0"/>
              </a:spcBef>
              <a:spcAft>
                <a:spcPts val="1200"/>
              </a:spcAft>
              <a:buFont typeface="Arial" pitchFamily="-123" charset="0"/>
              <a:buChar char="•"/>
            </a:pPr>
            <a:r>
              <a:rPr lang="en-US" sz="2400" dirty="0">
                <a:solidFill>
                  <a:prstClr val="black"/>
                </a:solidFill>
                <a:latin typeface="Calibri"/>
                <a:ea typeface="Gill Sans" pitchFamily="-123" charset="0"/>
                <a:cs typeface="Calibri"/>
              </a:rPr>
              <a:t>Switch to carbon-free energy </a:t>
            </a:r>
            <a:r>
              <a:rPr lang="en-US" sz="2400" dirty="0" smtClean="0">
                <a:solidFill>
                  <a:prstClr val="black"/>
                </a:solidFill>
                <a:latin typeface="Calibri"/>
                <a:ea typeface="Gill Sans" pitchFamily="-123" charset="0"/>
                <a:cs typeface="Calibri"/>
              </a:rPr>
              <a:t>sources, </a:t>
            </a:r>
            <a:r>
              <a:rPr lang="en-US" sz="2400" dirty="0">
                <a:solidFill>
                  <a:prstClr val="black"/>
                </a:solidFill>
                <a:latin typeface="Calibri"/>
                <a:ea typeface="Gill Sans" pitchFamily="-123" charset="0"/>
                <a:cs typeface="Calibri"/>
              </a:rPr>
              <a:t>such as solar</a:t>
            </a:r>
            <a:r>
              <a:rPr lang="en-US" sz="2400" dirty="0" smtClean="0">
                <a:solidFill>
                  <a:prstClr val="black"/>
                </a:solidFill>
                <a:latin typeface="Calibri"/>
                <a:ea typeface="Gill Sans" pitchFamily="-123" charset="0"/>
                <a:cs typeface="Calibri"/>
              </a:rPr>
              <a:t> &amp; wind</a:t>
            </a:r>
            <a:endParaRPr lang="en-US" sz="2400" dirty="0">
              <a:solidFill>
                <a:prstClr val="black"/>
              </a:solidFill>
              <a:latin typeface="Calibri"/>
              <a:ea typeface="Gill Sans" pitchFamily="-123" charset="0"/>
              <a:cs typeface="Calibri"/>
            </a:endParaRPr>
          </a:p>
          <a:p>
            <a:pPr marL="342900" indent="-342900" fontAlgn="base">
              <a:spcBef>
                <a:spcPct val="0"/>
              </a:spcBef>
              <a:spcAft>
                <a:spcPts val="1200"/>
              </a:spcAft>
              <a:buFont typeface="Arial" pitchFamily="-123" charset="0"/>
              <a:buChar char="•"/>
            </a:pPr>
            <a:r>
              <a:rPr lang="en-US" sz="2400" dirty="0">
                <a:solidFill>
                  <a:prstClr val="black"/>
                </a:solidFill>
                <a:latin typeface="Calibri"/>
                <a:ea typeface="Gill Sans" pitchFamily="-123" charset="0"/>
                <a:cs typeface="Calibri"/>
              </a:rPr>
              <a:t>Plant trees to increase the amount of CO</a:t>
            </a:r>
            <a:r>
              <a:rPr lang="en-US" sz="2400" baseline="-25000" dirty="0">
                <a:solidFill>
                  <a:prstClr val="black"/>
                </a:solidFill>
                <a:latin typeface="Calibri"/>
                <a:ea typeface="Gill Sans" pitchFamily="-123" charset="0"/>
                <a:cs typeface="Calibri"/>
              </a:rPr>
              <a:t>2</a:t>
            </a:r>
            <a:r>
              <a:rPr lang="en-US" sz="2400" dirty="0">
                <a:solidFill>
                  <a:prstClr val="black"/>
                </a:solidFill>
                <a:latin typeface="Calibri"/>
                <a:ea typeface="Gill Sans" pitchFamily="-123" charset="0"/>
                <a:cs typeface="Calibri"/>
              </a:rPr>
              <a:t> taken up by forests &amp; to reduce</a:t>
            </a:r>
            <a:r>
              <a:rPr lang="en-US" sz="2400" dirty="0" smtClean="0">
                <a:solidFill>
                  <a:prstClr val="black"/>
                </a:solidFill>
                <a:latin typeface="Calibri"/>
                <a:ea typeface="Gill Sans" pitchFamily="-123" charset="0"/>
                <a:cs typeface="Calibri"/>
              </a:rPr>
              <a:t> severity   of ‘</a:t>
            </a:r>
            <a:r>
              <a:rPr lang="en-US" sz="2400" dirty="0">
                <a:solidFill>
                  <a:prstClr val="black"/>
                </a:solidFill>
                <a:latin typeface="Calibri"/>
                <a:ea typeface="Gill Sans" pitchFamily="-123" charset="0"/>
                <a:cs typeface="Calibri"/>
              </a:rPr>
              <a:t>urban heat</a:t>
            </a:r>
            <a:r>
              <a:rPr lang="en-US" sz="2400" dirty="0" smtClean="0">
                <a:solidFill>
                  <a:prstClr val="black"/>
                </a:solidFill>
                <a:latin typeface="Calibri"/>
                <a:ea typeface="Gill Sans" pitchFamily="-123" charset="0"/>
                <a:cs typeface="Calibri"/>
              </a:rPr>
              <a:t> islands</a:t>
            </a:r>
            <a:r>
              <a:rPr lang="en-US" sz="2400" dirty="0">
                <a:solidFill>
                  <a:prstClr val="black"/>
                </a:solidFill>
                <a:latin typeface="Calibri"/>
                <a:ea typeface="Gill Sans" pitchFamily="-123" charset="0"/>
                <a:cs typeface="Calibri"/>
              </a:rPr>
              <a:t>’ </a:t>
            </a:r>
          </a:p>
          <a:p>
            <a:pPr marL="342900" indent="-342900">
              <a:spcAft>
                <a:spcPts val="1200"/>
              </a:spcAft>
              <a:buFont typeface="Arial" pitchFamily="-123" charset="0"/>
              <a:buChar char="•"/>
            </a:pPr>
            <a:r>
              <a:rPr lang="en-US" sz="2400" dirty="0">
                <a:solidFill>
                  <a:prstClr val="black"/>
                </a:solidFill>
                <a:latin typeface="Calibri"/>
                <a:ea typeface="Gill Sans" pitchFamily="-123" charset="0"/>
                <a:cs typeface="Calibri"/>
              </a:rPr>
              <a:t>Restore wetlands for carbon storage </a:t>
            </a:r>
            <a:r>
              <a:rPr lang="en-US" sz="2400" dirty="0" smtClean="0">
                <a:solidFill>
                  <a:prstClr val="black"/>
                </a:solidFill>
                <a:latin typeface="Calibri"/>
                <a:ea typeface="Gill Sans" pitchFamily="-123" charset="0"/>
                <a:cs typeface="Calibri"/>
              </a:rPr>
              <a:t>(per      COP21 </a:t>
            </a:r>
            <a:r>
              <a:rPr lang="en-US" sz="2400" dirty="0">
                <a:solidFill>
                  <a:prstClr val="black"/>
                </a:solidFill>
                <a:latin typeface="Calibri"/>
                <a:ea typeface="Gill Sans" pitchFamily="-123" charset="0"/>
                <a:cs typeface="Calibri"/>
              </a:rPr>
              <a:t>agreement).</a:t>
            </a:r>
            <a:r>
              <a:rPr lang="en-US" sz="2400" dirty="0" smtClean="0">
                <a:solidFill>
                  <a:prstClr val="black"/>
                </a:solidFill>
                <a:latin typeface="Calibri"/>
                <a:ea typeface="Gill Sans" pitchFamily="-123" charset="0"/>
                <a:cs typeface="Calibri"/>
              </a:rPr>
              <a:t> </a:t>
            </a:r>
            <a:endParaRPr lang="en-US" sz="2400" dirty="0">
              <a:solidFill>
                <a:prstClr val="black"/>
              </a:solidFill>
              <a:latin typeface="Calibri"/>
              <a:ea typeface="Gill Sans" pitchFamily="-123" charset="0"/>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49471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7" name="Text Box 17"/>
          <p:cNvSpPr txBox="1">
            <a:spLocks noChangeArrowheads="1"/>
          </p:cNvSpPr>
          <p:nvPr/>
        </p:nvSpPr>
        <p:spPr bwMode="auto">
          <a:xfrm>
            <a:off x="533400" y="2405390"/>
            <a:ext cx="7620000" cy="1384995"/>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1A75BC"/>
                </a:solidFill>
                <a:latin typeface="Helvetica" charset="0"/>
                <a:ea typeface="Times New Roman" charset="0"/>
                <a:cs typeface="Times New Roman" charset="0"/>
              </a:rPr>
              <a:t>Climate</a:t>
            </a:r>
            <a:r>
              <a:rPr lang="en-US" sz="2800" dirty="0" smtClean="0">
                <a:solidFill>
                  <a:srgbClr val="F5DD75"/>
                </a:solidFill>
                <a:latin typeface="Helvetica" charset="0"/>
                <a:ea typeface="Times New Roman" charset="0"/>
                <a:cs typeface="Times New Roman" charset="0"/>
              </a:rPr>
              <a:t> </a:t>
            </a:r>
            <a:r>
              <a:rPr lang="en-US" sz="2800" dirty="0" smtClean="0">
                <a:latin typeface="Helvetica" charset="0"/>
                <a:ea typeface="Times New Roman" charset="0"/>
                <a:cs typeface="Times New Roman" charset="0"/>
              </a:rPr>
              <a:t>is often described as the long-term average (≥ 30 years) of weather that happens at a given place and for a given season. </a:t>
            </a:r>
            <a:endParaRPr lang="en-US" sz="2800" dirty="0">
              <a:latin typeface="Helvetica" charset="0"/>
              <a:ea typeface="Times New Roman" charset="0"/>
              <a:cs typeface="Times New Roman" charset="0"/>
            </a:endParaRPr>
          </a:p>
        </p:txBody>
      </p:sp>
      <p:sp>
        <p:nvSpPr>
          <p:cNvPr id="10" name="TextBox 9"/>
          <p:cNvSpPr txBox="1"/>
          <p:nvPr/>
        </p:nvSpPr>
        <p:spPr>
          <a:xfrm>
            <a:off x="533400" y="1828800"/>
            <a:ext cx="2819400" cy="461665"/>
          </a:xfrm>
          <a:prstGeom prst="rect">
            <a:avLst/>
          </a:prstGeom>
          <a:noFill/>
        </p:spPr>
        <p:txBody>
          <a:bodyPr wrap="square" rtlCol="0">
            <a:spAutoFit/>
          </a:bodyPr>
          <a:lstStyle/>
          <a:p>
            <a:r>
              <a:rPr lang="en-US" sz="2400" dirty="0" smtClean="0">
                <a:solidFill>
                  <a:srgbClr val="7F7F7F"/>
                </a:solidFill>
                <a:latin typeface="Helvetica"/>
                <a:cs typeface="Helvetica"/>
              </a:rPr>
              <a:t>Key concept:</a:t>
            </a:r>
            <a:endParaRPr lang="en-US" sz="2400" dirty="0">
              <a:solidFill>
                <a:srgbClr val="7F7F7F"/>
              </a:solidFill>
              <a:latin typeface="Helvetica"/>
              <a:cs typeface="Helvetic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Oval Callout 13"/>
          <p:cNvSpPr/>
          <p:nvPr/>
        </p:nvSpPr>
        <p:spPr>
          <a:xfrm>
            <a:off x="6223000" y="1860550"/>
            <a:ext cx="1962150" cy="1155700"/>
          </a:xfrm>
          <a:prstGeom prst="wedgeEllipseCallout">
            <a:avLst>
              <a:gd name="adj1" fmla="val 71421"/>
              <a:gd name="adj2" fmla="val 63437"/>
            </a:avLst>
          </a:prstGeom>
          <a:solidFill>
            <a:srgbClr val="1A7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5" name="TextBox 14"/>
          <p:cNvSpPr txBox="1"/>
          <p:nvPr/>
        </p:nvSpPr>
        <p:spPr>
          <a:xfrm>
            <a:off x="4343400" y="65088"/>
            <a:ext cx="4406900" cy="1631950"/>
          </a:xfrm>
          <a:prstGeom prst="rect">
            <a:avLst/>
          </a:prstGeom>
          <a:noFill/>
        </p:spPr>
        <p:txBody>
          <a:bodyPr>
            <a:spAutoFit/>
          </a:bodyPr>
          <a:lstStyle/>
          <a:p>
            <a:pPr>
              <a:defRPr/>
            </a:pPr>
            <a:r>
              <a:rPr lang="en-US" sz="4000" dirty="0">
                <a:solidFill>
                  <a:srgbClr val="1A75BC"/>
                </a:solidFill>
                <a:latin typeface="Helvetica"/>
                <a:ea typeface="ＭＳ Ｐゴシック" pitchFamily="-123" charset="-128"/>
                <a:cs typeface="Helvetica"/>
              </a:rPr>
              <a:t>Adaptation – </a:t>
            </a:r>
            <a:r>
              <a:rPr lang="en-US" sz="2800" dirty="0">
                <a:solidFill>
                  <a:srgbClr val="1A75BC"/>
                </a:solidFill>
                <a:latin typeface="Helvetica"/>
                <a:ea typeface="ＭＳ Ｐゴシック" pitchFamily="-123" charset="-128"/>
                <a:cs typeface="Helvetica"/>
              </a:rPr>
              <a:t>Anticipating and adjusting to new conditions </a:t>
            </a:r>
            <a:endParaRPr lang="en-US" sz="2800" baseline="-25000" dirty="0">
              <a:solidFill>
                <a:srgbClr val="1A75BC"/>
              </a:solidFill>
              <a:latin typeface="Helvetica"/>
              <a:ea typeface="ＭＳ Ｐゴシック" pitchFamily="-123" charset="-128"/>
              <a:cs typeface="Helvetica"/>
            </a:endParaRPr>
          </a:p>
        </p:txBody>
      </p:sp>
      <p:sp>
        <p:nvSpPr>
          <p:cNvPr id="16" name="TextBox 15"/>
          <p:cNvSpPr txBox="1">
            <a:spLocks noChangeArrowheads="1"/>
          </p:cNvSpPr>
          <p:nvPr/>
        </p:nvSpPr>
        <p:spPr bwMode="auto">
          <a:xfrm>
            <a:off x="4191000" y="2971800"/>
            <a:ext cx="4711700" cy="2769989"/>
          </a:xfrm>
          <a:prstGeom prst="rect">
            <a:avLst/>
          </a:prstGeom>
          <a:noFill/>
          <a:ln w="9525">
            <a:noFill/>
            <a:miter lim="800000"/>
            <a:headEnd/>
            <a:tailEnd/>
          </a:ln>
        </p:spPr>
        <p:txBody>
          <a:bodyPr>
            <a:prstTxWarp prst="textNoShape">
              <a:avLst/>
            </a:prstTxWarp>
            <a:spAutoFit/>
          </a:bodyPr>
          <a:lstStyle/>
          <a:p>
            <a:pPr marL="342900" indent="-342900" fontAlgn="base">
              <a:spcBef>
                <a:spcPct val="0"/>
              </a:spcBef>
              <a:spcAft>
                <a:spcPts val="1200"/>
              </a:spcAft>
              <a:buFont typeface="Arial" pitchFamily="-123" charset="0"/>
              <a:buChar char="•"/>
            </a:pPr>
            <a:r>
              <a:rPr lang="en-US" sz="2400" dirty="0">
                <a:latin typeface="Helvetica"/>
                <a:ea typeface="Gill Sans" pitchFamily="-123" charset="0"/>
                <a:cs typeface="Helvetica"/>
              </a:rPr>
              <a:t>Protect habitat or structures threatened by sea level rise</a:t>
            </a:r>
          </a:p>
          <a:p>
            <a:pPr marL="342900" indent="-342900" fontAlgn="base">
              <a:spcBef>
                <a:spcPct val="0"/>
              </a:spcBef>
              <a:spcAft>
                <a:spcPts val="1200"/>
              </a:spcAft>
              <a:buFont typeface="Arial" pitchFamily="-123" charset="0"/>
              <a:buChar char="•"/>
            </a:pPr>
            <a:r>
              <a:rPr lang="en-US" sz="2400" dirty="0">
                <a:latin typeface="Helvetica"/>
                <a:ea typeface="Gill Sans" pitchFamily="-123" charset="0"/>
                <a:cs typeface="Helvetica"/>
              </a:rPr>
              <a:t>Develop plans to ensure adequate water supplies</a:t>
            </a:r>
          </a:p>
          <a:p>
            <a:pPr marL="342900" indent="-342900" fontAlgn="base">
              <a:spcBef>
                <a:spcPct val="0"/>
              </a:spcBef>
              <a:spcAft>
                <a:spcPts val="1200"/>
              </a:spcAft>
              <a:buFont typeface="Arial" pitchFamily="-123" charset="0"/>
              <a:buChar char="•"/>
            </a:pPr>
            <a:r>
              <a:rPr lang="en-US" sz="2400" dirty="0">
                <a:latin typeface="Helvetica"/>
                <a:ea typeface="Gill Sans" pitchFamily="-123" charset="0"/>
                <a:cs typeface="Helvetica"/>
              </a:rPr>
              <a:t>Plant different crops</a:t>
            </a:r>
          </a:p>
          <a:p>
            <a:pPr marL="342900" indent="-342900" fontAlgn="base">
              <a:spcBef>
                <a:spcPct val="0"/>
              </a:spcBef>
              <a:spcAft>
                <a:spcPts val="1200"/>
              </a:spcAft>
              <a:buFont typeface="Arial" pitchFamily="-123" charset="0"/>
              <a:buChar char="•"/>
            </a:pPr>
            <a:r>
              <a:rPr lang="en-US" sz="2400" dirty="0">
                <a:latin typeface="Helvetica"/>
                <a:ea typeface="Gill Sans" pitchFamily="-123" charset="0"/>
                <a:cs typeface="Helvetica"/>
              </a:rPr>
              <a:t>Develop new businesses</a:t>
            </a:r>
          </a:p>
        </p:txBody>
      </p:sp>
      <p:sp>
        <p:nvSpPr>
          <p:cNvPr id="17" name="Oval Callout 16"/>
          <p:cNvSpPr/>
          <p:nvPr/>
        </p:nvSpPr>
        <p:spPr>
          <a:xfrm>
            <a:off x="4648200" y="1676400"/>
            <a:ext cx="1790700" cy="1104900"/>
          </a:xfrm>
          <a:prstGeom prst="wedgeEllipseCallout">
            <a:avLst>
              <a:gd name="adj1" fmla="val -69143"/>
              <a:gd name="adj2" fmla="val 52155"/>
            </a:avLst>
          </a:prstGeom>
          <a:solidFill>
            <a:srgbClr val="008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8" name="TextBox 12"/>
          <p:cNvSpPr txBox="1">
            <a:spLocks noChangeArrowheads="1"/>
          </p:cNvSpPr>
          <p:nvPr/>
        </p:nvSpPr>
        <p:spPr bwMode="auto">
          <a:xfrm>
            <a:off x="4724400" y="1719262"/>
            <a:ext cx="1612900" cy="923330"/>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en-US" dirty="0">
                <a:solidFill>
                  <a:prstClr val="white"/>
                </a:solidFill>
                <a:effectLst>
                  <a:outerShdw blurRad="50800" dist="38100" dir="2700000">
                    <a:srgbClr val="000000">
                      <a:alpha val="43000"/>
                    </a:srgbClr>
                  </a:outerShdw>
                </a:effectLst>
                <a:ea typeface="ＭＳ Ｐゴシック" pitchFamily="-123" charset="-128"/>
                <a:cs typeface="ＭＳ Ｐゴシック" pitchFamily="-123" charset="-128"/>
              </a:rPr>
              <a:t>What changes are coming?</a:t>
            </a:r>
          </a:p>
        </p:txBody>
      </p:sp>
      <p:sp>
        <p:nvSpPr>
          <p:cNvPr id="19" name="TextBox 13"/>
          <p:cNvSpPr txBox="1">
            <a:spLocks noChangeArrowheads="1"/>
          </p:cNvSpPr>
          <p:nvPr/>
        </p:nvSpPr>
        <p:spPr bwMode="auto">
          <a:xfrm>
            <a:off x="6362700" y="2024062"/>
            <a:ext cx="1784350" cy="923330"/>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en-US" dirty="0">
                <a:solidFill>
                  <a:prstClr val="white"/>
                </a:solidFill>
                <a:effectLst>
                  <a:outerShdw blurRad="50800" dist="38100" dir="2700000">
                    <a:srgbClr val="000000">
                      <a:alpha val="43000"/>
                    </a:srgbClr>
                  </a:outerShdw>
                </a:effectLst>
                <a:ea typeface="ＭＳ Ｐゴシック" pitchFamily="-123" charset="-128"/>
                <a:cs typeface="ＭＳ Ｐゴシック" pitchFamily="-123" charset="-128"/>
              </a:rPr>
              <a:t>What changes do </a:t>
            </a:r>
            <a:r>
              <a:rPr lang="en-US" b="1" u="sng" dirty="0">
                <a:solidFill>
                  <a:prstClr val="white"/>
                </a:solidFill>
                <a:effectLst>
                  <a:outerShdw blurRad="50800" dist="38100" dir="2700000">
                    <a:srgbClr val="000000">
                      <a:alpha val="43000"/>
                    </a:srgbClr>
                  </a:outerShdw>
                </a:effectLst>
                <a:ea typeface="ＭＳ Ｐゴシック" pitchFamily="-123" charset="-128"/>
                <a:cs typeface="ＭＳ Ｐゴシック" pitchFamily="-123" charset="-128"/>
              </a:rPr>
              <a:t>we</a:t>
            </a:r>
            <a:r>
              <a:rPr lang="en-US" dirty="0">
                <a:solidFill>
                  <a:prstClr val="white"/>
                </a:solidFill>
                <a:effectLst>
                  <a:outerShdw blurRad="50800" dist="38100" dir="2700000">
                    <a:srgbClr val="000000">
                      <a:alpha val="43000"/>
                    </a:srgbClr>
                  </a:outerShdw>
                </a:effectLst>
                <a:ea typeface="ＭＳ Ｐゴシック" pitchFamily="-123" charset="-128"/>
                <a:cs typeface="ＭＳ Ｐゴシック" pitchFamily="-123" charset="-128"/>
              </a:rPr>
              <a:t> need to make?</a:t>
            </a:r>
          </a:p>
        </p:txBody>
      </p:sp>
      <p:pic>
        <p:nvPicPr>
          <p:cNvPr id="13" name="Picture 12"/>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285"/>
          <a:stretch>
            <a:fillRect/>
          </a:stretch>
        </p:blipFill>
        <p:spPr>
          <a:xfrm>
            <a:off x="0" y="0"/>
            <a:ext cx="3581400" cy="5854298"/>
          </a:xfrm>
          <a:prstGeom prst="rect">
            <a:avLst/>
          </a:prstGeom>
        </p:spPr>
      </p:pic>
      <p:sp>
        <p:nvSpPr>
          <p:cNvPr id="25" name="TextBox 9"/>
          <p:cNvSpPr txBox="1">
            <a:spLocks noChangeArrowheads="1"/>
          </p:cNvSpPr>
          <p:nvPr/>
        </p:nvSpPr>
        <p:spPr bwMode="auto">
          <a:xfrm>
            <a:off x="0" y="5095458"/>
            <a:ext cx="3581400" cy="707886"/>
          </a:xfrm>
          <a:prstGeom prst="rect">
            <a:avLst/>
          </a:prstGeom>
          <a:solidFill>
            <a:srgbClr val="000000">
              <a:alpha val="40000"/>
            </a:srgbClr>
          </a:solidFill>
          <a:ln w="9525">
            <a:noFill/>
            <a:miter lim="800000"/>
            <a:headEnd/>
            <a:tailEnd/>
          </a:ln>
        </p:spPr>
        <p:txBody>
          <a:bodyPr wrap="square">
            <a:prstTxWarp prst="textNoShape">
              <a:avLst/>
            </a:prstTxWarp>
            <a:spAutoFit/>
          </a:bodyPr>
          <a:lstStyle/>
          <a:p>
            <a:pPr marL="114300" fontAlgn="base">
              <a:spcBef>
                <a:spcPct val="0"/>
              </a:spcBef>
              <a:spcAft>
                <a:spcPct val="0"/>
              </a:spcAft>
            </a:pPr>
            <a:r>
              <a:rPr lang="en-US" sz="2000" dirty="0">
                <a:solidFill>
                  <a:prstClr val="white"/>
                </a:solidFill>
                <a:effectLst>
                  <a:outerShdw blurRad="50800" dist="38100" dir="2700000">
                    <a:srgbClr val="000000">
                      <a:alpha val="43000"/>
                    </a:srgbClr>
                  </a:outerShdw>
                </a:effectLst>
                <a:latin typeface="Arial Narrow"/>
                <a:ea typeface="Gill Sans" pitchFamily="-123" charset="0"/>
                <a:cs typeface="Arial Narrow"/>
              </a:rPr>
              <a:t>Assessing a region’s ability to handle sea level rise and flooding</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3457" name="Title 1"/>
          <p:cNvSpPr>
            <a:spLocks noGrp="1"/>
          </p:cNvSpPr>
          <p:nvPr>
            <p:ph type="title"/>
          </p:nvPr>
        </p:nvSpPr>
        <p:spPr>
          <a:xfrm>
            <a:off x="0" y="106362"/>
            <a:ext cx="9143999" cy="2062318"/>
          </a:xfrm>
        </p:spPr>
        <p:txBody>
          <a:bodyPr>
            <a:normAutofit fontScale="90000"/>
          </a:bodyPr>
          <a:lstStyle/>
          <a:p>
            <a:pPr marL="227013"/>
            <a:r>
              <a:rPr lang="en-US" b="0" dirty="0" smtClean="0">
                <a:solidFill>
                  <a:srgbClr val="000000"/>
                </a:solidFill>
                <a:latin typeface="Calibri"/>
                <a:ea typeface="ＭＳ Ｐゴシック" charset="0"/>
                <a:cs typeface="Calibri"/>
              </a:rPr>
              <a:t>Free, authoritative sources of information about climate change, impacts &amp; projections</a:t>
            </a:r>
            <a:endParaRPr lang="en-US" b="0" dirty="0">
              <a:solidFill>
                <a:srgbClr val="000000"/>
              </a:solidFill>
              <a:latin typeface="Calibri"/>
              <a:ea typeface="ＭＳ Ｐゴシック" charset="0"/>
              <a:cs typeface="Calibri"/>
            </a:endParaRPr>
          </a:p>
        </p:txBody>
      </p:sp>
      <p:pic>
        <p:nvPicPr>
          <p:cNvPr id="4" name="Picture 3" descr="CSSR_grab.png"/>
          <p:cNvPicPr>
            <a:picLocks noChangeAspect="1"/>
          </p:cNvPicPr>
          <p:nvPr/>
        </p:nvPicPr>
        <p:blipFill>
          <a:blip r:embed="rId3"/>
          <a:stretch>
            <a:fillRect/>
          </a:stretch>
        </p:blipFill>
        <p:spPr>
          <a:xfrm>
            <a:off x="393524" y="2438400"/>
            <a:ext cx="3416481" cy="4419600"/>
          </a:xfrm>
          <a:prstGeom prst="rect">
            <a:avLst/>
          </a:prstGeom>
          <a:effectLst>
            <a:outerShdw blurRad="88900" dist="63500" dir="2700000">
              <a:srgbClr val="000000">
                <a:alpha val="43000"/>
              </a:srgbClr>
            </a:outerShdw>
          </a:effectLst>
        </p:spPr>
      </p:pic>
      <p:pic>
        <p:nvPicPr>
          <p:cNvPr id="5" name="Picture 4" descr="sr15_cover_placeholder.jpg"/>
          <p:cNvPicPr>
            <a:picLocks noChangeAspect="1"/>
          </p:cNvPicPr>
          <p:nvPr/>
        </p:nvPicPr>
        <p:blipFill>
          <a:blip r:embed="rId4"/>
          <a:stretch>
            <a:fillRect/>
          </a:stretch>
        </p:blipFill>
        <p:spPr>
          <a:xfrm>
            <a:off x="4813484" y="2438400"/>
            <a:ext cx="3416116" cy="4419600"/>
          </a:xfrm>
          <a:prstGeom prst="rect">
            <a:avLst/>
          </a:prstGeom>
          <a:effectLst>
            <a:outerShdw blurRad="88900" dist="63500" dir="2700000">
              <a:srgbClr val="000000">
                <a:alpha val="43000"/>
              </a:srgbClr>
            </a:outerShdw>
          </a:effectLst>
        </p:spPr>
      </p:pic>
      <p:sp>
        <p:nvSpPr>
          <p:cNvPr id="6" name="TextBox 5"/>
          <p:cNvSpPr txBox="1"/>
          <p:nvPr/>
        </p:nvSpPr>
        <p:spPr>
          <a:xfrm rot="16200000">
            <a:off x="6301258" y="4379268"/>
            <a:ext cx="4343400" cy="461665"/>
          </a:xfrm>
          <a:prstGeom prst="rect">
            <a:avLst/>
          </a:prstGeom>
          <a:noFill/>
        </p:spPr>
        <p:txBody>
          <a:bodyPr wrap="square" rtlCol="0">
            <a:spAutoFit/>
          </a:bodyPr>
          <a:lstStyle/>
          <a:p>
            <a:r>
              <a:rPr lang="en-US" sz="2400" dirty="0" smtClean="0">
                <a:solidFill>
                  <a:srgbClr val="0000FF"/>
                </a:solidFill>
              </a:rPr>
              <a:t>www.ipcc.ch/report/sr15/</a:t>
            </a:r>
            <a:endParaRPr lang="en-US" sz="2400" dirty="0">
              <a:solidFill>
                <a:srgbClr val="0000FF"/>
              </a:solidFill>
            </a:endParaRPr>
          </a:p>
        </p:txBody>
      </p:sp>
      <p:sp>
        <p:nvSpPr>
          <p:cNvPr id="7" name="TextBox 6"/>
          <p:cNvSpPr txBox="1"/>
          <p:nvPr/>
        </p:nvSpPr>
        <p:spPr>
          <a:xfrm rot="16200000">
            <a:off x="1862608" y="4436417"/>
            <a:ext cx="4381500" cy="461665"/>
          </a:xfrm>
          <a:prstGeom prst="rect">
            <a:avLst/>
          </a:prstGeom>
          <a:noFill/>
        </p:spPr>
        <p:txBody>
          <a:bodyPr wrap="square" rtlCol="0">
            <a:spAutoFit/>
          </a:bodyPr>
          <a:lstStyle/>
          <a:p>
            <a:r>
              <a:rPr lang="en-US" sz="2400" dirty="0" smtClean="0">
                <a:solidFill>
                  <a:srgbClr val="0000FF"/>
                </a:solidFill>
              </a:rPr>
              <a:t>science2017.globalchange.gov</a:t>
            </a:r>
            <a:endParaRPr lang="en-US" sz="2400" dirty="0">
              <a:solidFill>
                <a:srgbClr val="0000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264398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228599" y="1219200"/>
            <a:ext cx="4114800" cy="461665"/>
          </a:xfrm>
          <a:prstGeom prst="rect">
            <a:avLst/>
          </a:prstGeom>
          <a:noFill/>
        </p:spPr>
        <p:txBody>
          <a:bodyPr wrap="square" rtlCol="0">
            <a:spAutoFit/>
          </a:bodyPr>
          <a:lstStyle/>
          <a:p>
            <a:r>
              <a:rPr lang="en-US" sz="2400" dirty="0" smtClean="0">
                <a:solidFill>
                  <a:schemeClr val="tx1">
                    <a:lumMod val="50000"/>
                    <a:lumOff val="50000"/>
                  </a:schemeClr>
                </a:solidFill>
                <a:latin typeface="Helvetica"/>
                <a:cs typeface="Helvetica"/>
              </a:rPr>
              <a:t>Key concept:</a:t>
            </a:r>
            <a:endParaRPr lang="en-US" sz="2400" dirty="0">
              <a:solidFill>
                <a:schemeClr val="tx1">
                  <a:lumMod val="50000"/>
                  <a:lumOff val="50000"/>
                </a:schemeClr>
              </a:solidFill>
              <a:latin typeface="Helvetica"/>
              <a:cs typeface="Helvetica"/>
            </a:endParaRPr>
          </a:p>
        </p:txBody>
      </p:sp>
      <p:sp>
        <p:nvSpPr>
          <p:cNvPr id="12" name="Text Box 17"/>
          <p:cNvSpPr txBox="1">
            <a:spLocks noChangeArrowheads="1"/>
          </p:cNvSpPr>
          <p:nvPr/>
        </p:nvSpPr>
        <p:spPr bwMode="auto">
          <a:xfrm>
            <a:off x="228600" y="1752600"/>
            <a:ext cx="8763000" cy="892552"/>
          </a:xfrm>
          <a:prstGeom prst="rect">
            <a:avLst/>
          </a:prstGeom>
          <a:noFill/>
          <a:ln w="9525">
            <a:noFill/>
            <a:miter lim="800000"/>
            <a:headEnd/>
            <a:tailEnd/>
          </a:ln>
        </p:spPr>
        <p:txBody>
          <a:bodyPr wrap="square">
            <a:prstTxWarp prst="textNoShape">
              <a:avLst/>
            </a:prstTxWarp>
            <a:spAutoFit/>
          </a:bodyPr>
          <a:lstStyle/>
          <a:p>
            <a:r>
              <a:rPr lang="en-US" sz="2600" dirty="0" smtClean="0">
                <a:latin typeface="Helvetica" charset="0"/>
                <a:ea typeface="Times New Roman" charset="0"/>
                <a:cs typeface="Times New Roman" charset="0"/>
              </a:rPr>
              <a:t>Climate is </a:t>
            </a:r>
            <a:r>
              <a:rPr lang="en-US" sz="2600" b="1" dirty="0" smtClean="0">
                <a:solidFill>
                  <a:srgbClr val="1A75BC"/>
                </a:solidFill>
                <a:latin typeface="Helvetica" charset="0"/>
                <a:ea typeface="Times New Roman" charset="0"/>
                <a:cs typeface="Times New Roman" charset="0"/>
              </a:rPr>
              <a:t>more</a:t>
            </a:r>
            <a:r>
              <a:rPr lang="en-US" sz="2600" dirty="0" smtClean="0">
                <a:solidFill>
                  <a:srgbClr val="1A75BC"/>
                </a:solidFill>
                <a:latin typeface="Helvetica" charset="0"/>
                <a:ea typeface="Times New Roman" charset="0"/>
                <a:cs typeface="Times New Roman" charset="0"/>
              </a:rPr>
              <a:t> </a:t>
            </a:r>
            <a:r>
              <a:rPr lang="en-US" sz="2600" dirty="0" smtClean="0">
                <a:latin typeface="Helvetica" charset="0"/>
                <a:ea typeface="Times New Roman" charset="0"/>
                <a:cs typeface="Times New Roman" charset="0"/>
              </a:rPr>
              <a:t>than the long-term average of weather. </a:t>
            </a:r>
          </a:p>
          <a:p>
            <a:r>
              <a:rPr lang="en-US" sz="2600" dirty="0" smtClean="0">
                <a:solidFill>
                  <a:srgbClr val="FFFFFF"/>
                </a:solidFill>
                <a:latin typeface="Helvetica" charset="0"/>
                <a:ea typeface="Times New Roman" charset="0"/>
                <a:cs typeface="Times New Roman" charset="0"/>
              </a:rPr>
              <a:t>Climate provides the system in which weather happens.</a:t>
            </a:r>
          </a:p>
        </p:txBody>
      </p:sp>
      <p:sp>
        <p:nvSpPr>
          <p:cNvPr id="5" name="Text Box 17"/>
          <p:cNvSpPr txBox="1">
            <a:spLocks noChangeArrowheads="1"/>
          </p:cNvSpPr>
          <p:nvPr/>
        </p:nvSpPr>
        <p:spPr bwMode="auto">
          <a:xfrm>
            <a:off x="228599" y="3657600"/>
            <a:ext cx="8763000" cy="892552"/>
          </a:xfrm>
          <a:prstGeom prst="rect">
            <a:avLst/>
          </a:prstGeom>
          <a:noFill/>
          <a:ln w="9525">
            <a:noFill/>
            <a:miter lim="800000"/>
            <a:headEnd/>
            <a:tailEnd/>
          </a:ln>
        </p:spPr>
        <p:txBody>
          <a:bodyPr wrap="square">
            <a:prstTxWarp prst="textNoShape">
              <a:avLst/>
            </a:prstTxWarp>
            <a:spAutoFit/>
          </a:bodyPr>
          <a:lstStyle/>
          <a:p>
            <a:r>
              <a:rPr lang="en-US" sz="2600" dirty="0" smtClean="0">
                <a:latin typeface="Helvetica" charset="0"/>
                <a:ea typeface="Times New Roman" charset="0"/>
                <a:cs typeface="Times New Roman" charset="0"/>
              </a:rPr>
              <a:t>The state of the climate system influences the odds that certain types of weather are more or less likely to happen.</a:t>
            </a:r>
          </a:p>
        </p:txBody>
      </p:sp>
      <p:sp>
        <p:nvSpPr>
          <p:cNvPr id="6" name="TextBox 5"/>
          <p:cNvSpPr txBox="1"/>
          <p:nvPr/>
        </p:nvSpPr>
        <p:spPr>
          <a:xfrm>
            <a:off x="228600" y="3200400"/>
            <a:ext cx="4114800" cy="461665"/>
          </a:xfrm>
          <a:prstGeom prst="rect">
            <a:avLst/>
          </a:prstGeom>
          <a:noFill/>
        </p:spPr>
        <p:txBody>
          <a:bodyPr wrap="square" rtlCol="0">
            <a:spAutoFit/>
          </a:bodyPr>
          <a:lstStyle/>
          <a:p>
            <a:r>
              <a:rPr lang="en-US" sz="2400" dirty="0" smtClean="0">
                <a:solidFill>
                  <a:schemeClr val="tx1">
                    <a:lumMod val="50000"/>
                    <a:lumOff val="50000"/>
                  </a:schemeClr>
                </a:solidFill>
                <a:latin typeface="Helvetica"/>
                <a:cs typeface="Helvetica"/>
              </a:rPr>
              <a:t>To put it another way:</a:t>
            </a:r>
            <a:endParaRPr lang="en-US" sz="2400" dirty="0">
              <a:solidFill>
                <a:schemeClr val="tx1">
                  <a:lumMod val="50000"/>
                  <a:lumOff val="50000"/>
                </a:schemeClr>
              </a:solidFill>
              <a:latin typeface="Helvetica"/>
              <a:cs typeface="Helvetic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381000" y="377503"/>
            <a:ext cx="8763000" cy="892552"/>
          </a:xfrm>
          <a:prstGeom prst="rect">
            <a:avLst/>
          </a:prstGeom>
          <a:noFill/>
          <a:ln w="9525">
            <a:noFill/>
            <a:miter lim="800000"/>
            <a:headEnd/>
            <a:tailEnd/>
          </a:ln>
        </p:spPr>
        <p:txBody>
          <a:bodyPr wrap="square">
            <a:prstTxWarp prst="textNoShape">
              <a:avLst/>
            </a:prstTxWarp>
            <a:spAutoFit/>
          </a:bodyPr>
          <a:lstStyle/>
          <a:p>
            <a:r>
              <a:rPr lang="en-US" sz="2600" dirty="0" smtClean="0">
                <a:latin typeface="Helvetica" charset="0"/>
                <a:ea typeface="Times New Roman" charset="0"/>
                <a:cs typeface="Times New Roman" charset="0"/>
              </a:rPr>
              <a:t>The state of the climate system influences the odds that certain types of weather are more or less likely to happen.</a:t>
            </a:r>
          </a:p>
        </p:txBody>
      </p:sp>
      <p:pic>
        <p:nvPicPr>
          <p:cNvPr id="7" name="Picture 6" descr="Pinball_448px_0.jpg"/>
          <p:cNvPicPr>
            <a:picLocks noChangeAspect="1"/>
          </p:cNvPicPr>
          <p:nvPr/>
        </p:nvPicPr>
        <p:blipFill>
          <a:blip r:embed="rId3"/>
          <a:stretch>
            <a:fillRect/>
          </a:stretch>
        </p:blipFill>
        <p:spPr>
          <a:xfrm>
            <a:off x="1498600" y="1757862"/>
            <a:ext cx="5969000" cy="475654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US_winter_temp_trends_1300x630.png"/>
          <p:cNvPicPr>
            <a:picLocks noChangeAspect="1"/>
          </p:cNvPicPr>
          <p:nvPr/>
        </p:nvPicPr>
        <p:blipFill>
          <a:blip r:embed="rId3"/>
          <a:srcRect l="5000"/>
          <a:stretch>
            <a:fillRect/>
          </a:stretch>
        </p:blipFill>
        <p:spPr>
          <a:xfrm>
            <a:off x="0" y="977226"/>
            <a:ext cx="9144000" cy="4664551"/>
          </a:xfrm>
          <a:prstGeom prst="rect">
            <a:avLst/>
          </a:prstGeom>
        </p:spPr>
      </p:pic>
      <p:sp>
        <p:nvSpPr>
          <p:cNvPr id="3" name="TextBox 2"/>
          <p:cNvSpPr txBox="1"/>
          <p:nvPr/>
        </p:nvSpPr>
        <p:spPr>
          <a:xfrm>
            <a:off x="762000" y="5782454"/>
            <a:ext cx="2057400"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Credit:  NOAA Climate.gov</a:t>
            </a:r>
            <a:endParaRPr lang="en-US" sz="1400" dirty="0">
              <a:solidFill>
                <a:srgbClr val="7F7F7F"/>
              </a:solidFill>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009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228600" y="619780"/>
            <a:ext cx="8915400" cy="553998"/>
          </a:xfrm>
          <a:prstGeom prst="rect">
            <a:avLst/>
          </a:prstGeom>
          <a:noFill/>
          <a:ln w="9525">
            <a:noFill/>
            <a:miter lim="800000"/>
            <a:headEnd/>
            <a:tailEnd/>
          </a:ln>
        </p:spPr>
        <p:txBody>
          <a:bodyPr>
            <a:prstTxWarp prst="textNoShape">
              <a:avLst/>
            </a:prstTxWarp>
            <a:spAutoFit/>
          </a:bodyPr>
          <a:lstStyle/>
          <a:p>
            <a:pPr marL="223838" indent="1588"/>
            <a:r>
              <a:rPr lang="en-US" sz="3000" dirty="0" smtClean="0">
                <a:latin typeface="Calibri"/>
                <a:ea typeface="Helvetica" charset="0"/>
                <a:cs typeface="Calibri"/>
              </a:rPr>
              <a:t>El Niño (left) and the Arctic Oscillation (right)…</a:t>
            </a:r>
            <a:endParaRPr lang="en-US" sz="3000" dirty="0">
              <a:latin typeface="Calibri"/>
              <a:ea typeface="Helvetica" charset="0"/>
              <a:cs typeface="Calibri"/>
            </a:endParaRPr>
          </a:p>
        </p:txBody>
      </p:sp>
      <p:pic>
        <p:nvPicPr>
          <p:cNvPr id="6" name="Picture 7" descr="temperature_pressure_0.png"/>
          <p:cNvPicPr>
            <a:picLocks noChangeAspect="1"/>
          </p:cNvPicPr>
          <p:nvPr/>
        </p:nvPicPr>
        <p:blipFill>
          <a:blip r:embed="rId3"/>
          <a:srcRect/>
          <a:stretch>
            <a:fillRect/>
          </a:stretch>
        </p:blipFill>
        <p:spPr bwMode="auto">
          <a:xfrm>
            <a:off x="4420611" y="1295400"/>
            <a:ext cx="4433455" cy="4433455"/>
          </a:xfrm>
          <a:prstGeom prst="rect">
            <a:avLst/>
          </a:prstGeom>
          <a:noFill/>
          <a:ln w="9525">
            <a:noFill/>
            <a:miter lim="800000"/>
            <a:headEnd/>
            <a:tailEnd/>
          </a:ln>
        </p:spPr>
      </p:pic>
      <p:pic>
        <p:nvPicPr>
          <p:cNvPr id="7" name="Picture 8" descr="pacific_ssha_jsn_15Feb2010_465_0.png"/>
          <p:cNvPicPr>
            <a:picLocks noChangeAspect="1"/>
          </p:cNvPicPr>
          <p:nvPr/>
        </p:nvPicPr>
        <p:blipFill>
          <a:blip r:embed="rId4"/>
          <a:srcRect/>
          <a:stretch>
            <a:fillRect/>
          </a:stretch>
        </p:blipFill>
        <p:spPr bwMode="auto">
          <a:xfrm>
            <a:off x="343261" y="1295400"/>
            <a:ext cx="3817216" cy="4433455"/>
          </a:xfrm>
          <a:prstGeom prst="rect">
            <a:avLst/>
          </a:prstGeom>
          <a:noFill/>
          <a:ln w="9525">
            <a:noFill/>
            <a:miter lim="800000"/>
            <a:headEnd/>
            <a:tailEnd/>
          </a:ln>
        </p:spPr>
      </p:pic>
      <p:sp>
        <p:nvSpPr>
          <p:cNvPr id="8" name="TextBox 7"/>
          <p:cNvSpPr txBox="1">
            <a:spLocks noChangeArrowheads="1"/>
          </p:cNvSpPr>
          <p:nvPr/>
        </p:nvSpPr>
        <p:spPr bwMode="auto">
          <a:xfrm>
            <a:off x="0" y="70247"/>
            <a:ext cx="9144000" cy="615553"/>
          </a:xfrm>
          <a:prstGeom prst="rect">
            <a:avLst/>
          </a:prstGeom>
          <a:noFill/>
          <a:ln w="9525">
            <a:noFill/>
            <a:miter lim="800000"/>
            <a:headEnd/>
            <a:tailEnd/>
          </a:ln>
          <a:effectLst/>
        </p:spPr>
        <p:txBody>
          <a:bodyPr wrap="square">
            <a:prstTxWarp prst="textNoShape">
              <a:avLst/>
            </a:prstTxWarp>
            <a:spAutoFit/>
          </a:bodyPr>
          <a:lstStyle/>
          <a:p>
            <a:pPr marL="230188">
              <a:spcAft>
                <a:spcPts val="600"/>
              </a:spcAft>
              <a:defRPr/>
            </a:pPr>
            <a:r>
              <a:rPr lang="en-US" sz="3400" b="1" dirty="0" smtClean="0">
                <a:solidFill>
                  <a:srgbClr val="1A75BC"/>
                </a:solidFill>
                <a:latin typeface="Calibri"/>
                <a:ea typeface="Myriad Pro" charset="0"/>
                <a:cs typeface="Calibri"/>
              </a:rPr>
              <a:t>Natural climate variability is also a key factor</a:t>
            </a:r>
            <a:endParaRPr lang="en-US" sz="3400" b="1" dirty="0">
              <a:solidFill>
                <a:srgbClr val="1A75BC"/>
              </a:solidFill>
              <a:latin typeface="Calibri"/>
              <a:ea typeface="Myriad Pro" charset="0"/>
              <a:cs typeface="Calibri"/>
            </a:endParaRPr>
          </a:p>
        </p:txBody>
      </p:sp>
      <p:sp>
        <p:nvSpPr>
          <p:cNvPr id="9" name="TextBox 8"/>
          <p:cNvSpPr txBox="1"/>
          <p:nvPr/>
        </p:nvSpPr>
        <p:spPr>
          <a:xfrm>
            <a:off x="762000" y="5782454"/>
            <a:ext cx="2057400"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Credit:  NOAA Climate.gov</a:t>
            </a:r>
            <a:endParaRPr lang="en-US" sz="1400" dirty="0">
              <a:solidFill>
                <a:srgbClr val="7F7F7F"/>
              </a:solidFill>
              <a:latin typeface="Arial Narrow"/>
              <a:cs typeface="Arial Narrow"/>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8243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8" descr="pacific_ssha_jsn_15Feb2010_465_0.png"/>
          <p:cNvPicPr>
            <a:picLocks noChangeAspect="1"/>
          </p:cNvPicPr>
          <p:nvPr/>
        </p:nvPicPr>
        <p:blipFill>
          <a:blip r:embed="rId3"/>
          <a:srcRect/>
          <a:stretch>
            <a:fillRect/>
          </a:stretch>
        </p:blipFill>
        <p:spPr bwMode="auto">
          <a:xfrm>
            <a:off x="343261" y="1295401"/>
            <a:ext cx="2230685" cy="2590800"/>
          </a:xfrm>
          <a:prstGeom prst="rect">
            <a:avLst/>
          </a:prstGeom>
          <a:noFill/>
          <a:ln w="9525">
            <a:noFill/>
            <a:miter lim="800000"/>
            <a:headEnd/>
            <a:tailEnd/>
          </a:ln>
        </p:spPr>
      </p:pic>
      <p:sp>
        <p:nvSpPr>
          <p:cNvPr id="5" name="Rectangle 4"/>
          <p:cNvSpPr/>
          <p:nvPr/>
        </p:nvSpPr>
        <p:spPr>
          <a:xfrm>
            <a:off x="0" y="5791200"/>
            <a:ext cx="91440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mperature_pressure_0.png"/>
          <p:cNvPicPr>
            <a:picLocks noChangeAspect="1"/>
          </p:cNvPicPr>
          <p:nvPr/>
        </p:nvPicPr>
        <p:blipFill>
          <a:blip r:embed="rId4"/>
          <a:srcRect/>
          <a:stretch>
            <a:fillRect/>
          </a:stretch>
        </p:blipFill>
        <p:spPr bwMode="auto">
          <a:xfrm>
            <a:off x="152400" y="4038600"/>
            <a:ext cx="2667000" cy="2667000"/>
          </a:xfrm>
          <a:prstGeom prst="rect">
            <a:avLst/>
          </a:prstGeom>
          <a:noFill/>
          <a:ln w="9525">
            <a:noFill/>
            <a:miter lim="800000"/>
            <a:headEnd/>
            <a:tailEnd/>
          </a:ln>
        </p:spPr>
      </p:pic>
      <p:pic>
        <p:nvPicPr>
          <p:cNvPr id="9" name="Picture 8" descr="ONI_grab.png"/>
          <p:cNvPicPr>
            <a:picLocks noChangeAspect="1"/>
          </p:cNvPicPr>
          <p:nvPr/>
        </p:nvPicPr>
        <p:blipFill>
          <a:blip r:embed="rId5"/>
          <a:stretch>
            <a:fillRect/>
          </a:stretch>
        </p:blipFill>
        <p:spPr>
          <a:xfrm>
            <a:off x="2787651" y="1219200"/>
            <a:ext cx="5975349" cy="2590800"/>
          </a:xfrm>
          <a:prstGeom prst="rect">
            <a:avLst/>
          </a:prstGeom>
          <a:ln>
            <a:solidFill>
              <a:schemeClr val="bg1">
                <a:lumMod val="95000"/>
              </a:schemeClr>
            </a:solidFill>
          </a:ln>
          <a:effectLst>
            <a:outerShdw blurRad="50800" dist="38100" dir="2700000">
              <a:srgbClr val="000000">
                <a:alpha val="43000"/>
              </a:srgbClr>
            </a:outerShdw>
          </a:effectLst>
        </p:spPr>
      </p:pic>
      <p:pic>
        <p:nvPicPr>
          <p:cNvPr id="10" name="Picture 9" descr="AO_grab.tiff"/>
          <p:cNvPicPr>
            <a:picLocks noChangeAspect="1"/>
          </p:cNvPicPr>
          <p:nvPr/>
        </p:nvPicPr>
        <p:blipFill>
          <a:blip r:embed="rId6"/>
          <a:stretch>
            <a:fillRect/>
          </a:stretch>
        </p:blipFill>
        <p:spPr>
          <a:xfrm>
            <a:off x="2787651" y="4114801"/>
            <a:ext cx="5975348" cy="2514599"/>
          </a:xfrm>
          <a:prstGeom prst="rect">
            <a:avLst/>
          </a:prstGeom>
          <a:ln>
            <a:solidFill>
              <a:srgbClr val="F2F2F2"/>
            </a:solidFill>
          </a:ln>
          <a:effectLst>
            <a:outerShdw blurRad="50800" dist="38100" dir="2700000">
              <a:srgbClr val="000000">
                <a:alpha val="43000"/>
              </a:srgbClr>
            </a:outerShdw>
          </a:effectLst>
        </p:spPr>
      </p:pic>
      <p:sp>
        <p:nvSpPr>
          <p:cNvPr id="11" name="TextBox 3"/>
          <p:cNvSpPr txBox="1">
            <a:spLocks noChangeArrowheads="1"/>
          </p:cNvSpPr>
          <p:nvPr/>
        </p:nvSpPr>
        <p:spPr bwMode="auto">
          <a:xfrm>
            <a:off x="0" y="0"/>
            <a:ext cx="9144000" cy="892552"/>
          </a:xfrm>
          <a:prstGeom prst="rect">
            <a:avLst/>
          </a:prstGeom>
          <a:noFill/>
          <a:ln w="9525">
            <a:noFill/>
            <a:miter lim="800000"/>
            <a:headEnd/>
            <a:tailEnd/>
          </a:ln>
        </p:spPr>
        <p:txBody>
          <a:bodyPr wrap="square">
            <a:prstTxWarp prst="textNoShape">
              <a:avLst/>
            </a:prstTxWarp>
            <a:spAutoFit/>
          </a:bodyPr>
          <a:lstStyle/>
          <a:p>
            <a:pPr marL="223838" indent="1588"/>
            <a:r>
              <a:rPr lang="en-US" sz="2600" dirty="0" smtClean="0">
                <a:latin typeface="Helvetica" charset="0"/>
                <a:ea typeface="Helvetica" charset="0"/>
                <a:cs typeface="Helvetica" charset="0"/>
              </a:rPr>
              <a:t>For example, changes in El Niño (top) and the Arctic Oscillation (bottom) are due to </a:t>
            </a:r>
            <a:r>
              <a:rPr lang="en-US" sz="2600" b="1" dirty="0" smtClean="0">
                <a:latin typeface="Helvetica" charset="0"/>
                <a:ea typeface="Helvetica" charset="0"/>
                <a:cs typeface="Helvetica" charset="0"/>
              </a:rPr>
              <a:t>natural climate variability</a:t>
            </a:r>
            <a:endParaRPr lang="en-US" sz="2600" b="1" dirty="0">
              <a:latin typeface="Helvetica" charset="0"/>
              <a:ea typeface="Helvetica" charset="0"/>
              <a:cs typeface="Helvetica" charset="0"/>
            </a:endParaRPr>
          </a:p>
        </p:txBody>
      </p:sp>
      <p:sp>
        <p:nvSpPr>
          <p:cNvPr id="12" name="TextBox 11"/>
          <p:cNvSpPr txBox="1"/>
          <p:nvPr/>
        </p:nvSpPr>
        <p:spPr>
          <a:xfrm>
            <a:off x="0" y="6550223"/>
            <a:ext cx="2057400" cy="307777"/>
          </a:xfrm>
          <a:prstGeom prst="rect">
            <a:avLst/>
          </a:prstGeom>
          <a:noFill/>
        </p:spPr>
        <p:txBody>
          <a:bodyPr wrap="square" rtlCol="0">
            <a:spAutoFit/>
          </a:bodyPr>
          <a:lstStyle/>
          <a:p>
            <a:pPr marL="0" lvl="2"/>
            <a:r>
              <a:rPr lang="en-US" sz="1400" dirty="0" smtClean="0">
                <a:solidFill>
                  <a:srgbClr val="7F7F7F"/>
                </a:solidFill>
                <a:latin typeface="Arial Narrow"/>
                <a:ea typeface="Cambria" charset="0"/>
                <a:cs typeface="Arial Narrow"/>
              </a:rPr>
              <a:t>Credit:  NOAA Climate.gov</a:t>
            </a:r>
            <a:endParaRPr lang="en-US" sz="1400" dirty="0">
              <a:solidFill>
                <a:srgbClr val="7F7F7F"/>
              </a:solidFill>
              <a:latin typeface="Arial Narrow"/>
              <a:cs typeface="Arial Narr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526</TotalTime>
  <Words>3108</Words>
  <Application>Microsoft Macintosh PowerPoint</Application>
  <PresentationFormat>On-screen Show (4:3)</PresentationFormat>
  <Paragraphs>229</Paragraphs>
  <Slides>41</Slides>
  <Notes>40</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Office Theme</vt:lpstr>
      <vt:lpstr>Climate Training for USTTI  International Cohort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More frequent &amp; more severe extreme events. Communities &amp; businesses are feeling the impacts.</vt:lpstr>
      <vt:lpstr>Climate scientists predicted an increase in the probability of extreme events occurring due to global warming…</vt:lpstr>
      <vt:lpstr>Slide 28</vt:lpstr>
      <vt:lpstr>Overall and insured losses are rising as well</vt:lpstr>
      <vt:lpstr>…and an increase in the occurrence of extreme events has now been observed. </vt:lpstr>
      <vt:lpstr>Slide 31</vt:lpstr>
      <vt:lpstr>Slide 32</vt:lpstr>
      <vt:lpstr>Slide 33</vt:lpstr>
      <vt:lpstr>Slide 34</vt:lpstr>
      <vt:lpstr>Slide 35</vt:lpstr>
      <vt:lpstr>Slide 36</vt:lpstr>
      <vt:lpstr>Slide 37</vt:lpstr>
      <vt:lpstr>Slide 38</vt:lpstr>
      <vt:lpstr>Slide 39</vt:lpstr>
      <vt:lpstr>Slide 40</vt:lpstr>
      <vt:lpstr>Free, authoritative sources of information about climate change, impacts &amp; projections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Herring</dc:creator>
  <cp:lastModifiedBy>David Herring</cp:lastModifiedBy>
  <cp:revision>20</cp:revision>
  <cp:lastPrinted>2019-03-21T11:30:42Z</cp:lastPrinted>
  <dcterms:created xsi:type="dcterms:W3CDTF">2019-10-28T14:15:36Z</dcterms:created>
  <dcterms:modified xsi:type="dcterms:W3CDTF">2019-10-28T14:19:24Z</dcterms:modified>
</cp:coreProperties>
</file>